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  <p:sldMasterId id="2147483703" r:id="rId2"/>
  </p:sldMasterIdLst>
  <p:notesMasterIdLst>
    <p:notesMasterId r:id="rId36"/>
  </p:notesMasterIdLst>
  <p:sldIdLst>
    <p:sldId id="432" r:id="rId3"/>
    <p:sldId id="546" r:id="rId4"/>
    <p:sldId id="523" r:id="rId5"/>
    <p:sldId id="547" r:id="rId6"/>
    <p:sldId id="548" r:id="rId7"/>
    <p:sldId id="540" r:id="rId8"/>
    <p:sldId id="555" r:id="rId9"/>
    <p:sldId id="541" r:id="rId10"/>
    <p:sldId id="556" r:id="rId11"/>
    <p:sldId id="543" r:id="rId12"/>
    <p:sldId id="552" r:id="rId13"/>
    <p:sldId id="554" r:id="rId14"/>
    <p:sldId id="553" r:id="rId15"/>
    <p:sldId id="551" r:id="rId16"/>
    <p:sldId id="544" r:id="rId17"/>
    <p:sldId id="532" r:id="rId18"/>
    <p:sldId id="527" r:id="rId19"/>
    <p:sldId id="526" r:id="rId20"/>
    <p:sldId id="525" r:id="rId21"/>
    <p:sldId id="530" r:id="rId22"/>
    <p:sldId id="531" r:id="rId23"/>
    <p:sldId id="534" r:id="rId24"/>
    <p:sldId id="535" r:id="rId25"/>
    <p:sldId id="536" r:id="rId26"/>
    <p:sldId id="537" r:id="rId27"/>
    <p:sldId id="538" r:id="rId28"/>
    <p:sldId id="539" r:id="rId29"/>
    <p:sldId id="557" r:id="rId30"/>
    <p:sldId id="559" r:id="rId31"/>
    <p:sldId id="560" r:id="rId32"/>
    <p:sldId id="561" r:id="rId33"/>
    <p:sldId id="558" r:id="rId34"/>
    <p:sldId id="48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4081"/>
    <a:srgbClr val="E67B09"/>
    <a:srgbClr val="B64A47"/>
    <a:srgbClr val="806CC1"/>
    <a:srgbClr val="C8514F"/>
    <a:srgbClr val="7260AC"/>
    <a:srgbClr val="A6D86B"/>
    <a:srgbClr val="9CCA62"/>
    <a:srgbClr val="D8D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58" autoAdjust="0"/>
    <p:restoredTop sz="96405" autoAdjust="0"/>
  </p:normalViewPr>
  <p:slideViewPr>
    <p:cSldViewPr snapToGrid="0" snapToObjects="1">
      <p:cViewPr varScale="1">
        <p:scale>
          <a:sx n="115" d="100"/>
          <a:sy n="115" d="100"/>
        </p:scale>
        <p:origin x="240" y="4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34204E-C2E1-0E43-BDBF-1B897E5CDB42}" type="datetimeFigureOut">
              <a:rPr lang="en-US" smtClean="0"/>
              <a:t>8/2/17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9D5456-199A-3E4D-9B2D-20C6EE15B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00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 for watching this video.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FCB79-2C0C-F84D-A224-30C295992FC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33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f"/><Relationship Id="rId3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tiff"/><Relationship Id="rId3" Type="http://schemas.openxmlformats.org/officeDocument/2006/relationships/image" Target="../media/image6.emf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tiff"/><Relationship Id="rId3" Type="http://schemas.openxmlformats.org/officeDocument/2006/relationships/image" Target="../media/image2.emf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tiff"/><Relationship Id="rId3" Type="http://schemas.openxmlformats.org/officeDocument/2006/relationships/image" Target="../media/image6.emf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Relationship Id="rId3" Type="http://schemas.openxmlformats.org/officeDocument/2006/relationships/image" Target="../media/image1.pn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_black.ai"/>
          <p:cNvPicPr>
            <a:picLocks noChangeAspect="1"/>
          </p:cNvPicPr>
          <p:nvPr/>
        </p:nvPicPr>
        <p:blipFill>
          <a:blip r:embed="rId2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00" y="432000"/>
            <a:ext cx="1266128" cy="780288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5" y="5057598"/>
            <a:ext cx="11061895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67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5" y="5377594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5" y="5697590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281951"/>
            <a:ext cx="11070167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aseline="0">
                <a:solidFill>
                  <a:srgbClr val="FFFFFE"/>
                </a:solidFill>
                <a:latin typeface="+mj-l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GB" dirty="0" smtClean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519969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933" b="0" i="0" spc="0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2462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04852" y="1168479"/>
            <a:ext cx="11013016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3193" indent="-523187">
              <a:lnSpc>
                <a:spcPts val="5920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Char char="•"/>
              <a:defRPr sz="4933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677176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996719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710733440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1797051"/>
            <a:ext cx="11036459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74561" indent="-298382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677176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996719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8309036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9" y="1797051"/>
            <a:ext cx="5201497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32" indent="-22854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458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8006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552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5097" indent="-22854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086392" y="1797051"/>
            <a:ext cx="5624613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32" indent="-22854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458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8006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552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5097" indent="-22854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262082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6087960" y="812801"/>
            <a:ext cx="0" cy="5312833"/>
          </a:xfrm>
          <a:prstGeom prst="line">
            <a:avLst/>
          </a:prstGeom>
          <a:ln w="38100" cap="flat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905" y="403341"/>
            <a:ext cx="4954660" cy="1101929"/>
          </a:xfrm>
          <a:prstGeom prst="rect">
            <a:avLst/>
          </a:prstGeom>
        </p:spPr>
        <p:txBody>
          <a:bodyPr lIns="61712" tIns="34286" rIns="61712" bIns="34286" rtlCol="0">
            <a:noAutofit/>
          </a:bodyPr>
          <a:lstStyle>
            <a:lvl1pPr algn="l" defTabSz="91427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267" b="0" i="0" kern="1200" spc="-100" baseline="0" dirty="0" smtClean="0">
                <a:solidFill>
                  <a:srgbClr val="676767"/>
                </a:solidFill>
                <a:latin typeface="+mj-lt"/>
                <a:ea typeface="+mj-ea"/>
                <a:cs typeface="CiscoSans Thin"/>
              </a:defRPr>
            </a:lvl1pPr>
          </a:lstStyle>
          <a:p>
            <a:r>
              <a:rPr lang="en-GB" dirty="0" smtClean="0"/>
              <a:t>Title Goes Here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541286" y="403341"/>
            <a:ext cx="4954660" cy="110192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marR="0" indent="0" algn="l" defTabSz="91427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267" b="0" i="0" kern="1200" spc="-100" baseline="0" dirty="0">
                <a:solidFill>
                  <a:srgbClr val="676767"/>
                </a:solidFill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3905" y="1797051"/>
            <a:ext cx="4954660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32" indent="-22854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458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8006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552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5097" indent="-22854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541286" y="1797051"/>
            <a:ext cx="4954660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32" indent="-22854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458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8006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552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5097" indent="-22854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90786"/>
      </p:ext>
    </p:extLst>
  </p:cSld>
  <p:clrMapOvr>
    <a:masterClrMapping/>
  </p:clrMapOvr>
  <p:transition spd="med">
    <p:fade/>
  </p:transition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4093633" y="812801"/>
            <a:ext cx="0" cy="5312833"/>
          </a:xfrm>
          <a:prstGeom prst="line">
            <a:avLst/>
          </a:prstGeom>
          <a:ln w="38100" cap="flat" cmpd="sng">
            <a:solidFill>
              <a:srgbClr val="3E6B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049684" y="812801"/>
            <a:ext cx="0" cy="5312833"/>
          </a:xfrm>
          <a:prstGeom prst="line">
            <a:avLst/>
          </a:prstGeom>
          <a:ln w="38100" cap="flat" cmpd="sng">
            <a:solidFill>
              <a:srgbClr val="3E6B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615952" y="304425"/>
            <a:ext cx="3116145" cy="102728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91427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333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4503638" y="303785"/>
            <a:ext cx="3116145" cy="102728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91427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333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4" hasCustomPrompt="1"/>
          </p:nvPr>
        </p:nvSpPr>
        <p:spPr>
          <a:xfrm>
            <a:off x="8473085" y="293972"/>
            <a:ext cx="3116145" cy="102728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91427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333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15951" y="1601459"/>
            <a:ext cx="3116147" cy="441987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11080" indent="-22854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133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75866" indent="-22854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 smtClean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503637" y="1600428"/>
            <a:ext cx="3116147" cy="441987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11080" indent="-22854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133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75866" indent="-22854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 smtClean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8473083" y="1600428"/>
            <a:ext cx="3116147" cy="441987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11080" indent="-22854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133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75866" indent="-22854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21982236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6760634" y="1773768"/>
            <a:ext cx="4950372" cy="413596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2">
                  <a:lumMod val="92000"/>
                </a:schemeClr>
              </a:gs>
              <a:gs pos="47000">
                <a:schemeClr val="bg1"/>
              </a:gs>
              <a:gs pos="100000">
                <a:schemeClr val="bg2">
                  <a:lumMod val="92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7" rIns="121893" bIns="60947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864941" y="1975668"/>
            <a:ext cx="4501216" cy="221202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14288" indent="-114288" algn="l" defTabSz="91427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baseline="0" dirty="0" smtClean="0">
                <a:solidFill>
                  <a:schemeClr val="tx2"/>
                </a:solidFill>
                <a:latin typeface="+mn-lt"/>
                <a:ea typeface="+mn-ea"/>
                <a:cs typeface="CiscoSans ExtraLight"/>
              </a:defRPr>
            </a:lvl1pPr>
            <a:lvl2pPr marL="114288" indent="-114288" algn="l" defTabSz="91427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88" indent="-114288" algn="l" defTabSz="91427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88" indent="-114288" algn="l" defTabSz="91427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88" indent="-114288" algn="l" defTabSz="91427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864942" y="4736592"/>
            <a:ext cx="4674993" cy="33832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buClr>
                <a:schemeClr val="tx2"/>
              </a:buClr>
              <a:buFontTx/>
              <a:buNone/>
              <a:defRPr sz="160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GB" dirty="0" smtClean="0"/>
              <a:t>Click to edit text 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9" y="1797051"/>
            <a:ext cx="5201497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32" indent="-22854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458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8006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552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5097" indent="-22854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8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4745689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4817068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 C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347492" y="455085"/>
            <a:ext cx="11545824" cy="7268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5578225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7" y="5221411"/>
            <a:ext cx="10389144" cy="465808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804747">
              <a:lnSpc>
                <a:spcPct val="100000"/>
              </a:lnSpc>
              <a:spcBef>
                <a:spcPct val="50000"/>
              </a:spcBef>
              <a:buNone/>
              <a:defRPr sz="2933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GB" dirty="0" smtClean="0"/>
              <a:t>Click to edit text 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83897" y="2054069"/>
            <a:ext cx="10629664" cy="30384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244794" indent="-533277" algn="l">
              <a:lnSpc>
                <a:spcPct val="90000"/>
              </a:lnSpc>
              <a:defRPr sz="6133" b="0" i="1" spc="0" baseline="0">
                <a:solidFill>
                  <a:srgbClr val="3E6BB4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“Quote Goes Here”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49736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6146928" y="812801"/>
            <a:ext cx="0" cy="5312833"/>
          </a:xfrm>
          <a:prstGeom prst="line">
            <a:avLst/>
          </a:prstGeom>
          <a:ln w="38100" cap="flat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18351" y="1918747"/>
            <a:ext cx="5093797" cy="3020519"/>
          </a:xfrm>
        </p:spPr>
        <p:txBody>
          <a:bodyPr lIns="61715" tIns="34288" rIns="61715" bIns="34288" rtlCol="0" anchor="ctr">
            <a:noAutofit/>
          </a:bodyPr>
          <a:lstStyle>
            <a:lvl1pPr marL="0" indent="0" algn="l" defTabSz="91430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baseline="0" dirty="0">
                <a:solidFill>
                  <a:srgbClr val="2968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Title Goes Here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563360" y="872691"/>
            <a:ext cx="5154507" cy="5120640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FontTx/>
              <a:buNone/>
              <a:defRPr sz="2133" baseline="0">
                <a:solidFill>
                  <a:schemeClr val="tx1"/>
                </a:solidFill>
                <a:latin typeface="+mn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242870792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" y="0"/>
            <a:ext cx="12192425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8" descr="logo_black.ai"/>
          <p:cNvPicPr>
            <a:picLocks noChangeAspect="1"/>
          </p:cNvPicPr>
          <p:nvPr/>
        </p:nvPicPr>
        <p:blipFill>
          <a:blip r:embed="rId3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267" y="427567"/>
            <a:ext cx="1265767" cy="78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8196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281951"/>
            <a:ext cx="11070167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aseline="0">
                <a:solidFill>
                  <a:srgbClr val="4D4D4D"/>
                </a:solidFill>
                <a:latin typeface="+mj-l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GB" dirty="0" smtClean="0"/>
              <a:t>Subtitle Goes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519969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933" b="0" i="0" spc="0" baseline="0">
                <a:solidFill>
                  <a:srgbClr val="4D4D4D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Presentation Title Goes Here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5" y="5057598"/>
            <a:ext cx="11061895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67" b="0" i="0">
                <a:solidFill>
                  <a:srgbClr val="676767"/>
                </a:solidFill>
                <a:latin typeface="+mn-lt"/>
                <a:cs typeface="CiscoSans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Speaker Name</a:t>
            </a:r>
            <a:endParaRPr lang="en-US" dirty="0"/>
          </a:p>
        </p:txBody>
      </p:sp>
      <p:sp>
        <p:nvSpPr>
          <p:cNvPr id="22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5" y="5377594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676767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Speaker Title</a:t>
            </a:r>
          </a:p>
        </p:txBody>
      </p:sp>
      <p:sp>
        <p:nvSpPr>
          <p:cNvPr id="23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5" y="5697590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676767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1993680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83688" y="1797051"/>
            <a:ext cx="11127317" cy="3544971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667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smtClean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83690" y="5530961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47">
              <a:lnSpc>
                <a:spcPct val="100000"/>
              </a:lnSpc>
              <a:spcBef>
                <a:spcPct val="50000"/>
              </a:spcBef>
              <a:buNone/>
              <a:defRPr sz="2133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GB" dirty="0" smtClean="0"/>
              <a:t>Source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Title Goes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1630530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83688" y="1799167"/>
            <a:ext cx="11127317" cy="3547533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83690" y="5530961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47">
              <a:lnSpc>
                <a:spcPct val="100000"/>
              </a:lnSpc>
              <a:spcBef>
                <a:spcPct val="50000"/>
              </a:spcBef>
              <a:buNone/>
              <a:defRPr sz="2133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GB" dirty="0" smtClean="0"/>
              <a:t>Source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595892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Chart_an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9" y="1799275"/>
            <a:ext cx="5342668" cy="4054364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None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/>
          </p:nvPr>
        </p:nvSpPr>
        <p:spPr>
          <a:xfrm>
            <a:off x="6279877" y="1799166"/>
            <a:ext cx="5431128" cy="4052529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667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2805305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9" y="1799139"/>
            <a:ext cx="5338660" cy="4054500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None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277480" y="1799167"/>
            <a:ext cx="5433525" cy="4054944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6421560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8113488" y="2163193"/>
            <a:ext cx="3091419" cy="3091419"/>
          </a:xfrm>
          <a:prstGeom prst="ellipse">
            <a:avLst/>
          </a:prstGeom>
          <a:solidFill>
            <a:srgbClr val="32B2D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Oval 3"/>
          <p:cNvSpPr/>
          <p:nvPr/>
        </p:nvSpPr>
        <p:spPr>
          <a:xfrm>
            <a:off x="4564307" y="2163193"/>
            <a:ext cx="3091419" cy="3091419"/>
          </a:xfrm>
          <a:prstGeom prst="ellipse">
            <a:avLst/>
          </a:prstGeom>
          <a:solidFill>
            <a:srgbClr val="21479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Oval 6"/>
          <p:cNvSpPr/>
          <p:nvPr/>
        </p:nvSpPr>
        <p:spPr>
          <a:xfrm>
            <a:off x="1019028" y="2163193"/>
            <a:ext cx="3091419" cy="3091419"/>
          </a:xfrm>
          <a:prstGeom prst="ellipse">
            <a:avLst/>
          </a:prstGeom>
          <a:solidFill>
            <a:srgbClr val="57B7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036647" y="3733524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4581926" y="3730928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131107" y="3730928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2027767" y="2857372"/>
            <a:ext cx="1051984" cy="105198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5603827" y="2870412"/>
            <a:ext cx="1051984" cy="105198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122480" y="2857372"/>
            <a:ext cx="1051984" cy="105198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8113488" y="2163193"/>
            <a:ext cx="3091419" cy="3091419"/>
          </a:xfrm>
          <a:prstGeom prst="ellipse">
            <a:avLst/>
          </a:prstGeom>
          <a:solidFill>
            <a:srgbClr val="32B2D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3" name="Oval 12"/>
          <p:cNvSpPr/>
          <p:nvPr userDrawn="1"/>
        </p:nvSpPr>
        <p:spPr>
          <a:xfrm>
            <a:off x="4564307" y="2163193"/>
            <a:ext cx="3091419" cy="3091419"/>
          </a:xfrm>
          <a:prstGeom prst="ellipse">
            <a:avLst/>
          </a:prstGeom>
          <a:solidFill>
            <a:srgbClr val="21479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 userDrawn="1"/>
        </p:nvSpPr>
        <p:spPr>
          <a:xfrm>
            <a:off x="1019028" y="2163193"/>
            <a:ext cx="3091419" cy="3091419"/>
          </a:xfrm>
          <a:prstGeom prst="ellipse">
            <a:avLst/>
          </a:prstGeom>
          <a:solidFill>
            <a:srgbClr val="57B7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5561675"/>
      </p:ext>
    </p:extLst>
  </p:cSld>
  <p:clrMapOvr>
    <a:masterClrMapping/>
  </p:clrMapOvr>
  <p:transition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42"/>
          <p:cNvSpPr/>
          <p:nvPr/>
        </p:nvSpPr>
        <p:spPr>
          <a:xfrm>
            <a:off x="1033096" y="2163193"/>
            <a:ext cx="3075001" cy="3074624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91436" tIns="45719" rIns="91436" bIns="45719" anchor="ctr"/>
          <a:lstStyle/>
          <a:p>
            <a:pPr algn="ctr">
              <a:defRPr/>
            </a:pPr>
            <a:endParaRPr lang="en-US" sz="2400" kern="0">
              <a:solidFill>
                <a:prstClr val="white"/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4563790" y="2163193"/>
            <a:ext cx="3075001" cy="3074624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91436" tIns="45719" rIns="91436" bIns="45719" anchor="ctr"/>
          <a:lstStyle/>
          <a:p>
            <a:pPr algn="ctr">
              <a:defRPr/>
            </a:pPr>
            <a:endParaRPr lang="en-US" sz="2400" kern="0">
              <a:solidFill>
                <a:prstClr val="white"/>
              </a:solidFill>
            </a:endParaRPr>
          </a:p>
        </p:txBody>
      </p:sp>
      <p:sp>
        <p:nvSpPr>
          <p:cNvPr id="45" name="Oval 44"/>
          <p:cNvSpPr/>
          <p:nvPr/>
        </p:nvSpPr>
        <p:spPr>
          <a:xfrm>
            <a:off x="8116480" y="2163193"/>
            <a:ext cx="3075001" cy="3074624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91436" tIns="45719" rIns="91436" bIns="45719" anchor="ctr"/>
          <a:lstStyle/>
          <a:p>
            <a:pPr algn="ctr">
              <a:defRPr/>
            </a:pPr>
            <a:endParaRPr lang="en-US" sz="2400" kern="0">
              <a:solidFill>
                <a:prstClr val="white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5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033287" y="2163193"/>
            <a:ext cx="3074624" cy="3074624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733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	</a:t>
            </a:r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	</a:t>
            </a:r>
          </a:p>
          <a:p>
            <a:pPr lvl="0"/>
            <a:r>
              <a:rPr lang="en-US" noProof="0" dirty="0" smtClean="0"/>
              <a:t>	Drag picture to placeholder or click icon to add</a:t>
            </a:r>
            <a:endParaRPr lang="en-US" noProof="0" dirty="0"/>
          </a:p>
        </p:txBody>
      </p:sp>
      <p:sp>
        <p:nvSpPr>
          <p:cNvPr id="37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4563981" y="2163193"/>
            <a:ext cx="3074624" cy="3074624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73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	</a:t>
            </a:r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	Drag picture to placeholder or click icon to add</a:t>
            </a:r>
            <a:endParaRPr lang="en-US" noProof="0" dirty="0"/>
          </a:p>
        </p:txBody>
      </p:sp>
      <p:sp>
        <p:nvSpPr>
          <p:cNvPr id="39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8116671" y="2163193"/>
            <a:ext cx="3074624" cy="3074624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73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	</a:t>
            </a:r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	Drag picture to placeholder or click icon to add</a:t>
            </a:r>
            <a:endParaRPr lang="en-US" noProof="0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51730" y="5164185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582424" y="5161589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135114" y="5161589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2" name="Oval 11"/>
          <p:cNvSpPr/>
          <p:nvPr userDrawn="1"/>
        </p:nvSpPr>
        <p:spPr>
          <a:xfrm>
            <a:off x="1033096" y="2163193"/>
            <a:ext cx="3075001" cy="3074624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91436" tIns="45719" rIns="91436" bIns="45719" anchor="ctr"/>
          <a:lstStyle/>
          <a:p>
            <a:pPr algn="ctr">
              <a:defRPr/>
            </a:pPr>
            <a:endParaRPr lang="en-US" sz="2400" kern="0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 userDrawn="1"/>
        </p:nvSpPr>
        <p:spPr>
          <a:xfrm>
            <a:off x="4563790" y="2163193"/>
            <a:ext cx="3075001" cy="3074624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91436" tIns="45719" rIns="91436" bIns="45719" anchor="ctr"/>
          <a:lstStyle/>
          <a:p>
            <a:pPr algn="ctr">
              <a:defRPr/>
            </a:pPr>
            <a:endParaRPr lang="en-US" sz="2400" kern="0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8116480" y="2163193"/>
            <a:ext cx="3075001" cy="3074624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91436" tIns="45719" rIns="91436" bIns="45719" anchor="ctr"/>
          <a:lstStyle/>
          <a:p>
            <a:pPr algn="ctr">
              <a:defRPr/>
            </a:pPr>
            <a:endParaRPr lang="en-US" sz="2400" ker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373941"/>
      </p:ext>
    </p:extLst>
  </p:cSld>
  <p:clrMapOvr>
    <a:masterClrMapping/>
  </p:clrMapOvr>
  <p:transition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085" y="6172201"/>
            <a:ext cx="977900" cy="48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666751" y="4645361"/>
            <a:ext cx="10852149" cy="674544"/>
          </a:xfrm>
          <a:prstGeom prst="rect">
            <a:avLst/>
          </a:prstGeom>
          <a:solidFill>
            <a:schemeClr val="bg1">
              <a:alpha val="70000"/>
            </a:schemeClr>
          </a:solidFill>
          <a:extLst/>
        </p:spPr>
        <p:txBody>
          <a:bodyPr wrap="square" lIns="108000" tIns="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230394" indent="0">
              <a:lnSpc>
                <a:spcPts val="4907"/>
              </a:lnSpc>
              <a:spcBef>
                <a:spcPts val="0"/>
              </a:spcBef>
              <a:buNone/>
              <a:defRPr sz="3200" i="1"/>
            </a:lvl1pPr>
          </a:lstStyle>
          <a:p>
            <a:pPr lvl="0"/>
            <a:r>
              <a:rPr lang="en-GB" dirty="0" smtClean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842624362"/>
      </p:ext>
    </p:extLst>
  </p:cSld>
  <p:clrMapOvr>
    <a:masterClrMapping/>
  </p:clrMapOvr>
  <p:transition spd="slow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684" y="401383"/>
            <a:ext cx="11417563" cy="3389567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98380" y="4072691"/>
            <a:ext cx="11152315" cy="716158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4267" baseline="0">
                <a:solidFill>
                  <a:srgbClr val="676767"/>
                </a:solidFill>
              </a:defRPr>
            </a:lvl1pPr>
          </a:lstStyle>
          <a:p>
            <a:pPr lvl="0"/>
            <a:r>
              <a:rPr lang="en-GB" dirty="0" smtClean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745961370"/>
      </p:ext>
    </p:extLst>
  </p:cSld>
  <p:clrMapOvr>
    <a:masterClrMapping/>
  </p:clrMapOvr>
  <p:transition spd="slow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085" y="6172201"/>
            <a:ext cx="977900" cy="48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6464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03410418"/>
      </p:ext>
    </p:extLst>
  </p:cSld>
  <p:clrMapOvr>
    <a:masterClrMapping/>
  </p:clrMapOvr>
  <p:transition spd="slow"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683" y="320842"/>
            <a:ext cx="11307184" cy="5688861"/>
          </a:xfrm>
          <a:prstGeom prst="rect">
            <a:avLst/>
          </a:prstGeom>
        </p:spPr>
        <p:txBody>
          <a:bodyPr vert="horz" lIns="91424" tIns="45712" rIns="91424" bIns="45712"/>
          <a:lstStyle>
            <a:lvl1pPr marL="0" indent="0" algn="ctr">
              <a:buNone/>
              <a:defRPr sz="20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8333896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white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7" rIns="91432" bIns="45717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676767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hidden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7" rIns="91432" bIns="45717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676767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6554" y="4279401"/>
            <a:ext cx="6246489" cy="384175"/>
          </a:xfrm>
          <a:prstGeom prst="rect">
            <a:avLst/>
          </a:prstGeom>
        </p:spPr>
        <p:txBody>
          <a:bodyPr vert="horz" lIns="68574" tIns="34288" rIns="68574" bIns="34288" rtlCol="0">
            <a:noAutofit/>
          </a:bodyPr>
          <a:lstStyle>
            <a:lvl1pPr marL="0" indent="0" algn="l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400" kern="120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1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Presenter Name and Title Go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701" y="3282703"/>
            <a:ext cx="6283409" cy="1022351"/>
          </a:xfrm>
        </p:spPr>
        <p:txBody>
          <a:bodyPr lIns="61715" tIns="34288" rIns="61715" bIns="34288" rtlCol="0" anchor="b">
            <a:noAutofit/>
          </a:bodyPr>
          <a:lstStyle>
            <a:lvl1pPr marL="0" indent="0" algn="l" defTabSz="91430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933" b="0" kern="1200" spc="0" baseline="0" dirty="0">
                <a:solidFill>
                  <a:srgbClr val="3E6BB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Demo Title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7387175" y="1917701"/>
            <a:ext cx="3568700" cy="2889251"/>
          </a:xfrm>
          <a:prstGeom prst="rect">
            <a:avLst/>
          </a:prstGeom>
        </p:spPr>
        <p:txBody>
          <a:bodyPr lIns="91420" tIns="45710" rIns="91420" bIns="45710" anchor="ctr" anchorCtr="1"/>
          <a:lstStyle>
            <a:lvl1pPr marL="0" indent="0" algn="ctr">
              <a:buNone/>
              <a:defRPr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1350494"/>
      </p:ext>
    </p:extLst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23067" y="795867"/>
            <a:ext cx="7131051" cy="40047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23067" y="4794251"/>
            <a:ext cx="7128933" cy="996949"/>
          </a:xfrm>
          <a:prstGeom prst="rect">
            <a:avLst/>
          </a:prstGeom>
          <a:noFill/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2533651" y="795528"/>
            <a:ext cx="7105651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lIns="91424" tIns="45712" rIns="91424" bIns="45712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2754495" y="4873439"/>
            <a:ext cx="6765427" cy="838200"/>
          </a:xfrm>
        </p:spPr>
        <p:txBody>
          <a:bodyPr anchor="ctr"/>
          <a:lstStyle>
            <a:lvl1pPr>
              <a:defRPr sz="2667">
                <a:solidFill>
                  <a:srgbClr val="676767"/>
                </a:solidFill>
                <a:latin typeface="+mj-lt"/>
              </a:defRPr>
            </a:lvl1pPr>
          </a:lstStyle>
          <a:p>
            <a:r>
              <a:rPr lang="en-GB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923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photo_top le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3067" y="311151"/>
            <a:ext cx="4364567" cy="245956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733321" y="310896"/>
            <a:ext cx="4364736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vert="horz" lIns="68577" tIns="34289" rIns="68577" bIns="34289" rtlCol="0" anchor="ctr" anchorCtr="0">
            <a:normAutofit/>
          </a:bodyPr>
          <a:lstStyle>
            <a:lvl1pPr marL="0" indent="0" algn="ctr" defTabSz="914346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74581" y="3307591"/>
            <a:ext cx="8973153" cy="2152559"/>
          </a:xfrm>
        </p:spPr>
        <p:txBody>
          <a:bodyPr>
            <a:noAutofit/>
          </a:bodyPr>
          <a:lstStyle>
            <a:lvl1pPr marL="0" marR="0" indent="0" algn="l" defTabSz="914346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>
                <a:solidFill>
                  <a:srgbClr val="676767"/>
                </a:solidFill>
                <a:latin typeface="+mj-lt"/>
              </a:defRPr>
            </a:lvl1pPr>
          </a:lstStyle>
          <a:p>
            <a:r>
              <a:rPr lang="en-GB" dirty="0" smtClean="0"/>
              <a:t>Click to edit title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2083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rait photo_right s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56917" y="728810"/>
            <a:ext cx="4840816" cy="515975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6656832" y="728979"/>
            <a:ext cx="4840224" cy="515975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2968AF"/>
            </a:solidFill>
          </a:ln>
          <a:effectLst/>
        </p:spPr>
        <p:txBody>
          <a:bodyPr lIns="91424" tIns="45712" rIns="91424" bIns="45712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83559" y="728980"/>
            <a:ext cx="5799891" cy="1085313"/>
          </a:xfrm>
        </p:spPr>
        <p:txBody>
          <a:bodyPr wrap="none" anchor="t" anchorCtr="0">
            <a:noAutofit/>
          </a:bodyPr>
          <a:lstStyle>
            <a:lvl1pPr>
              <a:lnSpc>
                <a:spcPct val="90000"/>
              </a:lnSpc>
              <a:defRPr sz="3333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29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891617" y="311152"/>
            <a:ext cx="4358216" cy="266064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6617" y="311152"/>
            <a:ext cx="4383616" cy="266064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306985" y="311151"/>
            <a:ext cx="2451100" cy="13081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46618" y="3028952"/>
            <a:ext cx="3363383" cy="34586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81967" y="3028952"/>
            <a:ext cx="5367867" cy="34586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306985" y="1682751"/>
            <a:ext cx="2451100" cy="344381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306985" y="5183717"/>
            <a:ext cx="2451100" cy="130386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4891994" y="311151"/>
            <a:ext cx="4357148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baseline="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427771" y="311151"/>
            <a:ext cx="4402668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9306444" y="311151"/>
            <a:ext cx="2451640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427765" y="3028958"/>
            <a:ext cx="3383227" cy="345893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3877779" y="3028958"/>
            <a:ext cx="5371355" cy="345893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9306444" y="1676401"/>
            <a:ext cx="2451640" cy="344941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/>
          </p:nvPr>
        </p:nvSpPr>
        <p:spPr>
          <a:xfrm>
            <a:off x="9306444" y="5182964"/>
            <a:ext cx="2451640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7370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8525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de scre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edia Placeholder 39"/>
          <p:cNvSpPr>
            <a:spLocks noGrp="1"/>
          </p:cNvSpPr>
          <p:nvPr>
            <p:ph type="media" sz="quarter" idx="11"/>
          </p:nvPr>
        </p:nvSpPr>
        <p:spPr>
          <a:xfrm>
            <a:off x="704851" y="777240"/>
            <a:ext cx="10886575" cy="442569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67" kern="1200" baseline="0" smtClean="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25543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edia Placeholder 20"/>
          <p:cNvSpPr>
            <a:spLocks noGrp="1"/>
          </p:cNvSpPr>
          <p:nvPr>
            <p:ph type="media" sz="quarter" idx="10"/>
          </p:nvPr>
        </p:nvSpPr>
        <p:spPr>
          <a:xfrm>
            <a:off x="2905785" y="778669"/>
            <a:ext cx="5899416" cy="442569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67" kern="120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9714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gradFill rotWithShape="1">
          <a:gsLst>
            <a:gs pos="0">
              <a:srgbClr val="35A2D6"/>
            </a:gs>
            <a:gs pos="999">
              <a:srgbClr val="35A2D6"/>
            </a:gs>
            <a:gs pos="100000">
              <a:srgbClr val="2968A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6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 descr="pref_1-line_logo+tagline-rt-white-CMYK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118" y="2190751"/>
            <a:ext cx="11679767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08217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Closing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88" y="-3427"/>
            <a:ext cx="12200575" cy="6864857"/>
          </a:xfrm>
          <a:prstGeom prst="rect">
            <a:avLst/>
          </a:prstGeom>
        </p:spPr>
      </p:pic>
      <p:pic>
        <p:nvPicPr>
          <p:cNvPr id="17" name="Picture 16" descr="pref_1-line_logo+tagline-rt-white-CMYK.ai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lum bright="-100000" contrast="-100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660" y="2191512"/>
            <a:ext cx="11680680" cy="247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36155"/>
      </p:ext>
    </p:extLst>
  </p:cSld>
  <p:clrMapOvr>
    <a:masterClrMapping/>
  </p:clrMapOvr>
  <p:transition spd="slow">
    <p:wip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57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464" cy="6858000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66751" y="4634959"/>
            <a:ext cx="10852149" cy="695347"/>
          </a:xfrm>
          <a:prstGeom prst="rect">
            <a:avLst/>
          </a:prstGeom>
          <a:solidFill>
            <a:schemeClr val="bg1">
              <a:alpha val="70000"/>
            </a:schemeClr>
          </a:solidFill>
          <a:extLst/>
        </p:spPr>
        <p:txBody>
          <a:bodyPr wrap="square" lIns="108000" tIns="0" rIns="91440" bIns="45720" numCol="1" anchor="b" anchorCtr="0" compatLnSpc="1">
            <a:prstTxWarp prst="textNoShape">
              <a:avLst/>
            </a:prstTxWarp>
            <a:spAutoFit/>
          </a:bodyPr>
          <a:lstStyle>
            <a:lvl1pPr marL="230394" indent="-239994">
              <a:lnSpc>
                <a:spcPts val="4907"/>
              </a:lnSpc>
              <a:spcBef>
                <a:spcPts val="0"/>
              </a:spcBef>
              <a:buNone/>
              <a:defRPr sz="4267" i="1"/>
            </a:lvl1pPr>
          </a:lstStyle>
          <a:p>
            <a:pPr lvl="0"/>
            <a:r>
              <a:rPr lang="en-GB" dirty="0" smtClean="0"/>
              <a:t>Text Goes Here</a:t>
            </a:r>
          </a:p>
        </p:txBody>
      </p:sp>
      <p:pic>
        <p:nvPicPr>
          <p:cNvPr id="11" name="Picture 2" descr="C:\Users\spius\Pictures\cisco logo blue gradient.png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33" y="6167697"/>
            <a:ext cx="575083" cy="3535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>
              <a:defRPr/>
            </a:pPr>
            <a:fld id="{4ABDCABE-3F10-B64C-92F1-862014417034}" type="slidenum">
              <a:rPr lang="en-US" sz="800">
                <a:solidFill>
                  <a:srgbClr val="FFFFFF">
                    <a:alpha val="60000"/>
                  </a:srgbClr>
                </a:solidFill>
                <a:cs typeface="CiscoSans Thin"/>
              </a:rPr>
              <a:pPr algn="r" defTabSz="814305">
                <a:defRPr/>
              </a:pPr>
              <a:t>‹#›</a:t>
            </a:fld>
            <a:endParaRPr lang="en-US" sz="800" dirty="0">
              <a:solidFill>
                <a:srgbClr val="FFFFFF">
                  <a:alpha val="60000"/>
                </a:srgbClr>
              </a:solidFill>
              <a:cs typeface="CiscoSans Thin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>
              <a:defRPr/>
            </a:pPr>
            <a:r>
              <a:rPr lang="en-US" sz="800" dirty="0">
                <a:solidFill>
                  <a:srgbClr val="FFFFFF">
                    <a:alpha val="60000"/>
                  </a:srgbClr>
                </a:solidFill>
                <a:cs typeface="CiscoSans Thin"/>
              </a:rPr>
              <a:t>© 2014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70837571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Section Title Goes Here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>
              <a:defRPr/>
            </a:pPr>
            <a:fld id="{4ABDCABE-3F10-B64C-92F1-862014417034}" type="slidenum">
              <a:rPr lang="en-US" sz="800">
                <a:solidFill>
                  <a:srgbClr val="FFFFFF">
                    <a:alpha val="60000"/>
                  </a:srgbClr>
                </a:solidFill>
                <a:cs typeface="CiscoSans Thin"/>
              </a:rPr>
              <a:pPr algn="r" defTabSz="814305">
                <a:defRPr/>
              </a:pPr>
              <a:t>‹#›</a:t>
            </a:fld>
            <a:endParaRPr lang="en-US" sz="800" dirty="0">
              <a:solidFill>
                <a:srgbClr val="FFFFFF">
                  <a:alpha val="60000"/>
                </a:srgbClr>
              </a:solidFill>
              <a:cs typeface="CiscoSans Thin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>
              <a:defRPr/>
            </a:pPr>
            <a:r>
              <a:rPr lang="en-US" sz="800" dirty="0">
                <a:solidFill>
                  <a:srgbClr val="FFFFFF">
                    <a:alpha val="60000"/>
                  </a:srgbClr>
                </a:solidFill>
                <a:cs typeface="CiscoSans Thin"/>
              </a:rPr>
              <a:t>© 2014  Cisco and/or its affiliates. All rights reserved.   Cisco Confidential</a:t>
            </a:r>
          </a:p>
        </p:txBody>
      </p:sp>
      <p:pic>
        <p:nvPicPr>
          <p:cNvPr id="10" name="Picture 2" descr="C:\Users\spius\Pictures\cisco logo blue gradient.png"/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233" y="6167697"/>
            <a:ext cx="575083" cy="3535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>
            <a:spLocks noChangeArrowheads="1"/>
          </p:cNvSpPr>
          <p:nvPr/>
        </p:nvSpPr>
        <p:spPr bwMode="black">
          <a:xfrm>
            <a:off x="8381656" y="3801564"/>
            <a:ext cx="155488" cy="58910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9287460" y="3786901"/>
            <a:ext cx="450189" cy="621729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7730779" y="3786901"/>
            <a:ext cx="450189" cy="621729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Freeform 12"/>
          <p:cNvSpPr>
            <a:spLocks noEditPoints="1"/>
          </p:cNvSpPr>
          <p:nvPr/>
        </p:nvSpPr>
        <p:spPr bwMode="black">
          <a:xfrm>
            <a:off x="9900368" y="3786901"/>
            <a:ext cx="618333" cy="621729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8737827" y="3786901"/>
            <a:ext cx="403183" cy="621729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7421611" y="2966680"/>
            <a:ext cx="146447" cy="302709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7832023" y="2763668"/>
            <a:ext cx="146447" cy="50572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8235210" y="2484524"/>
            <a:ext cx="146447" cy="93168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8645622" y="2763668"/>
            <a:ext cx="146447" cy="50572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Freeform 18"/>
          <p:cNvSpPr>
            <a:spLocks/>
          </p:cNvSpPr>
          <p:nvPr/>
        </p:nvSpPr>
        <p:spPr bwMode="black">
          <a:xfrm>
            <a:off x="9046996" y="2966681"/>
            <a:ext cx="155488" cy="302708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Freeform 19"/>
          <p:cNvSpPr>
            <a:spLocks/>
          </p:cNvSpPr>
          <p:nvPr/>
        </p:nvSpPr>
        <p:spPr bwMode="black">
          <a:xfrm>
            <a:off x="9457413" y="2763668"/>
            <a:ext cx="148255" cy="50572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9867829" y="2484524"/>
            <a:ext cx="148255" cy="93168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10271007" y="2763668"/>
            <a:ext cx="148255" cy="50572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Freeform 22"/>
          <p:cNvSpPr>
            <a:spLocks/>
          </p:cNvSpPr>
          <p:nvPr/>
        </p:nvSpPr>
        <p:spPr bwMode="black">
          <a:xfrm>
            <a:off x="10681423" y="2966681"/>
            <a:ext cx="148255" cy="30270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7"/>
          <p:cNvSpPr>
            <a:spLocks noChangeArrowheads="1"/>
          </p:cNvSpPr>
          <p:nvPr userDrawn="1"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>
              <a:defRPr/>
            </a:pPr>
            <a:fld id="{4ABDCABE-3F10-B64C-92F1-862014417034}" type="slidenum">
              <a:rPr lang="en-US" sz="800">
                <a:solidFill>
                  <a:srgbClr val="FFFFFF">
                    <a:alpha val="60000"/>
                  </a:srgbClr>
                </a:solidFill>
                <a:cs typeface="CiscoSans Thin"/>
              </a:rPr>
              <a:pPr algn="r" defTabSz="814305">
                <a:defRPr/>
              </a:pPr>
              <a:t>‹#›</a:t>
            </a:fld>
            <a:endParaRPr lang="en-US" sz="800" dirty="0">
              <a:solidFill>
                <a:srgbClr val="FFFFFF">
                  <a:alpha val="60000"/>
                </a:srgbClr>
              </a:solidFill>
              <a:cs typeface="CiscoSans Thin"/>
            </a:endParaRPr>
          </a:p>
        </p:txBody>
      </p:sp>
      <p:sp>
        <p:nvSpPr>
          <p:cNvPr id="25" name="Rectangle 4"/>
          <p:cNvSpPr>
            <a:spLocks noChangeArrowheads="1"/>
          </p:cNvSpPr>
          <p:nvPr userDrawn="1"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>
              <a:defRPr/>
            </a:pPr>
            <a:r>
              <a:rPr lang="en-US" sz="800" dirty="0">
                <a:solidFill>
                  <a:srgbClr val="FFFFFF">
                    <a:alpha val="60000"/>
                  </a:srgbClr>
                </a:solidFill>
                <a:cs typeface="CiscoSans Thin"/>
              </a:rPr>
              <a:t>© 2015  Cisco and/or its affiliates. All rights reserved.   Cisco Confidential</a:t>
            </a:r>
          </a:p>
        </p:txBody>
      </p:sp>
      <p:pic>
        <p:nvPicPr>
          <p:cNvPr id="26" name="Picture 2" descr="C:\Users\spius\Pictures\cisco logo blue gradient.png"/>
          <p:cNvPicPr>
            <a:picLocks noChangeAspect="1" noChangeArrowheads="1"/>
          </p:cNvPicPr>
          <p:nvPr userDrawn="1"/>
        </p:nvPicPr>
        <p:blipFill>
          <a:blip r:embed="rId2" cstate="print">
            <a:biLevel thresh="25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233" y="6167697"/>
            <a:ext cx="575083" cy="3535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667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_black.ai"/>
          <p:cNvPicPr>
            <a:picLocks noChangeAspect="1"/>
          </p:cNvPicPr>
          <p:nvPr/>
        </p:nvPicPr>
        <p:blipFill>
          <a:blip r:embed="rId2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00" y="432000"/>
            <a:ext cx="1266128" cy="780288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5" y="5057598"/>
            <a:ext cx="11061895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67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5" y="5377594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5" y="5697590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281951"/>
            <a:ext cx="11070167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aseline="0">
                <a:solidFill>
                  <a:srgbClr val="FFFFFE"/>
                </a:solidFill>
                <a:latin typeface="+mj-l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GB" dirty="0" smtClean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519969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933" b="0" i="0" spc="0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895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" y="0"/>
            <a:ext cx="12192425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8" descr="logo_black.ai"/>
          <p:cNvPicPr>
            <a:picLocks noChangeAspect="1"/>
          </p:cNvPicPr>
          <p:nvPr/>
        </p:nvPicPr>
        <p:blipFill>
          <a:blip r:embed="rId3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267" y="427567"/>
            <a:ext cx="1265767" cy="78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8196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281951"/>
            <a:ext cx="11070167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aseline="0">
                <a:solidFill>
                  <a:srgbClr val="4D4D4D"/>
                </a:solidFill>
                <a:latin typeface="+mj-l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GB" dirty="0" smtClean="0"/>
              <a:t>Subtitle Goes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519969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933" b="0" i="0" spc="0" baseline="0">
                <a:solidFill>
                  <a:srgbClr val="4D4D4D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Presentation Title Goes Here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5" y="5057598"/>
            <a:ext cx="11061895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67" b="0" i="0">
                <a:solidFill>
                  <a:srgbClr val="676767"/>
                </a:solidFill>
                <a:latin typeface="+mn-lt"/>
                <a:cs typeface="CiscoSans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Speaker Name</a:t>
            </a:r>
            <a:endParaRPr lang="en-US" dirty="0"/>
          </a:p>
        </p:txBody>
      </p:sp>
      <p:sp>
        <p:nvSpPr>
          <p:cNvPr id="22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5" y="5377594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676767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Speaker Title</a:t>
            </a:r>
          </a:p>
        </p:txBody>
      </p:sp>
      <p:sp>
        <p:nvSpPr>
          <p:cNvPr id="23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5" y="5697590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676767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7711515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white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7" rIns="91432" bIns="45717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676767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hidden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7" rIns="91432" bIns="45717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676767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6554" y="4279401"/>
            <a:ext cx="6246489" cy="384175"/>
          </a:xfrm>
          <a:prstGeom prst="rect">
            <a:avLst/>
          </a:prstGeom>
        </p:spPr>
        <p:txBody>
          <a:bodyPr vert="horz" lIns="68574" tIns="34288" rIns="68574" bIns="34288" rtlCol="0">
            <a:noAutofit/>
          </a:bodyPr>
          <a:lstStyle>
            <a:lvl1pPr marL="0" indent="0" algn="l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400" kern="120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1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Presenter Name and Title Go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701" y="3282703"/>
            <a:ext cx="6283409" cy="1022351"/>
          </a:xfrm>
        </p:spPr>
        <p:txBody>
          <a:bodyPr lIns="61715" tIns="34288" rIns="61715" bIns="34288" rtlCol="0" anchor="b">
            <a:noAutofit/>
          </a:bodyPr>
          <a:lstStyle>
            <a:lvl1pPr marL="0" indent="0" algn="l" defTabSz="91430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933" b="0" kern="1200" spc="0" baseline="0" dirty="0">
                <a:solidFill>
                  <a:srgbClr val="3E6BB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Demo Title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7387175" y="1917701"/>
            <a:ext cx="3568700" cy="2889251"/>
          </a:xfrm>
          <a:prstGeom prst="rect">
            <a:avLst/>
          </a:prstGeom>
        </p:spPr>
        <p:txBody>
          <a:bodyPr lIns="91420" tIns="45710" rIns="91420" bIns="45710" anchor="ctr" anchorCtr="1"/>
          <a:lstStyle>
            <a:lvl1pPr marL="0" indent="0" algn="ctr">
              <a:buNone/>
              <a:defRPr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13834106"/>
      </p:ext>
    </p:extLst>
  </p:cSld>
  <p:clrMapOvr>
    <a:masterClrMapping/>
  </p:clrMapOvr>
  <p:transition spd="slow">
    <p:wip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Section Title Goes Here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>
              <a:defRPr/>
            </a:pPr>
            <a:fld id="{4ABDCABE-3F10-B64C-92F1-862014417034}" type="slidenum">
              <a:rPr lang="en-US" sz="800">
                <a:solidFill>
                  <a:srgbClr val="FFFFFF">
                    <a:alpha val="60000"/>
                  </a:srgbClr>
                </a:solidFill>
                <a:latin typeface="Arial"/>
                <a:cs typeface="CiscoSans Thin"/>
              </a:rPr>
              <a:pPr algn="r" defTabSz="814305">
                <a:defRPr/>
              </a:pPr>
              <a:t>‹#›</a:t>
            </a:fld>
            <a:endParaRPr lang="en-US" sz="800" dirty="0">
              <a:solidFill>
                <a:srgbClr val="FFFFFF">
                  <a:alpha val="60000"/>
                </a:srgbClr>
              </a:solidFill>
              <a:latin typeface="Arial"/>
              <a:cs typeface="CiscoSans Thin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>
              <a:defRPr/>
            </a:pPr>
            <a:r>
              <a:rPr lang="en-US" sz="800" dirty="0">
                <a:solidFill>
                  <a:srgbClr val="FFFFFF">
                    <a:alpha val="60000"/>
                  </a:srgbClr>
                </a:solidFill>
                <a:latin typeface="Arial"/>
                <a:cs typeface="CiscoSans Thin"/>
              </a:rPr>
              <a:t>© 2014  Cisco and/or its affiliates. All rights reserved.   Cisco Confidential</a:t>
            </a:r>
          </a:p>
        </p:txBody>
      </p:sp>
      <p:pic>
        <p:nvPicPr>
          <p:cNvPr id="10" name="Picture 2" descr="C:\Users\spius\Pictures\cisco logo blue gradient.png"/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233" y="6167697"/>
            <a:ext cx="575083" cy="3535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>
            <a:spLocks noChangeArrowheads="1"/>
          </p:cNvSpPr>
          <p:nvPr/>
        </p:nvSpPr>
        <p:spPr bwMode="black">
          <a:xfrm>
            <a:off x="8381656" y="3801564"/>
            <a:ext cx="155488" cy="58910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9287460" y="3786901"/>
            <a:ext cx="450189" cy="621729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7730779" y="3786901"/>
            <a:ext cx="450189" cy="621729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Freeform 12"/>
          <p:cNvSpPr>
            <a:spLocks noEditPoints="1"/>
          </p:cNvSpPr>
          <p:nvPr/>
        </p:nvSpPr>
        <p:spPr bwMode="black">
          <a:xfrm>
            <a:off x="9900368" y="3786901"/>
            <a:ext cx="618333" cy="621729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8737827" y="3786901"/>
            <a:ext cx="403183" cy="621729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7421611" y="2966680"/>
            <a:ext cx="146447" cy="302709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7832023" y="2763668"/>
            <a:ext cx="146447" cy="50572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8235210" y="2484524"/>
            <a:ext cx="146447" cy="93168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8645622" y="2763668"/>
            <a:ext cx="146447" cy="50572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Freeform 18"/>
          <p:cNvSpPr>
            <a:spLocks/>
          </p:cNvSpPr>
          <p:nvPr/>
        </p:nvSpPr>
        <p:spPr bwMode="black">
          <a:xfrm>
            <a:off x="9046996" y="2966681"/>
            <a:ext cx="155488" cy="302708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Freeform 19"/>
          <p:cNvSpPr>
            <a:spLocks/>
          </p:cNvSpPr>
          <p:nvPr/>
        </p:nvSpPr>
        <p:spPr bwMode="black">
          <a:xfrm>
            <a:off x="9457413" y="2763668"/>
            <a:ext cx="148255" cy="50572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9867829" y="2484524"/>
            <a:ext cx="148255" cy="93168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10271007" y="2763668"/>
            <a:ext cx="148255" cy="50572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Freeform 22"/>
          <p:cNvSpPr>
            <a:spLocks/>
          </p:cNvSpPr>
          <p:nvPr/>
        </p:nvSpPr>
        <p:spPr bwMode="black">
          <a:xfrm>
            <a:off x="10681423" y="2966681"/>
            <a:ext cx="148255" cy="30270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96D6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7"/>
          <p:cNvSpPr>
            <a:spLocks noChangeArrowheads="1"/>
          </p:cNvSpPr>
          <p:nvPr userDrawn="1"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>
              <a:defRPr/>
            </a:pPr>
            <a:fld id="{4ABDCABE-3F10-B64C-92F1-862014417034}" type="slidenum">
              <a:rPr lang="en-US" sz="800">
                <a:solidFill>
                  <a:srgbClr val="FFFFFF">
                    <a:alpha val="60000"/>
                  </a:srgbClr>
                </a:solidFill>
                <a:latin typeface="Arial"/>
                <a:cs typeface="CiscoSans Thin"/>
              </a:rPr>
              <a:pPr algn="r" defTabSz="814305">
                <a:defRPr/>
              </a:pPr>
              <a:t>‹#›</a:t>
            </a:fld>
            <a:endParaRPr lang="en-US" sz="800" dirty="0">
              <a:solidFill>
                <a:srgbClr val="FFFFFF">
                  <a:alpha val="60000"/>
                </a:srgbClr>
              </a:solidFill>
              <a:latin typeface="Arial"/>
              <a:cs typeface="CiscoSans Thin"/>
            </a:endParaRPr>
          </a:p>
        </p:txBody>
      </p:sp>
      <p:sp>
        <p:nvSpPr>
          <p:cNvPr id="25" name="Rectangle 4"/>
          <p:cNvSpPr>
            <a:spLocks noChangeArrowheads="1"/>
          </p:cNvSpPr>
          <p:nvPr userDrawn="1"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>
              <a:defRPr/>
            </a:pPr>
            <a:r>
              <a:rPr lang="en-US" sz="800" dirty="0">
                <a:solidFill>
                  <a:srgbClr val="FFFFFF">
                    <a:alpha val="60000"/>
                  </a:srgbClr>
                </a:solidFill>
                <a:latin typeface="Arial"/>
                <a:cs typeface="CiscoSans Thin"/>
              </a:rPr>
              <a:t>© 2015  Cisco and/or its affiliates. All rights reserved.   Cisco Confidential</a:t>
            </a:r>
          </a:p>
        </p:txBody>
      </p:sp>
      <p:pic>
        <p:nvPicPr>
          <p:cNvPr id="26" name="Picture 2" descr="C:\Users\spius\Pictures\cisco logo blue gradient.png"/>
          <p:cNvPicPr>
            <a:picLocks noChangeAspect="1" noChangeArrowheads="1"/>
          </p:cNvPicPr>
          <p:nvPr userDrawn="1"/>
        </p:nvPicPr>
        <p:blipFill>
          <a:blip r:embed="rId2" cstate="print">
            <a:biLevel thresh="25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233" y="6167697"/>
            <a:ext cx="575083" cy="3535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24803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white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8" tIns="45715" rIns="91428" bIns="45715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676767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hidden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8" tIns="45715" rIns="91428" bIns="45715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676767"/>
              </a:solidFill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rgbClr val="3E6BB4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401707"/>
      </p:ext>
    </p:extLst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2883" y="1797051"/>
            <a:ext cx="11040076" cy="4098595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80910" marR="0" indent="-380910" algn="ctr" defTabSz="60945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6334460"/>
      </p:ext>
    </p:extLst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8" y="1797051"/>
            <a:ext cx="1112731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74561" indent="-298382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4933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677176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996719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8556919"/>
      </p:ext>
    </p:extLst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8" y="1797051"/>
            <a:ext cx="1112731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76179" indent="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None/>
              <a:defRPr sz="4933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389377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7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135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91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6177035"/>
      </p:ext>
    </p:extLst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19547" y="1194135"/>
            <a:ext cx="11198319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76179" indent="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None/>
              <a:defRPr sz="4933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389377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7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135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91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353204565"/>
      </p:ext>
    </p:extLst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04852" y="1168479"/>
            <a:ext cx="11013016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3193" indent="-523187">
              <a:lnSpc>
                <a:spcPts val="5920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Char char="•"/>
              <a:defRPr sz="4933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677176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996719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568511245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white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8" tIns="45715" rIns="91428" bIns="45715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676767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hidden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8" tIns="45715" rIns="91428" bIns="45715" anchor="ctr"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676767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rgbClr val="3E6BB4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371490"/>
      </p:ext>
    </p:extLst>
  </p:cSld>
  <p:clrMapOvr>
    <a:masterClrMapping/>
  </p:clrMapOvr>
  <p:transition spd="med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1797051"/>
            <a:ext cx="11036459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74561" indent="-298382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677176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996719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0864140"/>
      </p:ext>
    </p:extLst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9" y="1797051"/>
            <a:ext cx="5201497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32" indent="-22854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458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8006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552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5097" indent="-22854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086392" y="1797051"/>
            <a:ext cx="5624613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32" indent="-22854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458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8006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552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5097" indent="-22854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4248481"/>
      </p:ext>
    </p:extLst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6087960" y="812801"/>
            <a:ext cx="0" cy="5312833"/>
          </a:xfrm>
          <a:prstGeom prst="line">
            <a:avLst/>
          </a:prstGeom>
          <a:ln w="38100" cap="flat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905" y="403341"/>
            <a:ext cx="4954660" cy="1101929"/>
          </a:xfrm>
          <a:prstGeom prst="rect">
            <a:avLst/>
          </a:prstGeom>
        </p:spPr>
        <p:txBody>
          <a:bodyPr lIns="61712" tIns="34286" rIns="61712" bIns="34286" rtlCol="0">
            <a:noAutofit/>
          </a:bodyPr>
          <a:lstStyle>
            <a:lvl1pPr algn="l" defTabSz="91427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267" b="0" i="0" kern="1200" spc="-100" baseline="0" dirty="0" smtClean="0">
                <a:solidFill>
                  <a:srgbClr val="676767"/>
                </a:solidFill>
                <a:latin typeface="+mj-lt"/>
                <a:ea typeface="+mj-ea"/>
                <a:cs typeface="CiscoSans Thin"/>
              </a:defRPr>
            </a:lvl1pPr>
          </a:lstStyle>
          <a:p>
            <a:r>
              <a:rPr lang="en-GB" dirty="0" smtClean="0"/>
              <a:t>Title Goes Here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541286" y="403341"/>
            <a:ext cx="4954660" cy="110192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marR="0" indent="0" algn="l" defTabSz="91427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267" b="0" i="0" kern="1200" spc="-100" baseline="0" dirty="0">
                <a:solidFill>
                  <a:srgbClr val="676767"/>
                </a:solidFill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3905" y="1797051"/>
            <a:ext cx="4954660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32" indent="-22854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458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8006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552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5097" indent="-22854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541286" y="1797051"/>
            <a:ext cx="4954660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32" indent="-22854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458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8006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552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5097" indent="-22854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190529"/>
      </p:ext>
    </p:extLst>
  </p:cSld>
  <p:clrMapOvr>
    <a:masterClrMapping/>
  </p:clrMapOvr>
  <p:transition spd="med">
    <p:fade/>
  </p:transition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4093633" y="812801"/>
            <a:ext cx="0" cy="5312833"/>
          </a:xfrm>
          <a:prstGeom prst="line">
            <a:avLst/>
          </a:prstGeom>
          <a:ln w="38100" cap="flat" cmpd="sng">
            <a:solidFill>
              <a:srgbClr val="3E6B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049684" y="812801"/>
            <a:ext cx="0" cy="5312833"/>
          </a:xfrm>
          <a:prstGeom prst="line">
            <a:avLst/>
          </a:prstGeom>
          <a:ln w="38100" cap="flat" cmpd="sng">
            <a:solidFill>
              <a:srgbClr val="3E6B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615952" y="304425"/>
            <a:ext cx="3116145" cy="102728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91427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333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4503638" y="303785"/>
            <a:ext cx="3116145" cy="102728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91427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333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4" hasCustomPrompt="1"/>
          </p:nvPr>
        </p:nvSpPr>
        <p:spPr>
          <a:xfrm>
            <a:off x="8473085" y="293972"/>
            <a:ext cx="3116145" cy="102728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91427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333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15951" y="1601459"/>
            <a:ext cx="3116147" cy="441987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11080" indent="-22854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133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75866" indent="-22854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 smtClean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503637" y="1600428"/>
            <a:ext cx="3116147" cy="441987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11080" indent="-22854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133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75866" indent="-22854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 smtClean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8473083" y="1600428"/>
            <a:ext cx="3116147" cy="441987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11080" indent="-22854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133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75866" indent="-22854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69268665"/>
      </p:ext>
    </p:extLst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6760634" y="1773768"/>
            <a:ext cx="4950372" cy="413596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2">
                  <a:lumMod val="92000"/>
                </a:schemeClr>
              </a:gs>
              <a:gs pos="47000">
                <a:schemeClr val="bg1"/>
              </a:gs>
              <a:gs pos="100000">
                <a:schemeClr val="bg2">
                  <a:lumMod val="92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7" rIns="121893" bIns="60947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864941" y="1975668"/>
            <a:ext cx="4501216" cy="221202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14288" indent="-114288" algn="l" defTabSz="91427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baseline="0" dirty="0" smtClean="0">
                <a:solidFill>
                  <a:schemeClr val="tx2"/>
                </a:solidFill>
                <a:latin typeface="+mn-lt"/>
                <a:ea typeface="+mn-ea"/>
                <a:cs typeface="CiscoSans ExtraLight"/>
              </a:defRPr>
            </a:lvl1pPr>
            <a:lvl2pPr marL="114288" indent="-114288" algn="l" defTabSz="91427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88" indent="-114288" algn="l" defTabSz="91427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88" indent="-114288" algn="l" defTabSz="91427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88" indent="-114288" algn="l" defTabSz="91427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864942" y="4736592"/>
            <a:ext cx="4674993" cy="33832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buClr>
                <a:schemeClr val="tx2"/>
              </a:buClr>
              <a:buFontTx/>
              <a:buNone/>
              <a:defRPr sz="160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GB" dirty="0" smtClean="0"/>
              <a:t>Click to edit text 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9" y="1797051"/>
            <a:ext cx="5201497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32" indent="-22854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458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8006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552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5097" indent="-22854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8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6498075"/>
      </p:ext>
    </p:extLst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091401"/>
      </p:ext>
    </p:extLst>
  </p:cSld>
  <p:clrMapOvr>
    <a:masterClrMapping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 C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347492" y="455085"/>
            <a:ext cx="11545824" cy="7268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2431020"/>
      </p:ext>
    </p:extLst>
  </p:cSld>
  <p:clrMapOvr>
    <a:masterClrMapping/>
  </p:clrMapOvr>
  <p:transition spd="med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7" y="5221411"/>
            <a:ext cx="10389144" cy="465808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804747">
              <a:lnSpc>
                <a:spcPct val="100000"/>
              </a:lnSpc>
              <a:spcBef>
                <a:spcPct val="50000"/>
              </a:spcBef>
              <a:buNone/>
              <a:defRPr sz="2933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GB" dirty="0" smtClean="0"/>
              <a:t>Click to edit text 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83897" y="2054069"/>
            <a:ext cx="10629664" cy="30384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244794" indent="-533277" algn="l">
              <a:lnSpc>
                <a:spcPct val="90000"/>
              </a:lnSpc>
              <a:defRPr sz="6133" b="0" i="1" spc="0" baseline="0">
                <a:solidFill>
                  <a:srgbClr val="3E6BB4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“Quote Goes Here”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30569"/>
      </p:ext>
    </p:extLst>
  </p:cSld>
  <p:clrMapOvr>
    <a:masterClrMapping/>
  </p:clrMapOvr>
  <p:transition spd="med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6146928" y="812801"/>
            <a:ext cx="0" cy="5312833"/>
          </a:xfrm>
          <a:prstGeom prst="line">
            <a:avLst/>
          </a:prstGeom>
          <a:ln w="38100" cap="flat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18351" y="1918747"/>
            <a:ext cx="5093797" cy="3020519"/>
          </a:xfrm>
        </p:spPr>
        <p:txBody>
          <a:bodyPr lIns="61715" tIns="34288" rIns="61715" bIns="34288" rtlCol="0" anchor="ctr">
            <a:noAutofit/>
          </a:bodyPr>
          <a:lstStyle>
            <a:lvl1pPr marL="0" indent="0" algn="l" defTabSz="91430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baseline="0" dirty="0">
                <a:solidFill>
                  <a:srgbClr val="2968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Title Goes Here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563360" y="872691"/>
            <a:ext cx="5154507" cy="5120640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FontTx/>
              <a:buNone/>
              <a:defRPr sz="2133" baseline="0">
                <a:solidFill>
                  <a:schemeClr val="tx1"/>
                </a:solidFill>
                <a:latin typeface="+mn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341483312"/>
      </p:ext>
    </p:extLst>
  </p:cSld>
  <p:clrMapOvr>
    <a:masterClrMapping/>
  </p:clrMapOvr>
  <p:transition spd="slow">
    <p:wip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83688" y="1797051"/>
            <a:ext cx="11127317" cy="3544971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667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smtClean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83690" y="5530961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47">
              <a:lnSpc>
                <a:spcPct val="100000"/>
              </a:lnSpc>
              <a:spcBef>
                <a:spcPct val="50000"/>
              </a:spcBef>
              <a:buNone/>
              <a:defRPr sz="2133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GB" dirty="0" smtClean="0"/>
              <a:t>Source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Title Goes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5401380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2883" y="1797051"/>
            <a:ext cx="11040076" cy="4098595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80910" marR="0" indent="-380910" algn="ctr" defTabSz="60945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6852994"/>
      </p:ext>
    </p:extLst>
  </p:cSld>
  <p:clrMapOvr>
    <a:masterClrMapping/>
  </p:clrMapOvr>
  <p:transition spd="med"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83688" y="1799167"/>
            <a:ext cx="11127317" cy="3547533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83690" y="5530961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47">
              <a:lnSpc>
                <a:spcPct val="100000"/>
              </a:lnSpc>
              <a:spcBef>
                <a:spcPct val="50000"/>
              </a:spcBef>
              <a:buNone/>
              <a:defRPr sz="2133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GB" dirty="0" smtClean="0"/>
              <a:t>Source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4940789"/>
      </p:ext>
    </p:extLst>
  </p:cSld>
  <p:clrMapOvr>
    <a:masterClrMapping/>
  </p:clrMapOvr>
  <p:transition spd="med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Chart_an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9" y="1799275"/>
            <a:ext cx="5342668" cy="4054364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None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/>
          </p:nvPr>
        </p:nvSpPr>
        <p:spPr>
          <a:xfrm>
            <a:off x="6279877" y="1799166"/>
            <a:ext cx="5431128" cy="4052529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667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0630844"/>
      </p:ext>
    </p:extLst>
  </p:cSld>
  <p:clrMapOvr>
    <a:masterClrMapping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9" y="1799139"/>
            <a:ext cx="5338660" cy="4054500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None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277480" y="1799167"/>
            <a:ext cx="5433525" cy="4054944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7180248"/>
      </p:ext>
    </p:extLst>
  </p:cSld>
  <p:clrMapOvr>
    <a:masterClrMapping/>
  </p:clrMapOvr>
  <p:transition spd="med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8113488" y="2163193"/>
            <a:ext cx="3091419" cy="3091419"/>
          </a:xfrm>
          <a:prstGeom prst="ellipse">
            <a:avLst/>
          </a:prstGeom>
          <a:solidFill>
            <a:srgbClr val="32B2D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Oval 3"/>
          <p:cNvSpPr/>
          <p:nvPr/>
        </p:nvSpPr>
        <p:spPr>
          <a:xfrm>
            <a:off x="4564307" y="2163193"/>
            <a:ext cx="3091419" cy="3091419"/>
          </a:xfrm>
          <a:prstGeom prst="ellipse">
            <a:avLst/>
          </a:prstGeom>
          <a:solidFill>
            <a:srgbClr val="21479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7" name="Oval 6"/>
          <p:cNvSpPr/>
          <p:nvPr/>
        </p:nvSpPr>
        <p:spPr>
          <a:xfrm>
            <a:off x="1019028" y="2163193"/>
            <a:ext cx="3091419" cy="3091419"/>
          </a:xfrm>
          <a:prstGeom prst="ellipse">
            <a:avLst/>
          </a:prstGeom>
          <a:solidFill>
            <a:srgbClr val="57B7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036647" y="3733524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4581926" y="3730928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131107" y="3730928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2027767" y="2857372"/>
            <a:ext cx="1051984" cy="105198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5603827" y="2870412"/>
            <a:ext cx="1051984" cy="105198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122480" y="2857372"/>
            <a:ext cx="1051984" cy="105198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8113488" y="2163193"/>
            <a:ext cx="3091419" cy="3091419"/>
          </a:xfrm>
          <a:prstGeom prst="ellipse">
            <a:avLst/>
          </a:prstGeom>
          <a:solidFill>
            <a:srgbClr val="32B2D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3" name="Oval 12"/>
          <p:cNvSpPr/>
          <p:nvPr userDrawn="1"/>
        </p:nvSpPr>
        <p:spPr>
          <a:xfrm>
            <a:off x="4564307" y="2163193"/>
            <a:ext cx="3091419" cy="3091419"/>
          </a:xfrm>
          <a:prstGeom prst="ellipse">
            <a:avLst/>
          </a:prstGeom>
          <a:solidFill>
            <a:srgbClr val="21479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5" name="Oval 14"/>
          <p:cNvSpPr/>
          <p:nvPr userDrawn="1"/>
        </p:nvSpPr>
        <p:spPr>
          <a:xfrm>
            <a:off x="1019028" y="2163193"/>
            <a:ext cx="3091419" cy="3091419"/>
          </a:xfrm>
          <a:prstGeom prst="ellipse">
            <a:avLst/>
          </a:prstGeom>
          <a:solidFill>
            <a:srgbClr val="57B7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4789337"/>
      </p:ext>
    </p:extLst>
  </p:cSld>
  <p:clrMapOvr>
    <a:masterClrMapping/>
  </p:clrMapOvr>
  <p:transition spd="slow">
    <p:wip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42"/>
          <p:cNvSpPr/>
          <p:nvPr/>
        </p:nvSpPr>
        <p:spPr>
          <a:xfrm>
            <a:off x="1033096" y="2163193"/>
            <a:ext cx="3075001" cy="3074624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91436" tIns="45719" rIns="91436" bIns="45719" anchor="ctr"/>
          <a:lstStyle/>
          <a:p>
            <a:pPr algn="ctr">
              <a:defRPr/>
            </a:pPr>
            <a:endParaRPr lang="en-US" sz="2400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4563790" y="2163193"/>
            <a:ext cx="3075001" cy="3074624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91436" tIns="45719" rIns="91436" bIns="45719" anchor="ctr"/>
          <a:lstStyle/>
          <a:p>
            <a:pPr algn="ctr">
              <a:defRPr/>
            </a:pPr>
            <a:endParaRPr lang="en-US" sz="2400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8116480" y="2163193"/>
            <a:ext cx="3075001" cy="3074624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91436" tIns="45719" rIns="91436" bIns="45719" anchor="ctr"/>
          <a:lstStyle/>
          <a:p>
            <a:pPr algn="ctr">
              <a:defRPr/>
            </a:pPr>
            <a:endParaRPr lang="en-US" sz="2400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5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033287" y="2163193"/>
            <a:ext cx="3074624" cy="3074624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733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	</a:t>
            </a:r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	</a:t>
            </a:r>
          </a:p>
          <a:p>
            <a:pPr lvl="0"/>
            <a:r>
              <a:rPr lang="en-US" noProof="0" dirty="0" smtClean="0"/>
              <a:t>	Drag picture to placeholder or click icon to add</a:t>
            </a:r>
            <a:endParaRPr lang="en-US" noProof="0" dirty="0"/>
          </a:p>
        </p:txBody>
      </p:sp>
      <p:sp>
        <p:nvSpPr>
          <p:cNvPr id="37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4563981" y="2163193"/>
            <a:ext cx="3074624" cy="3074624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73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	</a:t>
            </a:r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	Drag picture to placeholder or click icon to add</a:t>
            </a:r>
            <a:endParaRPr lang="en-US" noProof="0" dirty="0"/>
          </a:p>
        </p:txBody>
      </p:sp>
      <p:sp>
        <p:nvSpPr>
          <p:cNvPr id="39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8116671" y="2163193"/>
            <a:ext cx="3074624" cy="3074624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73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	</a:t>
            </a:r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	Drag picture to placeholder or click icon to add</a:t>
            </a:r>
            <a:endParaRPr lang="en-US" noProof="0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51730" y="5164185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582424" y="5161589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135114" y="5161589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2" name="Oval 11"/>
          <p:cNvSpPr/>
          <p:nvPr userDrawn="1"/>
        </p:nvSpPr>
        <p:spPr>
          <a:xfrm>
            <a:off x="1033096" y="2163193"/>
            <a:ext cx="3075001" cy="3074624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91436" tIns="45719" rIns="91436" bIns="45719" anchor="ctr"/>
          <a:lstStyle/>
          <a:p>
            <a:pPr algn="ctr">
              <a:defRPr/>
            </a:pPr>
            <a:endParaRPr lang="en-US" sz="2400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3" name="Oval 12"/>
          <p:cNvSpPr/>
          <p:nvPr userDrawn="1"/>
        </p:nvSpPr>
        <p:spPr>
          <a:xfrm>
            <a:off x="4563790" y="2163193"/>
            <a:ext cx="3075001" cy="3074624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91436" tIns="45719" rIns="91436" bIns="45719" anchor="ctr"/>
          <a:lstStyle/>
          <a:p>
            <a:pPr algn="ctr">
              <a:defRPr/>
            </a:pPr>
            <a:endParaRPr lang="en-US" sz="2400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8116480" y="2163193"/>
            <a:ext cx="3075001" cy="3074624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91436" tIns="45719" rIns="91436" bIns="45719" anchor="ctr"/>
          <a:lstStyle/>
          <a:p>
            <a:pPr algn="ctr">
              <a:defRPr/>
            </a:pPr>
            <a:endParaRPr lang="en-US" sz="2400" kern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4977881"/>
      </p:ext>
    </p:extLst>
  </p:cSld>
  <p:clrMapOvr>
    <a:masterClrMapping/>
  </p:clrMapOvr>
  <p:transition spd="slow">
    <p:wip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085" y="6172201"/>
            <a:ext cx="977900" cy="48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666751" y="4645361"/>
            <a:ext cx="10852149" cy="674544"/>
          </a:xfrm>
          <a:prstGeom prst="rect">
            <a:avLst/>
          </a:prstGeom>
          <a:solidFill>
            <a:schemeClr val="bg1">
              <a:alpha val="70000"/>
            </a:schemeClr>
          </a:solidFill>
          <a:extLst/>
        </p:spPr>
        <p:txBody>
          <a:bodyPr wrap="square" lIns="108000" tIns="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230394" indent="0">
              <a:lnSpc>
                <a:spcPts val="4907"/>
              </a:lnSpc>
              <a:spcBef>
                <a:spcPts val="0"/>
              </a:spcBef>
              <a:buNone/>
              <a:defRPr sz="3200" i="1"/>
            </a:lvl1pPr>
          </a:lstStyle>
          <a:p>
            <a:pPr lvl="0"/>
            <a:r>
              <a:rPr lang="en-GB" dirty="0" smtClean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371070664"/>
      </p:ext>
    </p:extLst>
  </p:cSld>
  <p:clrMapOvr>
    <a:masterClrMapping/>
  </p:clrMapOvr>
  <p:transition spd="slow">
    <p:wip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684" y="401383"/>
            <a:ext cx="11417563" cy="3389567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98380" y="4072691"/>
            <a:ext cx="11152315" cy="716158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4267" baseline="0">
                <a:solidFill>
                  <a:srgbClr val="676767"/>
                </a:solidFill>
              </a:defRPr>
            </a:lvl1pPr>
          </a:lstStyle>
          <a:p>
            <a:pPr lvl="0"/>
            <a:r>
              <a:rPr lang="en-GB" dirty="0" smtClean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820593005"/>
      </p:ext>
    </p:extLst>
  </p:cSld>
  <p:clrMapOvr>
    <a:masterClrMapping/>
  </p:clrMapOvr>
  <p:transition spd="slow">
    <p:wip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085" y="6172201"/>
            <a:ext cx="977900" cy="48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6464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90447662"/>
      </p:ext>
    </p:extLst>
  </p:cSld>
  <p:clrMapOvr>
    <a:masterClrMapping/>
  </p:clrMapOvr>
  <p:transition spd="slow">
    <p:wip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683" y="320842"/>
            <a:ext cx="11307184" cy="5688861"/>
          </a:xfrm>
          <a:prstGeom prst="rect">
            <a:avLst/>
          </a:prstGeom>
        </p:spPr>
        <p:txBody>
          <a:bodyPr vert="horz" lIns="91424" tIns="45712" rIns="91424" bIns="45712"/>
          <a:lstStyle>
            <a:lvl1pPr marL="0" indent="0" algn="ctr">
              <a:buNone/>
              <a:defRPr sz="20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83094069"/>
      </p:ext>
    </p:extLst>
  </p:cSld>
  <p:clrMapOvr>
    <a:masterClrMapping/>
  </p:clrMapOvr>
  <p:transition spd="slow">
    <p:wip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23067" y="795867"/>
            <a:ext cx="7131051" cy="40047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23067" y="4794251"/>
            <a:ext cx="7128933" cy="996949"/>
          </a:xfrm>
          <a:prstGeom prst="rect">
            <a:avLst/>
          </a:prstGeom>
          <a:noFill/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2533651" y="795528"/>
            <a:ext cx="7105651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lIns="91424" tIns="45712" rIns="91424" bIns="45712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2754495" y="4873439"/>
            <a:ext cx="6765427" cy="838200"/>
          </a:xfrm>
        </p:spPr>
        <p:txBody>
          <a:bodyPr anchor="ctr"/>
          <a:lstStyle>
            <a:lvl1pPr>
              <a:defRPr sz="2667">
                <a:solidFill>
                  <a:srgbClr val="676767"/>
                </a:solidFill>
                <a:latin typeface="+mj-lt"/>
              </a:defRPr>
            </a:lvl1pPr>
          </a:lstStyle>
          <a:p>
            <a:r>
              <a:rPr lang="en-GB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393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8" y="1797051"/>
            <a:ext cx="1112731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74561" indent="-298382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4933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677176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996719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015468"/>
      </p:ext>
    </p:extLst>
  </p:cSld>
  <p:clrMapOvr>
    <a:masterClrMapping/>
  </p:clrMapOvr>
  <p:transition spd="med"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photo_top le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3067" y="311151"/>
            <a:ext cx="4364567" cy="245956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733321" y="310896"/>
            <a:ext cx="4364736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vert="horz" lIns="68577" tIns="34289" rIns="68577" bIns="34289" rtlCol="0" anchor="ctr" anchorCtr="0">
            <a:normAutofit/>
          </a:bodyPr>
          <a:lstStyle>
            <a:lvl1pPr marL="0" indent="0" algn="ctr" defTabSz="914346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74581" y="3307591"/>
            <a:ext cx="8973153" cy="2152559"/>
          </a:xfrm>
        </p:spPr>
        <p:txBody>
          <a:bodyPr>
            <a:noAutofit/>
          </a:bodyPr>
          <a:lstStyle>
            <a:lvl1pPr marL="0" marR="0" indent="0" algn="l" defTabSz="914346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>
                <a:solidFill>
                  <a:srgbClr val="676767"/>
                </a:solidFill>
                <a:latin typeface="+mj-lt"/>
              </a:defRPr>
            </a:lvl1pPr>
          </a:lstStyle>
          <a:p>
            <a:r>
              <a:rPr lang="en-GB" dirty="0" smtClean="0"/>
              <a:t>Click to edit title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000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rait photo_right s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56917" y="728810"/>
            <a:ext cx="4840816" cy="515975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6656832" y="728979"/>
            <a:ext cx="4840224" cy="515975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2968AF"/>
            </a:solidFill>
          </a:ln>
          <a:effectLst/>
        </p:spPr>
        <p:txBody>
          <a:bodyPr lIns="91424" tIns="45712" rIns="91424" bIns="45712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83559" y="728980"/>
            <a:ext cx="5799891" cy="1085313"/>
          </a:xfrm>
        </p:spPr>
        <p:txBody>
          <a:bodyPr wrap="none" anchor="t" anchorCtr="0">
            <a:noAutofit/>
          </a:bodyPr>
          <a:lstStyle>
            <a:lvl1pPr>
              <a:lnSpc>
                <a:spcPct val="90000"/>
              </a:lnSpc>
              <a:defRPr sz="3333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5300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891617" y="311152"/>
            <a:ext cx="4358216" cy="266064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6617" y="311152"/>
            <a:ext cx="4383616" cy="266064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306985" y="311151"/>
            <a:ext cx="2451100" cy="13081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46618" y="3028952"/>
            <a:ext cx="3363383" cy="34586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81967" y="3028952"/>
            <a:ext cx="5367867" cy="34586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306985" y="1682751"/>
            <a:ext cx="2451100" cy="344381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306985" y="5183717"/>
            <a:ext cx="2451100" cy="130386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4891994" y="311151"/>
            <a:ext cx="4357148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baseline="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427771" y="311151"/>
            <a:ext cx="4402668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9306444" y="311151"/>
            <a:ext cx="2451640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427765" y="3028958"/>
            <a:ext cx="3383227" cy="345893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3877779" y="3028958"/>
            <a:ext cx="5371355" cy="345893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9306444" y="1676401"/>
            <a:ext cx="2451640" cy="344941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/>
          </p:nvPr>
        </p:nvSpPr>
        <p:spPr>
          <a:xfrm>
            <a:off x="9306444" y="5182964"/>
            <a:ext cx="2451640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0436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124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de scre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edia Placeholder 39"/>
          <p:cNvSpPr>
            <a:spLocks noGrp="1"/>
          </p:cNvSpPr>
          <p:nvPr>
            <p:ph type="media" sz="quarter" idx="11"/>
          </p:nvPr>
        </p:nvSpPr>
        <p:spPr>
          <a:xfrm>
            <a:off x="704851" y="777240"/>
            <a:ext cx="10886575" cy="442569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67" kern="1200" baseline="0" smtClean="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37754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edia Placeholder 20"/>
          <p:cNvSpPr>
            <a:spLocks noGrp="1"/>
          </p:cNvSpPr>
          <p:nvPr>
            <p:ph type="media" sz="quarter" idx="10"/>
          </p:nvPr>
        </p:nvSpPr>
        <p:spPr>
          <a:xfrm>
            <a:off x="2905785" y="778669"/>
            <a:ext cx="5899416" cy="442569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67" kern="120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6701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gradFill rotWithShape="1">
          <a:gsLst>
            <a:gs pos="0">
              <a:srgbClr val="35A2D6"/>
            </a:gs>
            <a:gs pos="999">
              <a:srgbClr val="35A2D6"/>
            </a:gs>
            <a:gs pos="100000">
              <a:srgbClr val="2968A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6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 descr="pref_1-line_logo+tagline-rt-white-CMYK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118" y="2190751"/>
            <a:ext cx="11679767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9663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Closing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88" y="-3427"/>
            <a:ext cx="12200575" cy="6864857"/>
          </a:xfrm>
          <a:prstGeom prst="rect">
            <a:avLst/>
          </a:prstGeom>
        </p:spPr>
      </p:pic>
      <p:pic>
        <p:nvPicPr>
          <p:cNvPr id="17" name="Picture 16" descr="pref_1-line_logo+tagline-rt-white-CMYK.ai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lum bright="-100000" contrast="-100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660" y="2191512"/>
            <a:ext cx="11680680" cy="247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21485"/>
      </p:ext>
    </p:extLst>
  </p:cSld>
  <p:clrMapOvr>
    <a:masterClrMapping/>
  </p:clrMapOvr>
  <p:transition spd="slow">
    <p:wip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57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464" cy="6858000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66751" y="4634959"/>
            <a:ext cx="10852149" cy="695347"/>
          </a:xfrm>
          <a:prstGeom prst="rect">
            <a:avLst/>
          </a:prstGeom>
          <a:solidFill>
            <a:schemeClr val="bg1">
              <a:alpha val="70000"/>
            </a:schemeClr>
          </a:solidFill>
          <a:extLst/>
        </p:spPr>
        <p:txBody>
          <a:bodyPr wrap="square" lIns="108000" tIns="0" rIns="91440" bIns="45720" numCol="1" anchor="b" anchorCtr="0" compatLnSpc="1">
            <a:prstTxWarp prst="textNoShape">
              <a:avLst/>
            </a:prstTxWarp>
            <a:spAutoFit/>
          </a:bodyPr>
          <a:lstStyle>
            <a:lvl1pPr marL="230394" indent="-239994">
              <a:lnSpc>
                <a:spcPts val="4907"/>
              </a:lnSpc>
              <a:spcBef>
                <a:spcPts val="0"/>
              </a:spcBef>
              <a:buNone/>
              <a:defRPr sz="4267" i="1"/>
            </a:lvl1pPr>
          </a:lstStyle>
          <a:p>
            <a:pPr lvl="0"/>
            <a:r>
              <a:rPr lang="en-GB" dirty="0" smtClean="0"/>
              <a:t>Text Goes Here</a:t>
            </a:r>
          </a:p>
        </p:txBody>
      </p:sp>
      <p:pic>
        <p:nvPicPr>
          <p:cNvPr id="11" name="Picture 2" descr="C:\Users\spius\Pictures\cisco logo blue gradient.png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33" y="6167697"/>
            <a:ext cx="575083" cy="3535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>
              <a:defRPr/>
            </a:pPr>
            <a:fld id="{4ABDCABE-3F10-B64C-92F1-862014417034}" type="slidenum">
              <a:rPr lang="en-US" sz="800">
                <a:solidFill>
                  <a:srgbClr val="FFFFFF">
                    <a:alpha val="60000"/>
                  </a:srgbClr>
                </a:solidFill>
                <a:latin typeface="Arial"/>
                <a:cs typeface="CiscoSans Thin"/>
              </a:rPr>
              <a:pPr algn="r" defTabSz="814305">
                <a:defRPr/>
              </a:pPr>
              <a:t>‹#›</a:t>
            </a:fld>
            <a:endParaRPr lang="en-US" sz="800" dirty="0">
              <a:solidFill>
                <a:srgbClr val="FFFFFF">
                  <a:alpha val="60000"/>
                </a:srgbClr>
              </a:solidFill>
              <a:latin typeface="Arial"/>
              <a:cs typeface="CiscoSans Thin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>
              <a:defRPr/>
            </a:pPr>
            <a:r>
              <a:rPr lang="en-US" sz="800" dirty="0">
                <a:solidFill>
                  <a:srgbClr val="FFFFFF">
                    <a:alpha val="60000"/>
                  </a:srgbClr>
                </a:solidFill>
                <a:latin typeface="Arial"/>
                <a:cs typeface="CiscoSans Thin"/>
              </a:rPr>
              <a:t>© 2014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90830817"/>
      </p:ext>
    </p:extLst>
  </p:cSld>
  <p:clrMapOvr>
    <a:masterClrMapping/>
  </p:clrMapOvr>
  <p:transition spd="slow">
    <p:wip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7100622-FF9E-3C48-BC64-9E6B58CDD7FF}" type="datetimeFigureOut">
              <a:rPr lang="en-US" smtClean="0">
                <a:solidFill>
                  <a:srgbClr val="676767"/>
                </a:solidFill>
                <a:latin typeface="Arial"/>
              </a:rPr>
              <a:pPr/>
              <a:t>8/2/17</a:t>
            </a:fld>
            <a:endParaRPr lang="en-US">
              <a:solidFill>
                <a:srgbClr val="676767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676767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70C51A-503B-6B40-87D6-46AD1A66CB64}" type="slidenum">
              <a:rPr lang="en-US" smtClean="0">
                <a:solidFill>
                  <a:srgbClr val="676767"/>
                </a:solidFill>
                <a:latin typeface="Arial"/>
              </a:rPr>
              <a:pPr/>
              <a:t>‹#›</a:t>
            </a:fld>
            <a:endParaRPr lang="en-US">
              <a:solidFill>
                <a:srgbClr val="676767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2783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8" y="1797051"/>
            <a:ext cx="1112731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76179" indent="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None/>
              <a:defRPr sz="4933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389377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7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135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91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2946365"/>
      </p:ext>
    </p:extLst>
  </p:cSld>
  <p:clrMapOvr>
    <a:masterClrMapping/>
  </p:clrMapOvr>
  <p:transition spd="med"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806527" y="6518478"/>
            <a:ext cx="511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610775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933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945D0FD-48F1-4D72-80C5-FFB60B92A8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446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 Slide-green thank you">
    <p:bg>
      <p:bgPr>
        <a:gradFill>
          <a:gsLst>
            <a:gs pos="0">
              <a:srgbClr val="272749"/>
            </a:gs>
            <a:gs pos="100000">
              <a:srgbClr val="32BEBD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66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TextBox 63"/>
          <p:cNvSpPr txBox="1"/>
          <p:nvPr userDrawn="1"/>
        </p:nvSpPr>
        <p:spPr>
          <a:xfrm>
            <a:off x="834843" y="3066687"/>
            <a:ext cx="3289790" cy="861775"/>
          </a:xfrm>
          <a:prstGeom prst="rect">
            <a:avLst/>
          </a:prstGeom>
          <a:noFill/>
        </p:spPr>
        <p:txBody>
          <a:bodyPr wrap="none" lIns="121883" tIns="60941" rIns="121883" bIns="60941" rtlCol="0">
            <a:spAutoFit/>
          </a:bodyPr>
          <a:lstStyle/>
          <a:p>
            <a:r>
              <a:rPr lang="en-US" sz="4800" dirty="0" smtClean="0">
                <a:solidFill>
                  <a:srgbClr val="FFFFFF"/>
                </a:solidFill>
                <a:latin typeface="+mj-lt"/>
              </a:rPr>
              <a:t>Thank you.</a:t>
            </a:r>
            <a:endParaRPr lang="en-US" sz="48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65" name="Rectangle 64"/>
          <p:cNvSpPr>
            <a:spLocks noChangeArrowheads="1"/>
          </p:cNvSpPr>
          <p:nvPr userDrawn="1"/>
        </p:nvSpPr>
        <p:spPr bwMode="black">
          <a:xfrm>
            <a:off x="8381656" y="3801570"/>
            <a:ext cx="155488" cy="58910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lIns="121883" tIns="60941" rIns="121883" bIns="60941"/>
          <a:lstStyle/>
          <a:p>
            <a:endParaRPr lang="en-US" sz="180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66" name="Freeform 65"/>
          <p:cNvSpPr>
            <a:spLocks/>
          </p:cNvSpPr>
          <p:nvPr userDrawn="1"/>
        </p:nvSpPr>
        <p:spPr bwMode="black">
          <a:xfrm>
            <a:off x="9287460" y="3786905"/>
            <a:ext cx="450189" cy="621729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83" tIns="60941" rIns="121883" bIns="60941"/>
          <a:lstStyle/>
          <a:p>
            <a:endParaRPr lang="en-US" sz="180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67" name="Freeform 66"/>
          <p:cNvSpPr>
            <a:spLocks/>
          </p:cNvSpPr>
          <p:nvPr userDrawn="1"/>
        </p:nvSpPr>
        <p:spPr bwMode="black">
          <a:xfrm>
            <a:off x="7730778" y="3786905"/>
            <a:ext cx="450189" cy="621729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83" tIns="60941" rIns="121883" bIns="60941"/>
          <a:lstStyle/>
          <a:p>
            <a:endParaRPr lang="en-US" sz="180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68" name="Freeform 67"/>
          <p:cNvSpPr>
            <a:spLocks noEditPoints="1"/>
          </p:cNvSpPr>
          <p:nvPr userDrawn="1"/>
        </p:nvSpPr>
        <p:spPr bwMode="black">
          <a:xfrm>
            <a:off x="9900368" y="3786905"/>
            <a:ext cx="618333" cy="621729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83" tIns="60941" rIns="121883" bIns="60941"/>
          <a:lstStyle/>
          <a:p>
            <a:endParaRPr lang="en-US" sz="180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69" name="Freeform 68"/>
          <p:cNvSpPr>
            <a:spLocks/>
          </p:cNvSpPr>
          <p:nvPr userDrawn="1"/>
        </p:nvSpPr>
        <p:spPr bwMode="black">
          <a:xfrm>
            <a:off x="8737828" y="3786905"/>
            <a:ext cx="403183" cy="621729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83" tIns="60941" rIns="121883" bIns="60941"/>
          <a:lstStyle/>
          <a:p>
            <a:endParaRPr lang="en-US" sz="180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0" name="Freeform 69"/>
          <p:cNvSpPr>
            <a:spLocks/>
          </p:cNvSpPr>
          <p:nvPr userDrawn="1"/>
        </p:nvSpPr>
        <p:spPr bwMode="black">
          <a:xfrm>
            <a:off x="7421615" y="2966681"/>
            <a:ext cx="146447" cy="302709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83" tIns="60941" rIns="121883" bIns="60941"/>
          <a:lstStyle/>
          <a:p>
            <a:endParaRPr lang="en-US" sz="180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1" name="Freeform 70"/>
          <p:cNvSpPr>
            <a:spLocks/>
          </p:cNvSpPr>
          <p:nvPr userDrawn="1"/>
        </p:nvSpPr>
        <p:spPr bwMode="black">
          <a:xfrm>
            <a:off x="7832028" y="2763673"/>
            <a:ext cx="146447" cy="50572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83" tIns="60941" rIns="121883" bIns="60941"/>
          <a:lstStyle/>
          <a:p>
            <a:endParaRPr lang="en-US" sz="180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2" name="Freeform 71"/>
          <p:cNvSpPr>
            <a:spLocks/>
          </p:cNvSpPr>
          <p:nvPr userDrawn="1"/>
        </p:nvSpPr>
        <p:spPr bwMode="black">
          <a:xfrm>
            <a:off x="8235214" y="2484529"/>
            <a:ext cx="146447" cy="93168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83" tIns="60941" rIns="121883" bIns="60941"/>
          <a:lstStyle/>
          <a:p>
            <a:endParaRPr lang="en-US" sz="180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3" name="Freeform 72"/>
          <p:cNvSpPr>
            <a:spLocks/>
          </p:cNvSpPr>
          <p:nvPr userDrawn="1"/>
        </p:nvSpPr>
        <p:spPr bwMode="black">
          <a:xfrm>
            <a:off x="8645626" y="2763670"/>
            <a:ext cx="146447" cy="50572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83" tIns="60941" rIns="121883" bIns="60941"/>
          <a:lstStyle/>
          <a:p>
            <a:endParaRPr lang="en-US" sz="180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4" name="Freeform 73"/>
          <p:cNvSpPr>
            <a:spLocks/>
          </p:cNvSpPr>
          <p:nvPr userDrawn="1"/>
        </p:nvSpPr>
        <p:spPr bwMode="black">
          <a:xfrm>
            <a:off x="9046996" y="2966683"/>
            <a:ext cx="155488" cy="302708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83" tIns="60941" rIns="121883" bIns="60941"/>
          <a:lstStyle/>
          <a:p>
            <a:endParaRPr lang="en-US" sz="180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5" name="Freeform 74"/>
          <p:cNvSpPr>
            <a:spLocks/>
          </p:cNvSpPr>
          <p:nvPr userDrawn="1"/>
        </p:nvSpPr>
        <p:spPr bwMode="black">
          <a:xfrm>
            <a:off x="9457414" y="2763668"/>
            <a:ext cx="148255" cy="50572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83" tIns="60941" rIns="121883" bIns="60941"/>
          <a:lstStyle/>
          <a:p>
            <a:endParaRPr lang="en-US" sz="180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6" name="Freeform 75"/>
          <p:cNvSpPr>
            <a:spLocks/>
          </p:cNvSpPr>
          <p:nvPr userDrawn="1"/>
        </p:nvSpPr>
        <p:spPr bwMode="black">
          <a:xfrm>
            <a:off x="9867830" y="2484524"/>
            <a:ext cx="148255" cy="93168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83" tIns="60941" rIns="121883" bIns="60941"/>
          <a:lstStyle/>
          <a:p>
            <a:endParaRPr lang="en-US" sz="180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7" name="Freeform 76"/>
          <p:cNvSpPr>
            <a:spLocks/>
          </p:cNvSpPr>
          <p:nvPr userDrawn="1"/>
        </p:nvSpPr>
        <p:spPr bwMode="black">
          <a:xfrm>
            <a:off x="10271010" y="2763668"/>
            <a:ext cx="148255" cy="50572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83" tIns="60941" rIns="121883" bIns="60941"/>
          <a:lstStyle/>
          <a:p>
            <a:endParaRPr lang="en-US" sz="1800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8" name="Freeform 77"/>
          <p:cNvSpPr>
            <a:spLocks/>
          </p:cNvSpPr>
          <p:nvPr userDrawn="1"/>
        </p:nvSpPr>
        <p:spPr bwMode="black">
          <a:xfrm>
            <a:off x="10681424" y="2966683"/>
            <a:ext cx="148255" cy="30270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83" tIns="60941" rIns="121883" bIns="60941"/>
          <a:lstStyle/>
          <a:p>
            <a:endParaRPr lang="en-US" sz="1800">
              <a:solidFill>
                <a:srgbClr val="0096D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2303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7" grpId="0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19547" y="1194135"/>
            <a:ext cx="11198319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76179" indent="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None/>
              <a:defRPr sz="4933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389377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7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135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91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22907081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theme" Target="../theme/theme1.xml"/><Relationship Id="rId41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66.xml"/><Relationship Id="rId28" Type="http://schemas.openxmlformats.org/officeDocument/2006/relationships/slideLayout" Target="../slideLayouts/slideLayout67.xml"/><Relationship Id="rId29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4.xml"/><Relationship Id="rId30" Type="http://schemas.openxmlformats.org/officeDocument/2006/relationships/slideLayout" Target="../slideLayouts/slideLayout69.xml"/><Relationship Id="rId31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1.xml"/><Relationship Id="rId9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7.xml"/><Relationship Id="rId33" Type="http://schemas.openxmlformats.org/officeDocument/2006/relationships/slideLayout" Target="../slideLayouts/slideLayout72.xml"/><Relationship Id="rId34" Type="http://schemas.openxmlformats.org/officeDocument/2006/relationships/slideLayout" Target="../slideLayouts/slideLayout73.xml"/><Relationship Id="rId35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58.xml"/><Relationship Id="rId37" Type="http://schemas.openxmlformats.org/officeDocument/2006/relationships/slideLayout" Target="../slideLayouts/slideLayout76.xml"/><Relationship Id="rId38" Type="http://schemas.openxmlformats.org/officeDocument/2006/relationships/slideLayout" Target="../slideLayouts/slideLayout77.xml"/><Relationship Id="rId39" Type="http://schemas.openxmlformats.org/officeDocument/2006/relationships/slideLayout" Target="../slideLayouts/slideLayout78.xml"/><Relationship Id="rId40" Type="http://schemas.openxmlformats.org/officeDocument/2006/relationships/slideLayout" Target="../slideLayouts/slideLayout79.xml"/><Relationship Id="rId41" Type="http://schemas.openxmlformats.org/officeDocument/2006/relationships/slideLayout" Target="../slideLayouts/slideLayout80.xml"/><Relationship Id="rId42" Type="http://schemas.openxmlformats.org/officeDocument/2006/relationships/slideLayout" Target="../slideLayouts/slideLayout81.xml"/><Relationship Id="rId43" Type="http://schemas.openxmlformats.org/officeDocument/2006/relationships/theme" Target="../theme/theme2.xml"/><Relationship Id="rId4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347492" y="455085"/>
            <a:ext cx="11545824" cy="7268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Title Goes Here</a:t>
            </a:r>
            <a:endParaRPr lang="en-GB" dirty="0"/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11851330" y="6541339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>
              <a:defRPr/>
            </a:pPr>
            <a:fld id="{4ABDCABE-3F10-B64C-92F1-862014417034}" type="slidenum">
              <a:rPr lang="en-US" sz="800">
                <a:solidFill>
                  <a:srgbClr val="000000">
                    <a:alpha val="25000"/>
                  </a:srgbClr>
                </a:solidFill>
                <a:cs typeface="CiscoSans Thin"/>
              </a:rPr>
              <a:pPr algn="r" defTabSz="814305">
                <a:defRPr/>
              </a:pPr>
              <a:t>‹#›</a:t>
            </a:fld>
            <a:endParaRPr lang="en-US" sz="800" dirty="0">
              <a:solidFill>
                <a:srgbClr val="000000">
                  <a:alpha val="25000"/>
                </a:srgbClr>
              </a:solidFill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8320047" y="6539667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>
              <a:defRPr/>
            </a:pPr>
            <a:r>
              <a:rPr lang="en-US" sz="800" dirty="0">
                <a:solidFill>
                  <a:srgbClr val="000000">
                    <a:alpha val="25000"/>
                  </a:srgbClr>
                </a:solidFill>
                <a:cs typeface="CiscoSans Thin"/>
              </a:rPr>
              <a:t>© 2015  Cisco and/or its affiliates. All rights reserved.   Cisco Confidential</a:t>
            </a:r>
          </a:p>
        </p:txBody>
      </p:sp>
      <p:pic>
        <p:nvPicPr>
          <p:cNvPr id="7" name="Picture 2" descr="C:\Users\spius\Pictures\cisco logo blue gradient.png"/>
          <p:cNvPicPr>
            <a:picLocks noChangeAspect="1" noChangeArrowheads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021" y="6365568"/>
            <a:ext cx="575083" cy="3535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401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</p:sldLayoutIdLst>
  <p:transition spd="slow">
    <p:wipe/>
  </p:transition>
  <p:timing>
    <p:tnLst>
      <p:par>
        <p:cTn id="1" dur="indefinite" restart="never" nodeType="tmRoot"/>
      </p:par>
    </p:tnLst>
  </p:timing>
  <p:txStyles>
    <p:titleStyle>
      <a:lvl1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4267" b="1" kern="1200" dirty="0">
          <a:solidFill>
            <a:srgbClr val="676767"/>
          </a:solidFill>
          <a:latin typeface="+mj-lt"/>
          <a:ea typeface="ＭＳ Ｐゴシック" charset="0"/>
          <a:cs typeface="CiscoSans"/>
        </a:defRPr>
      </a:lvl1pPr>
      <a:lvl2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5pPr>
      <a:lvl6pPr marL="609585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70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54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39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78" indent="-226478" algn="l" defTabSz="912261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8355" indent="-287859" algn="l" defTabSz="912261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8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5719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70967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6214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779" indent="-228588" algn="l" defTabSz="914346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61" indent="-228557" algn="l" defTabSz="914346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13" indent="0" algn="l" defTabSz="91434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4" indent="-228588" algn="l" defTabSz="91434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46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1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347492" y="455085"/>
            <a:ext cx="11545824" cy="7268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Title Goes Here</a:t>
            </a:r>
            <a:endParaRPr lang="en-GB" dirty="0"/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11851330" y="6541339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>
              <a:defRPr/>
            </a:pPr>
            <a:fld id="{4ABDCABE-3F10-B64C-92F1-862014417034}" type="slidenum">
              <a:rPr lang="en-US" sz="800">
                <a:solidFill>
                  <a:srgbClr val="000000">
                    <a:alpha val="25000"/>
                  </a:srgbClr>
                </a:solidFill>
                <a:latin typeface="Arial"/>
                <a:cs typeface="CiscoSans Thin"/>
              </a:rPr>
              <a:pPr algn="r" defTabSz="814305">
                <a:defRPr/>
              </a:pPr>
              <a:t>‹#›</a:t>
            </a:fld>
            <a:endParaRPr lang="en-US" sz="800" dirty="0">
              <a:solidFill>
                <a:srgbClr val="000000">
                  <a:alpha val="25000"/>
                </a:srgbClr>
              </a:solidFill>
              <a:latin typeface="Arial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8320047" y="6539667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>
              <a:defRPr/>
            </a:pPr>
            <a:r>
              <a:rPr lang="en-US" sz="800" dirty="0">
                <a:solidFill>
                  <a:srgbClr val="000000">
                    <a:alpha val="25000"/>
                  </a:srgbClr>
                </a:solidFill>
                <a:latin typeface="Arial"/>
                <a:cs typeface="CiscoSans Thin"/>
              </a:rPr>
              <a:t>© 2015  Cisco and/or its affiliates. All rights reserved.   Cisco Confidential</a:t>
            </a:r>
          </a:p>
        </p:txBody>
      </p:sp>
      <p:pic>
        <p:nvPicPr>
          <p:cNvPr id="7" name="Picture 2" descr="C:\Users\spius\Pictures\cisco logo blue gradient.png"/>
          <p:cNvPicPr>
            <a:picLocks noChangeAspect="1" noChangeArrowheads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021" y="6365568"/>
            <a:ext cx="575083" cy="3535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634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  <p:sldLayoutId id="2147483729" r:id="rId26"/>
    <p:sldLayoutId id="2147483730" r:id="rId27"/>
    <p:sldLayoutId id="2147483731" r:id="rId28"/>
    <p:sldLayoutId id="2147483732" r:id="rId29"/>
    <p:sldLayoutId id="2147483733" r:id="rId30"/>
    <p:sldLayoutId id="2147483734" r:id="rId31"/>
    <p:sldLayoutId id="2147483735" r:id="rId32"/>
    <p:sldLayoutId id="2147483736" r:id="rId33"/>
    <p:sldLayoutId id="2147483737" r:id="rId34"/>
    <p:sldLayoutId id="2147483738" r:id="rId35"/>
    <p:sldLayoutId id="2147483739" r:id="rId36"/>
    <p:sldLayoutId id="2147483740" r:id="rId37"/>
    <p:sldLayoutId id="2147483741" r:id="rId38"/>
    <p:sldLayoutId id="2147483742" r:id="rId39"/>
    <p:sldLayoutId id="2147483743" r:id="rId40"/>
    <p:sldLayoutId id="2147483744" r:id="rId41"/>
    <p:sldLayoutId id="2147483746" r:id="rId42"/>
  </p:sldLayoutIdLst>
  <p:transition spd="slow">
    <p:wipe/>
  </p:transition>
  <p:timing>
    <p:tnLst>
      <p:par>
        <p:cTn id="1" dur="indefinite" restart="never" nodeType="tmRoot"/>
      </p:par>
    </p:tnLst>
  </p:timing>
  <p:txStyles>
    <p:titleStyle>
      <a:lvl1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4267" b="1" kern="1200" dirty="0">
          <a:solidFill>
            <a:srgbClr val="676767"/>
          </a:solidFill>
          <a:latin typeface="+mj-lt"/>
          <a:ea typeface="ＭＳ Ｐゴシック" charset="0"/>
          <a:cs typeface="CiscoSans"/>
        </a:defRPr>
      </a:lvl1pPr>
      <a:lvl2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5pPr>
      <a:lvl6pPr marL="609585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70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54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39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78" indent="-226478" algn="l" defTabSz="912261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8355" indent="-287859" algn="l" defTabSz="912261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8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5719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70967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6214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779" indent="-228588" algn="l" defTabSz="914346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61" indent="-228557" algn="l" defTabSz="914346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13" indent="0" algn="l" defTabSz="91434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4" indent="-228588" algn="l" defTabSz="91434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46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1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image" Target="../media/image9.png"/><Relationship Id="rId3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image" Target="../media/image1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image" Target="../media/image11.tiff"/><Relationship Id="rId3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image" Target="../media/image11.tiff"/><Relationship Id="rId3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image" Target="../media/image11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image" Target="../media/image11.tiff"/><Relationship Id="rId3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image" Target="../media/image11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image" Target="../media/image11.tiff"/><Relationship Id="rId3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image" Target="../media/image11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image" Target="../media/image11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image" Target="../media/image1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image" Target="../media/image11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image" Target="../media/image11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image" Target="../media/image11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294" y="2684937"/>
            <a:ext cx="9509226" cy="726888"/>
          </a:xfrm>
        </p:spPr>
        <p:txBody>
          <a:bodyPr/>
          <a:lstStyle/>
          <a:p>
            <a:r>
              <a:rPr lang="en-US" sz="4800" b="0" dirty="0" smtClean="0"/>
              <a:t>Voltron Segment Routing Architecture</a:t>
            </a:r>
            <a:endParaRPr lang="en-US" sz="4800" b="0" dirty="0"/>
          </a:p>
        </p:txBody>
      </p:sp>
      <p:sp>
        <p:nvSpPr>
          <p:cNvPr id="5" name="Rectangle 4"/>
          <p:cNvSpPr/>
          <p:nvPr/>
        </p:nvSpPr>
        <p:spPr>
          <a:xfrm>
            <a:off x="1029416" y="4038418"/>
            <a:ext cx="17322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Web Operation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July 2017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95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294" y="2684937"/>
            <a:ext cx="9509226" cy="726888"/>
          </a:xfrm>
        </p:spPr>
        <p:txBody>
          <a:bodyPr/>
          <a:lstStyle/>
          <a:p>
            <a:r>
              <a:rPr lang="en-US" sz="4800" b="0" dirty="0" smtClean="0"/>
              <a:t>Initial Use Case </a:t>
            </a:r>
            <a:r>
              <a:rPr lang="mr-IN" sz="4800" b="0" dirty="0" smtClean="0"/>
              <a:t>–</a:t>
            </a:r>
            <a:r>
              <a:rPr lang="en-US" sz="4800" b="0" dirty="0" smtClean="0"/>
              <a:t> BAF Balancer</a:t>
            </a:r>
            <a:endParaRPr lang="en-US" sz="4800" b="0" dirty="0"/>
          </a:p>
        </p:txBody>
      </p:sp>
    </p:spTree>
    <p:extLst>
      <p:ext uri="{BB962C8B-B14F-4D97-AF65-F5344CB8AC3E}">
        <p14:creationId xmlns:p14="http://schemas.microsoft.com/office/powerpoint/2010/main" val="21790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507" y="21992"/>
            <a:ext cx="11457784" cy="76106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800" b="0" dirty="0" smtClean="0">
                <a:solidFill>
                  <a:schemeClr val="tx1"/>
                </a:solidFill>
              </a:rPr>
              <a:t>BAF Balancer</a:t>
            </a:r>
            <a:endParaRPr lang="en-US" sz="2800" b="0" dirty="0">
              <a:solidFill>
                <a:schemeClr val="tx1"/>
              </a:solidFill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544532" y="2909123"/>
            <a:ext cx="579959" cy="564060"/>
            <a:chOff x="4460682" y="1494845"/>
            <a:chExt cx="365760" cy="365760"/>
          </a:xfrm>
        </p:grpSpPr>
        <p:sp>
          <p:nvSpPr>
            <p:cNvPr id="44" name="Oval 4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60682" y="1571950"/>
              <a:ext cx="365760" cy="1846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4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S0</a:t>
              </a:r>
              <a:endParaRPr lang="fr-FR" sz="14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980635" y="3066248"/>
            <a:ext cx="579959" cy="564060"/>
            <a:chOff x="4460682" y="1494845"/>
            <a:chExt cx="365760" cy="365760"/>
          </a:xfrm>
        </p:grpSpPr>
        <p:sp>
          <p:nvSpPr>
            <p:cNvPr id="57" name="Oval 56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460682" y="1571950"/>
              <a:ext cx="365760" cy="1746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92" name="Straight Connector 91"/>
          <p:cNvCxnSpPr>
            <a:stCxn id="44" idx="2"/>
            <a:endCxn id="57" idx="6"/>
          </p:cNvCxnSpPr>
          <p:nvPr/>
        </p:nvCxnSpPr>
        <p:spPr>
          <a:xfrm flipH="1">
            <a:off x="4560594" y="3191153"/>
            <a:ext cx="983938" cy="15712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/>
          <p:cNvGrpSpPr/>
          <p:nvPr/>
        </p:nvGrpSpPr>
        <p:grpSpPr>
          <a:xfrm>
            <a:off x="3980635" y="3743126"/>
            <a:ext cx="579959" cy="564060"/>
            <a:chOff x="4460682" y="1494845"/>
            <a:chExt cx="365760" cy="365760"/>
          </a:xfrm>
        </p:grpSpPr>
        <p:sp>
          <p:nvSpPr>
            <p:cNvPr id="98" name="Oval 97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460682" y="1584240"/>
              <a:ext cx="365760" cy="1746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L1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2750671" y="4061746"/>
            <a:ext cx="558376" cy="540332"/>
            <a:chOff x="4442055" y="1508729"/>
            <a:chExt cx="365762" cy="365760"/>
          </a:xfrm>
        </p:grpSpPr>
        <p:sp>
          <p:nvSpPr>
            <p:cNvPr id="103" name="Oval 102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4442057" y="1597764"/>
              <a:ext cx="365760" cy="1823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06" name="Straight Connector 105"/>
          <p:cNvCxnSpPr>
            <a:stCxn id="57" idx="3"/>
            <a:endCxn id="103" idx="6"/>
          </p:cNvCxnSpPr>
          <p:nvPr/>
        </p:nvCxnSpPr>
        <p:spPr>
          <a:xfrm flipH="1">
            <a:off x="3309044" y="3547703"/>
            <a:ext cx="756524" cy="78420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104" idx="3"/>
            <a:endCxn id="99" idx="1"/>
          </p:cNvCxnSpPr>
          <p:nvPr/>
        </p:nvCxnSpPr>
        <p:spPr>
          <a:xfrm flipV="1">
            <a:off x="3309047" y="4015645"/>
            <a:ext cx="671588" cy="31228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103" idx="2"/>
            <a:endCxn id="218" idx="6"/>
          </p:cNvCxnSpPr>
          <p:nvPr/>
        </p:nvCxnSpPr>
        <p:spPr>
          <a:xfrm flipH="1">
            <a:off x="2313852" y="4331912"/>
            <a:ext cx="436819" cy="370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/>
          <p:cNvGrpSpPr/>
          <p:nvPr/>
        </p:nvGrpSpPr>
        <p:grpSpPr>
          <a:xfrm>
            <a:off x="813350" y="4071223"/>
            <a:ext cx="529185" cy="521378"/>
            <a:chOff x="4460682" y="1494845"/>
            <a:chExt cx="365760" cy="365760"/>
          </a:xfrm>
        </p:grpSpPr>
        <p:sp>
          <p:nvSpPr>
            <p:cNvPr id="65" name="Oval 6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460682" y="1584581"/>
              <a:ext cx="365760" cy="1889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C1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67" name="Straight Connector 66"/>
          <p:cNvCxnSpPr>
            <a:stCxn id="218" idx="2"/>
            <a:endCxn id="66" idx="3"/>
          </p:cNvCxnSpPr>
          <p:nvPr/>
        </p:nvCxnSpPr>
        <p:spPr>
          <a:xfrm flipH="1" flipV="1">
            <a:off x="1342535" y="4333796"/>
            <a:ext cx="337032" cy="182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/>
          <p:cNvGrpSpPr/>
          <p:nvPr/>
        </p:nvGrpSpPr>
        <p:grpSpPr>
          <a:xfrm>
            <a:off x="3980635" y="4438266"/>
            <a:ext cx="579959" cy="564060"/>
            <a:chOff x="4460682" y="1494845"/>
            <a:chExt cx="365760" cy="365760"/>
          </a:xfrm>
        </p:grpSpPr>
        <p:sp>
          <p:nvSpPr>
            <p:cNvPr id="80" name="Oval 7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460682" y="1584240"/>
              <a:ext cx="365760" cy="1746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L16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3980635" y="5304684"/>
            <a:ext cx="579959" cy="564060"/>
            <a:chOff x="4460682" y="1494845"/>
            <a:chExt cx="365760" cy="365760"/>
          </a:xfrm>
        </p:grpSpPr>
        <p:sp>
          <p:nvSpPr>
            <p:cNvPr id="83" name="Oval 82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460682" y="1590385"/>
              <a:ext cx="365760" cy="1746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L7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09" name="Straight Connector 108"/>
          <p:cNvCxnSpPr>
            <a:stCxn id="103" idx="6"/>
            <a:endCxn id="81" idx="1"/>
          </p:cNvCxnSpPr>
          <p:nvPr/>
        </p:nvCxnSpPr>
        <p:spPr>
          <a:xfrm>
            <a:off x="3309044" y="4331912"/>
            <a:ext cx="671591" cy="37887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103" idx="6"/>
            <a:endCxn id="84" idx="1"/>
          </p:cNvCxnSpPr>
          <p:nvPr/>
        </p:nvCxnSpPr>
        <p:spPr>
          <a:xfrm>
            <a:off x="3309044" y="4331912"/>
            <a:ext cx="671591" cy="125476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/>
          <p:cNvGrpSpPr/>
          <p:nvPr/>
        </p:nvGrpSpPr>
        <p:grpSpPr>
          <a:xfrm>
            <a:off x="5544532" y="3687767"/>
            <a:ext cx="579959" cy="564060"/>
            <a:chOff x="4460682" y="1494845"/>
            <a:chExt cx="365760" cy="365760"/>
          </a:xfrm>
        </p:grpSpPr>
        <p:sp>
          <p:nvSpPr>
            <p:cNvPr id="135" name="Oval 13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4460682" y="1584240"/>
              <a:ext cx="365760" cy="1746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S16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5544532" y="4510258"/>
            <a:ext cx="579959" cy="564060"/>
            <a:chOff x="4460682" y="1502161"/>
            <a:chExt cx="365760" cy="365760"/>
          </a:xfrm>
        </p:grpSpPr>
        <p:sp>
          <p:nvSpPr>
            <p:cNvPr id="138" name="Oval 137"/>
            <p:cNvSpPr/>
            <p:nvPr/>
          </p:nvSpPr>
          <p:spPr>
            <a:xfrm>
              <a:off x="4460682" y="1502161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4460682" y="1591557"/>
              <a:ext cx="365760" cy="1746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S32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5516093" y="5466926"/>
            <a:ext cx="647941" cy="564060"/>
            <a:chOff x="4437977" y="1494845"/>
            <a:chExt cx="408634" cy="365760"/>
          </a:xfrm>
        </p:grpSpPr>
        <p:sp>
          <p:nvSpPr>
            <p:cNvPr id="144" name="Oval 14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4437977" y="1603846"/>
              <a:ext cx="408634" cy="16465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S112</a:t>
              </a:r>
              <a:endParaRPr lang="fr-FR" sz="12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 rot="5400000">
            <a:off x="5629534" y="5162457"/>
            <a:ext cx="5402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/>
              <a:t>….</a:t>
            </a:r>
            <a:endParaRPr lang="en-US" sz="1500" b="1" dirty="0"/>
          </a:p>
        </p:txBody>
      </p:sp>
      <p:cxnSp>
        <p:nvCxnSpPr>
          <p:cNvPr id="146" name="Straight Connector 145"/>
          <p:cNvCxnSpPr>
            <a:stCxn id="136" idx="1"/>
            <a:endCxn id="57" idx="6"/>
          </p:cNvCxnSpPr>
          <p:nvPr/>
        </p:nvCxnSpPr>
        <p:spPr>
          <a:xfrm flipH="1" flipV="1">
            <a:off x="4560594" y="3348278"/>
            <a:ext cx="983938" cy="61200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>
            <a:stCxn id="138" idx="2"/>
            <a:endCxn id="57" idx="6"/>
          </p:cNvCxnSpPr>
          <p:nvPr/>
        </p:nvCxnSpPr>
        <p:spPr>
          <a:xfrm flipH="1" flipV="1">
            <a:off x="4560594" y="3348278"/>
            <a:ext cx="983938" cy="144401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145" idx="1"/>
            <a:endCxn id="57" idx="6"/>
          </p:cNvCxnSpPr>
          <p:nvPr/>
        </p:nvCxnSpPr>
        <p:spPr>
          <a:xfrm flipH="1" flipV="1">
            <a:off x="4560594" y="3348278"/>
            <a:ext cx="955499" cy="241370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>
            <a:stCxn id="145" idx="1"/>
            <a:endCxn id="98" idx="6"/>
          </p:cNvCxnSpPr>
          <p:nvPr/>
        </p:nvCxnSpPr>
        <p:spPr>
          <a:xfrm flipH="1" flipV="1">
            <a:off x="4560594" y="4025156"/>
            <a:ext cx="955499" cy="173683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>
            <a:stCxn id="48" idx="1"/>
            <a:endCxn id="98" idx="6"/>
          </p:cNvCxnSpPr>
          <p:nvPr/>
        </p:nvCxnSpPr>
        <p:spPr>
          <a:xfrm flipH="1">
            <a:off x="4560594" y="3170383"/>
            <a:ext cx="983938" cy="85477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36" idx="1"/>
            <a:endCxn id="98" idx="6"/>
          </p:cNvCxnSpPr>
          <p:nvPr/>
        </p:nvCxnSpPr>
        <p:spPr>
          <a:xfrm flipH="1">
            <a:off x="4560594" y="3960286"/>
            <a:ext cx="983938" cy="6487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138" idx="2"/>
            <a:endCxn id="98" idx="6"/>
          </p:cNvCxnSpPr>
          <p:nvPr/>
        </p:nvCxnSpPr>
        <p:spPr>
          <a:xfrm flipH="1" flipV="1">
            <a:off x="4560594" y="4025156"/>
            <a:ext cx="983938" cy="76713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>
            <a:stCxn id="48" idx="1"/>
            <a:endCxn id="80" idx="6"/>
          </p:cNvCxnSpPr>
          <p:nvPr/>
        </p:nvCxnSpPr>
        <p:spPr>
          <a:xfrm flipH="1">
            <a:off x="4560594" y="3170383"/>
            <a:ext cx="983938" cy="154991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stCxn id="136" idx="1"/>
            <a:endCxn id="80" idx="6"/>
          </p:cNvCxnSpPr>
          <p:nvPr/>
        </p:nvCxnSpPr>
        <p:spPr>
          <a:xfrm flipH="1">
            <a:off x="4560594" y="3960286"/>
            <a:ext cx="983938" cy="76001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stCxn id="139" idx="1"/>
            <a:endCxn id="80" idx="6"/>
          </p:cNvCxnSpPr>
          <p:nvPr/>
        </p:nvCxnSpPr>
        <p:spPr>
          <a:xfrm flipH="1" flipV="1">
            <a:off x="4560594" y="4720296"/>
            <a:ext cx="983938" cy="6248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stCxn id="145" idx="1"/>
            <a:endCxn id="80" idx="6"/>
          </p:cNvCxnSpPr>
          <p:nvPr/>
        </p:nvCxnSpPr>
        <p:spPr>
          <a:xfrm flipH="1" flipV="1">
            <a:off x="4560594" y="4720296"/>
            <a:ext cx="955499" cy="104169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stCxn id="44" idx="2"/>
            <a:endCxn id="83" idx="6"/>
          </p:cNvCxnSpPr>
          <p:nvPr/>
        </p:nvCxnSpPr>
        <p:spPr>
          <a:xfrm flipH="1">
            <a:off x="4560594" y="3191153"/>
            <a:ext cx="983938" cy="239556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>
            <a:stCxn id="136" idx="1"/>
            <a:endCxn id="83" idx="6"/>
          </p:cNvCxnSpPr>
          <p:nvPr/>
        </p:nvCxnSpPr>
        <p:spPr>
          <a:xfrm flipH="1">
            <a:off x="4560594" y="3960286"/>
            <a:ext cx="983938" cy="162642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stCxn id="139" idx="1"/>
            <a:endCxn id="83" idx="6"/>
          </p:cNvCxnSpPr>
          <p:nvPr/>
        </p:nvCxnSpPr>
        <p:spPr>
          <a:xfrm flipH="1">
            <a:off x="4560594" y="4782779"/>
            <a:ext cx="983938" cy="80393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45" idx="1"/>
            <a:endCxn id="84" idx="3"/>
          </p:cNvCxnSpPr>
          <p:nvPr/>
        </p:nvCxnSpPr>
        <p:spPr>
          <a:xfrm flipH="1" flipV="1">
            <a:off x="4560594" y="5586680"/>
            <a:ext cx="955499" cy="1753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Group 188"/>
          <p:cNvGrpSpPr/>
          <p:nvPr/>
        </p:nvGrpSpPr>
        <p:grpSpPr>
          <a:xfrm>
            <a:off x="7163426" y="3066248"/>
            <a:ext cx="579959" cy="564060"/>
            <a:chOff x="4460682" y="1494845"/>
            <a:chExt cx="365760" cy="365760"/>
          </a:xfrm>
        </p:grpSpPr>
        <p:sp>
          <p:nvSpPr>
            <p:cNvPr id="190" name="Oval 18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</a:endParaRP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4460682" y="1571950"/>
              <a:ext cx="365760" cy="1746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L8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92" name="Straight Connector 191"/>
          <p:cNvCxnSpPr>
            <a:stCxn id="191" idx="1"/>
            <a:endCxn id="44" idx="6"/>
          </p:cNvCxnSpPr>
          <p:nvPr/>
        </p:nvCxnSpPr>
        <p:spPr>
          <a:xfrm flipH="1" flipV="1">
            <a:off x="6124491" y="3191153"/>
            <a:ext cx="1038935" cy="12866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3" name="Group 192"/>
          <p:cNvGrpSpPr/>
          <p:nvPr/>
        </p:nvGrpSpPr>
        <p:grpSpPr>
          <a:xfrm>
            <a:off x="7163426" y="3743126"/>
            <a:ext cx="579959" cy="564060"/>
            <a:chOff x="4460682" y="1494845"/>
            <a:chExt cx="365760" cy="365760"/>
          </a:xfrm>
        </p:grpSpPr>
        <p:sp>
          <p:nvSpPr>
            <p:cNvPr id="194" name="Oval 19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</a:endParaRP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4460682" y="1584240"/>
              <a:ext cx="365760" cy="1746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L9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96" name="Group 195"/>
          <p:cNvGrpSpPr/>
          <p:nvPr/>
        </p:nvGrpSpPr>
        <p:grpSpPr>
          <a:xfrm>
            <a:off x="7163426" y="4438266"/>
            <a:ext cx="579959" cy="564060"/>
            <a:chOff x="4460682" y="1494845"/>
            <a:chExt cx="365760" cy="365760"/>
          </a:xfrm>
        </p:grpSpPr>
        <p:sp>
          <p:nvSpPr>
            <p:cNvPr id="197" name="Oval 196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</a:endParaRP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4460682" y="1590385"/>
              <a:ext cx="365760" cy="1746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L10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99" name="Group 198"/>
          <p:cNvGrpSpPr/>
          <p:nvPr/>
        </p:nvGrpSpPr>
        <p:grpSpPr>
          <a:xfrm>
            <a:off x="7163426" y="5304684"/>
            <a:ext cx="579959" cy="564060"/>
            <a:chOff x="4460682" y="1494845"/>
            <a:chExt cx="365760" cy="365760"/>
          </a:xfrm>
        </p:grpSpPr>
        <p:sp>
          <p:nvSpPr>
            <p:cNvPr id="200" name="Oval 19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</a:endParaRPr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4460682" y="1584240"/>
              <a:ext cx="365760" cy="1746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L15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02" name="Straight Connector 201"/>
          <p:cNvCxnSpPr>
            <a:stCxn id="194" idx="2"/>
            <a:endCxn id="44" idx="6"/>
          </p:cNvCxnSpPr>
          <p:nvPr/>
        </p:nvCxnSpPr>
        <p:spPr>
          <a:xfrm flipH="1" flipV="1">
            <a:off x="6124491" y="3191153"/>
            <a:ext cx="1038935" cy="8340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>
            <a:stCxn id="198" idx="1"/>
            <a:endCxn id="44" idx="6"/>
          </p:cNvCxnSpPr>
          <p:nvPr/>
        </p:nvCxnSpPr>
        <p:spPr>
          <a:xfrm flipH="1" flipV="1">
            <a:off x="6124491" y="3191153"/>
            <a:ext cx="1038935" cy="152910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>
            <a:stCxn id="201" idx="1"/>
            <a:endCxn id="44" idx="6"/>
          </p:cNvCxnSpPr>
          <p:nvPr/>
        </p:nvCxnSpPr>
        <p:spPr>
          <a:xfrm flipH="1" flipV="1">
            <a:off x="6124491" y="3191153"/>
            <a:ext cx="1038935" cy="238605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>
            <a:stCxn id="201" idx="1"/>
            <a:endCxn id="135" idx="6"/>
          </p:cNvCxnSpPr>
          <p:nvPr/>
        </p:nvCxnSpPr>
        <p:spPr>
          <a:xfrm flipH="1" flipV="1">
            <a:off x="6124491" y="3969797"/>
            <a:ext cx="1038935" cy="16074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>
            <a:stCxn id="191" idx="1"/>
            <a:endCxn id="135" idx="6"/>
          </p:cNvCxnSpPr>
          <p:nvPr/>
        </p:nvCxnSpPr>
        <p:spPr>
          <a:xfrm flipH="1">
            <a:off x="6124491" y="3319814"/>
            <a:ext cx="1038935" cy="64998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>
            <a:stCxn id="194" idx="2"/>
            <a:endCxn id="135" idx="6"/>
          </p:cNvCxnSpPr>
          <p:nvPr/>
        </p:nvCxnSpPr>
        <p:spPr>
          <a:xfrm flipH="1" flipV="1">
            <a:off x="6124491" y="3969797"/>
            <a:ext cx="1038935" cy="5535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>
            <a:stCxn id="198" idx="1"/>
            <a:endCxn id="135" idx="6"/>
          </p:cNvCxnSpPr>
          <p:nvPr/>
        </p:nvCxnSpPr>
        <p:spPr>
          <a:xfrm flipH="1" flipV="1">
            <a:off x="6124491" y="3969797"/>
            <a:ext cx="1038935" cy="75046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>
            <a:stCxn id="191" idx="1"/>
            <a:endCxn id="138" idx="6"/>
          </p:cNvCxnSpPr>
          <p:nvPr/>
        </p:nvCxnSpPr>
        <p:spPr>
          <a:xfrm flipH="1">
            <a:off x="6124491" y="3319814"/>
            <a:ext cx="1038935" cy="147247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>
            <a:stCxn id="195" idx="1"/>
            <a:endCxn id="138" idx="6"/>
          </p:cNvCxnSpPr>
          <p:nvPr/>
        </p:nvCxnSpPr>
        <p:spPr>
          <a:xfrm flipH="1">
            <a:off x="6124491" y="4015645"/>
            <a:ext cx="1038935" cy="77664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>
            <a:stCxn id="197" idx="2"/>
            <a:endCxn id="138" idx="6"/>
          </p:cNvCxnSpPr>
          <p:nvPr/>
        </p:nvCxnSpPr>
        <p:spPr>
          <a:xfrm flipH="1">
            <a:off x="6124491" y="4720296"/>
            <a:ext cx="1038935" cy="7199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>
            <a:stCxn id="201" idx="1"/>
            <a:endCxn id="139" idx="3"/>
          </p:cNvCxnSpPr>
          <p:nvPr/>
        </p:nvCxnSpPr>
        <p:spPr>
          <a:xfrm flipH="1" flipV="1">
            <a:off x="6124491" y="4782779"/>
            <a:ext cx="1038935" cy="79442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>
            <a:stCxn id="191" idx="1"/>
            <a:endCxn id="145" idx="3"/>
          </p:cNvCxnSpPr>
          <p:nvPr/>
        </p:nvCxnSpPr>
        <p:spPr>
          <a:xfrm flipH="1">
            <a:off x="6164034" y="3319814"/>
            <a:ext cx="999392" cy="244217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>
            <a:stCxn id="195" idx="1"/>
            <a:endCxn id="145" idx="3"/>
          </p:cNvCxnSpPr>
          <p:nvPr/>
        </p:nvCxnSpPr>
        <p:spPr>
          <a:xfrm flipH="1">
            <a:off x="6164034" y="4015645"/>
            <a:ext cx="999392" cy="174634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>
            <a:stCxn id="198" idx="1"/>
            <a:endCxn id="145" idx="3"/>
          </p:cNvCxnSpPr>
          <p:nvPr/>
        </p:nvCxnSpPr>
        <p:spPr>
          <a:xfrm flipH="1">
            <a:off x="6164034" y="4720262"/>
            <a:ext cx="999392" cy="104172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01" idx="1"/>
            <a:endCxn id="145" idx="3"/>
          </p:cNvCxnSpPr>
          <p:nvPr/>
        </p:nvCxnSpPr>
        <p:spPr>
          <a:xfrm flipH="1">
            <a:off x="6164034" y="5577203"/>
            <a:ext cx="999392" cy="18478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 rot="5400000">
            <a:off x="4028617" y="5039211"/>
            <a:ext cx="5402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/>
              <a:t>….</a:t>
            </a:r>
            <a:endParaRPr lang="en-US" sz="1500" b="1" dirty="0"/>
          </a:p>
        </p:txBody>
      </p:sp>
      <p:sp>
        <p:nvSpPr>
          <p:cNvPr id="161" name="TextBox 160"/>
          <p:cNvSpPr txBox="1"/>
          <p:nvPr/>
        </p:nvSpPr>
        <p:spPr>
          <a:xfrm rot="5400000">
            <a:off x="7233088" y="5045330"/>
            <a:ext cx="5402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/>
              <a:t>….</a:t>
            </a:r>
            <a:endParaRPr lang="en-US" sz="1500" b="1" dirty="0"/>
          </a:p>
        </p:txBody>
      </p:sp>
      <p:grpSp>
        <p:nvGrpSpPr>
          <p:cNvPr id="162" name="Group 161"/>
          <p:cNvGrpSpPr/>
          <p:nvPr/>
        </p:nvGrpSpPr>
        <p:grpSpPr>
          <a:xfrm>
            <a:off x="8420174" y="4067667"/>
            <a:ext cx="558376" cy="540332"/>
            <a:chOff x="4442055" y="1508729"/>
            <a:chExt cx="365762" cy="365760"/>
          </a:xfrm>
        </p:grpSpPr>
        <p:sp>
          <p:nvSpPr>
            <p:cNvPr id="163" name="Oval 162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4442057" y="1597764"/>
              <a:ext cx="365760" cy="1823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T17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65" name="Straight Connector 164"/>
          <p:cNvCxnSpPr>
            <a:stCxn id="163" idx="6"/>
            <a:endCxn id="168" idx="2"/>
          </p:cNvCxnSpPr>
          <p:nvPr/>
        </p:nvCxnSpPr>
        <p:spPr>
          <a:xfrm>
            <a:off x="8978547" y="4337833"/>
            <a:ext cx="491779" cy="578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Group 165"/>
          <p:cNvGrpSpPr/>
          <p:nvPr/>
        </p:nvGrpSpPr>
        <p:grpSpPr>
          <a:xfrm>
            <a:off x="9389947" y="4023838"/>
            <a:ext cx="798361" cy="639562"/>
            <a:chOff x="1066178" y="3939328"/>
            <a:chExt cx="684628" cy="538387"/>
          </a:xfrm>
        </p:grpSpPr>
        <p:sp>
          <p:nvSpPr>
            <p:cNvPr id="167" name="TextBox 166"/>
            <p:cNvSpPr txBox="1"/>
            <p:nvPr/>
          </p:nvSpPr>
          <p:spPr>
            <a:xfrm>
              <a:off x="1066178" y="4105491"/>
              <a:ext cx="684628" cy="21375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214794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H63</a:t>
              </a:r>
              <a:endParaRPr lang="fr-FR" sz="1200" dirty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68" name="Oval 167"/>
            <p:cNvSpPr/>
            <p:nvPr/>
          </p:nvSpPr>
          <p:spPr>
            <a:xfrm>
              <a:off x="1135106" y="3939328"/>
              <a:ext cx="543926" cy="538387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10558046" y="4077144"/>
            <a:ext cx="529185" cy="521378"/>
            <a:chOff x="4460682" y="1494845"/>
            <a:chExt cx="365760" cy="365760"/>
          </a:xfrm>
        </p:grpSpPr>
        <p:sp>
          <p:nvSpPr>
            <p:cNvPr id="170" name="Oval 16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4460682" y="1584581"/>
              <a:ext cx="365760" cy="1889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C3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72" name="Straight Connector 171"/>
          <p:cNvCxnSpPr>
            <a:stCxn id="168" idx="6"/>
            <a:endCxn id="171" idx="1"/>
          </p:cNvCxnSpPr>
          <p:nvPr/>
        </p:nvCxnSpPr>
        <p:spPr>
          <a:xfrm flipV="1">
            <a:off x="10104611" y="4339717"/>
            <a:ext cx="453435" cy="390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200" idx="6"/>
            <a:endCxn id="164" idx="1"/>
          </p:cNvCxnSpPr>
          <p:nvPr/>
        </p:nvCxnSpPr>
        <p:spPr>
          <a:xfrm flipV="1">
            <a:off x="7743385" y="4333855"/>
            <a:ext cx="676792" cy="125285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197" idx="6"/>
            <a:endCxn id="163" idx="2"/>
          </p:cNvCxnSpPr>
          <p:nvPr/>
        </p:nvCxnSpPr>
        <p:spPr>
          <a:xfrm flipV="1">
            <a:off x="7743385" y="4337833"/>
            <a:ext cx="676789" cy="38246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stCxn id="194" idx="6"/>
            <a:endCxn id="164" idx="1"/>
          </p:cNvCxnSpPr>
          <p:nvPr/>
        </p:nvCxnSpPr>
        <p:spPr>
          <a:xfrm>
            <a:off x="7743385" y="4025156"/>
            <a:ext cx="676792" cy="3086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stCxn id="190" idx="5"/>
            <a:endCxn id="163" idx="2"/>
          </p:cNvCxnSpPr>
          <p:nvPr/>
        </p:nvCxnSpPr>
        <p:spPr>
          <a:xfrm>
            <a:off x="7658452" y="3547703"/>
            <a:ext cx="761722" cy="79013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8" name="Group 187"/>
          <p:cNvGrpSpPr/>
          <p:nvPr/>
        </p:nvGrpSpPr>
        <p:grpSpPr>
          <a:xfrm>
            <a:off x="1599188" y="4015836"/>
            <a:ext cx="798361" cy="639562"/>
            <a:chOff x="1066178" y="3939328"/>
            <a:chExt cx="684628" cy="538387"/>
          </a:xfrm>
        </p:grpSpPr>
        <p:sp>
          <p:nvSpPr>
            <p:cNvPr id="217" name="TextBox 216"/>
            <p:cNvSpPr txBox="1"/>
            <p:nvPr/>
          </p:nvSpPr>
          <p:spPr>
            <a:xfrm>
              <a:off x="1066178" y="4105491"/>
              <a:ext cx="684628" cy="21375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214794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H0</a:t>
              </a:r>
              <a:endParaRPr lang="fr-FR" sz="1200" dirty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18" name="Oval 217"/>
            <p:cNvSpPr/>
            <p:nvPr/>
          </p:nvSpPr>
          <p:spPr>
            <a:xfrm>
              <a:off x="1135106" y="3939328"/>
              <a:ext cx="543926" cy="538387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965750" y="4669987"/>
            <a:ext cx="529185" cy="521378"/>
            <a:chOff x="4460682" y="1494845"/>
            <a:chExt cx="365760" cy="365760"/>
          </a:xfrm>
        </p:grpSpPr>
        <p:sp>
          <p:nvSpPr>
            <p:cNvPr id="182" name="Oval 18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solidFill>
                <a:srgbClr val="0D868E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</a:endParaRP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4460682" y="1584581"/>
              <a:ext cx="365760" cy="1889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84" name="Straight Connector 183"/>
          <p:cNvCxnSpPr/>
          <p:nvPr/>
        </p:nvCxnSpPr>
        <p:spPr>
          <a:xfrm flipH="1">
            <a:off x="1494935" y="4561736"/>
            <a:ext cx="277521" cy="23616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5" name="Group 184"/>
          <p:cNvGrpSpPr/>
          <p:nvPr/>
        </p:nvGrpSpPr>
        <p:grpSpPr>
          <a:xfrm>
            <a:off x="10422112" y="5140094"/>
            <a:ext cx="529185" cy="521378"/>
            <a:chOff x="4460682" y="1494845"/>
            <a:chExt cx="365760" cy="365760"/>
          </a:xfrm>
        </p:grpSpPr>
        <p:sp>
          <p:nvSpPr>
            <p:cNvPr id="186" name="Oval 18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solidFill>
                <a:srgbClr val="0D868E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4460682" y="1584581"/>
              <a:ext cx="365760" cy="1889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err="1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Cn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19" name="Straight Connector 218"/>
          <p:cNvCxnSpPr>
            <a:stCxn id="186" idx="2"/>
            <a:endCxn id="223" idx="6"/>
          </p:cNvCxnSpPr>
          <p:nvPr/>
        </p:nvCxnSpPr>
        <p:spPr>
          <a:xfrm flipH="1">
            <a:off x="10020914" y="5400783"/>
            <a:ext cx="401198" cy="530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1" name="Group 220"/>
          <p:cNvGrpSpPr/>
          <p:nvPr/>
        </p:nvGrpSpPr>
        <p:grpSpPr>
          <a:xfrm>
            <a:off x="9306250" y="5086311"/>
            <a:ext cx="798361" cy="639562"/>
            <a:chOff x="1066178" y="3939328"/>
            <a:chExt cx="684628" cy="538387"/>
          </a:xfrm>
        </p:grpSpPr>
        <p:sp>
          <p:nvSpPr>
            <p:cNvPr id="222" name="TextBox 221"/>
            <p:cNvSpPr txBox="1"/>
            <p:nvPr/>
          </p:nvSpPr>
          <p:spPr>
            <a:xfrm>
              <a:off x="1066178" y="4105491"/>
              <a:ext cx="684628" cy="21375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err="1" smtClean="0">
                  <a:solidFill>
                    <a:srgbClr val="214794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Hn</a:t>
              </a:r>
              <a:endParaRPr lang="fr-FR" sz="1200" dirty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23" name="Oval 222"/>
            <p:cNvSpPr/>
            <p:nvPr/>
          </p:nvSpPr>
          <p:spPr>
            <a:xfrm>
              <a:off x="1135106" y="3939328"/>
              <a:ext cx="543926" cy="538387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</a:endParaRPr>
            </a:p>
          </p:txBody>
        </p:sp>
      </p:grpSp>
      <p:cxnSp>
        <p:nvCxnSpPr>
          <p:cNvPr id="224" name="Straight Connector 223"/>
          <p:cNvCxnSpPr>
            <a:stCxn id="231" idx="3"/>
          </p:cNvCxnSpPr>
          <p:nvPr/>
        </p:nvCxnSpPr>
        <p:spPr>
          <a:xfrm>
            <a:off x="8851762" y="5205507"/>
            <a:ext cx="538185" cy="991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Group 224"/>
          <p:cNvGrpSpPr/>
          <p:nvPr/>
        </p:nvGrpSpPr>
        <p:grpSpPr>
          <a:xfrm>
            <a:off x="8293386" y="4939319"/>
            <a:ext cx="558376" cy="540332"/>
            <a:chOff x="4442055" y="1508729"/>
            <a:chExt cx="365762" cy="365760"/>
          </a:xfrm>
        </p:grpSpPr>
        <p:sp>
          <p:nvSpPr>
            <p:cNvPr id="226" name="Oval 225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</a:endParaRP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4442057" y="1597764"/>
              <a:ext cx="365760" cy="1823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err="1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Tn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39" name="Straight Connector 238"/>
          <p:cNvCxnSpPr>
            <a:endCxn id="226" idx="1"/>
          </p:cNvCxnSpPr>
          <p:nvPr/>
        </p:nvCxnSpPr>
        <p:spPr>
          <a:xfrm>
            <a:off x="8117988" y="4648121"/>
            <a:ext cx="257170" cy="37032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endCxn id="226" idx="1"/>
          </p:cNvCxnSpPr>
          <p:nvPr/>
        </p:nvCxnSpPr>
        <p:spPr>
          <a:xfrm>
            <a:off x="8024293" y="4797903"/>
            <a:ext cx="350865" cy="22054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>
            <a:endCxn id="226" idx="1"/>
          </p:cNvCxnSpPr>
          <p:nvPr/>
        </p:nvCxnSpPr>
        <p:spPr>
          <a:xfrm>
            <a:off x="7942521" y="4956458"/>
            <a:ext cx="432637" cy="6199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>
            <a:endCxn id="226" idx="1"/>
          </p:cNvCxnSpPr>
          <p:nvPr/>
        </p:nvCxnSpPr>
        <p:spPr>
          <a:xfrm flipV="1">
            <a:off x="7877710" y="5018449"/>
            <a:ext cx="497448" cy="12164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Rectangle 226"/>
          <p:cNvSpPr/>
          <p:nvPr/>
        </p:nvSpPr>
        <p:spPr>
          <a:xfrm>
            <a:off x="426970" y="632437"/>
            <a:ext cx="97613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Hardware ECMP is unaware of flow-size (</a:t>
            </a:r>
            <a:r>
              <a:rPr lang="en-US" sz="1600" dirty="0">
                <a:solidFill>
                  <a:schemeClr val="tx2"/>
                </a:solidFill>
              </a:rPr>
              <a:t>Elephants &amp; Mice </a:t>
            </a:r>
            <a:r>
              <a:rPr lang="en-US" sz="1600" dirty="0" smtClean="0">
                <a:solidFill>
                  <a:schemeClr val="tx2"/>
                </a:solidFill>
              </a:rPr>
              <a:t>problem) 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Can lead to traffic polarization and unbalanced network utilization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Most common bottleneck in high radix DC is egress leaf node</a:t>
            </a:r>
          </a:p>
        </p:txBody>
      </p:sp>
      <p:sp>
        <p:nvSpPr>
          <p:cNvPr id="141" name="Cloud 140"/>
          <p:cNvSpPr/>
          <p:nvPr/>
        </p:nvSpPr>
        <p:spPr>
          <a:xfrm rot="310419">
            <a:off x="3295342" y="2744767"/>
            <a:ext cx="5165992" cy="3558539"/>
          </a:xfrm>
          <a:prstGeom prst="cloud">
            <a:avLst/>
          </a:prstGeom>
          <a:solidFill>
            <a:srgbClr val="8EBCDC">
              <a:alpha val="4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 2"/>
          <p:cNvSpPr/>
          <p:nvPr/>
        </p:nvSpPr>
        <p:spPr>
          <a:xfrm>
            <a:off x="1278627" y="3128592"/>
            <a:ext cx="9235146" cy="1224639"/>
          </a:xfrm>
          <a:custGeom>
            <a:avLst/>
            <a:gdLst>
              <a:gd name="connsiteX0" fmla="*/ 0 w 8358267"/>
              <a:gd name="connsiteY0" fmla="*/ 1124293 h 1264258"/>
              <a:gd name="connsiteX1" fmla="*/ 1819253 w 8358267"/>
              <a:gd name="connsiteY1" fmla="*/ 1081390 h 1264258"/>
              <a:gd name="connsiteX2" fmla="*/ 2986321 w 8358267"/>
              <a:gd name="connsiteY2" fmla="*/ 781071 h 1264258"/>
              <a:gd name="connsiteX3" fmla="*/ 4436575 w 8358267"/>
              <a:gd name="connsiteY3" fmla="*/ 25983 h 1264258"/>
              <a:gd name="connsiteX4" fmla="*/ 6049875 w 8358267"/>
              <a:gd name="connsiteY4" fmla="*/ 266238 h 1264258"/>
              <a:gd name="connsiteX5" fmla="*/ 7216943 w 8358267"/>
              <a:gd name="connsiteY5" fmla="*/ 1150034 h 1264258"/>
              <a:gd name="connsiteX6" fmla="*/ 8358267 w 8358267"/>
              <a:gd name="connsiteY6" fmla="*/ 1253001 h 1264258"/>
              <a:gd name="connsiteX0" fmla="*/ 0 w 9224986"/>
              <a:gd name="connsiteY0" fmla="*/ 1124293 h 1253596"/>
              <a:gd name="connsiteX1" fmla="*/ 1819253 w 9224986"/>
              <a:gd name="connsiteY1" fmla="*/ 1081390 h 1253596"/>
              <a:gd name="connsiteX2" fmla="*/ 2986321 w 9224986"/>
              <a:gd name="connsiteY2" fmla="*/ 781071 h 1253596"/>
              <a:gd name="connsiteX3" fmla="*/ 4436575 w 9224986"/>
              <a:gd name="connsiteY3" fmla="*/ 25983 h 1253596"/>
              <a:gd name="connsiteX4" fmla="*/ 6049875 w 9224986"/>
              <a:gd name="connsiteY4" fmla="*/ 266238 h 1253596"/>
              <a:gd name="connsiteX5" fmla="*/ 7216943 w 9224986"/>
              <a:gd name="connsiteY5" fmla="*/ 1150034 h 1253596"/>
              <a:gd name="connsiteX6" fmla="*/ 9224986 w 9224986"/>
              <a:gd name="connsiteY6" fmla="*/ 1235840 h 1253596"/>
              <a:gd name="connsiteX0" fmla="*/ 0 w 9224986"/>
              <a:gd name="connsiteY0" fmla="*/ 1200672 h 1329975"/>
              <a:gd name="connsiteX1" fmla="*/ 1819253 w 9224986"/>
              <a:gd name="connsiteY1" fmla="*/ 1157769 h 1329975"/>
              <a:gd name="connsiteX2" fmla="*/ 2986321 w 9224986"/>
              <a:gd name="connsiteY2" fmla="*/ 857450 h 1329975"/>
              <a:gd name="connsiteX3" fmla="*/ 4436575 w 9224986"/>
              <a:gd name="connsiteY3" fmla="*/ 102362 h 1329975"/>
              <a:gd name="connsiteX4" fmla="*/ 6171795 w 9224986"/>
              <a:gd name="connsiteY4" fmla="*/ 129257 h 1329975"/>
              <a:gd name="connsiteX5" fmla="*/ 7216943 w 9224986"/>
              <a:gd name="connsiteY5" fmla="*/ 1226413 h 1329975"/>
              <a:gd name="connsiteX6" fmla="*/ 9224986 w 9224986"/>
              <a:gd name="connsiteY6" fmla="*/ 1312219 h 1329975"/>
              <a:gd name="connsiteX0" fmla="*/ 0 w 9224986"/>
              <a:gd name="connsiteY0" fmla="*/ 1231157 h 1360460"/>
              <a:gd name="connsiteX1" fmla="*/ 1819253 w 9224986"/>
              <a:gd name="connsiteY1" fmla="*/ 1188254 h 1360460"/>
              <a:gd name="connsiteX2" fmla="*/ 2986321 w 9224986"/>
              <a:gd name="connsiteY2" fmla="*/ 887935 h 1360460"/>
              <a:gd name="connsiteX3" fmla="*/ 4426415 w 9224986"/>
              <a:gd name="connsiteY3" fmla="*/ 82047 h 1360460"/>
              <a:gd name="connsiteX4" fmla="*/ 6171795 w 9224986"/>
              <a:gd name="connsiteY4" fmla="*/ 159742 h 1360460"/>
              <a:gd name="connsiteX5" fmla="*/ 7216943 w 9224986"/>
              <a:gd name="connsiteY5" fmla="*/ 1256898 h 1360460"/>
              <a:gd name="connsiteX6" fmla="*/ 9224986 w 9224986"/>
              <a:gd name="connsiteY6" fmla="*/ 1342704 h 1360460"/>
              <a:gd name="connsiteX0" fmla="*/ 0 w 9224986"/>
              <a:gd name="connsiteY0" fmla="*/ 1223810 h 1335357"/>
              <a:gd name="connsiteX1" fmla="*/ 1819253 w 9224986"/>
              <a:gd name="connsiteY1" fmla="*/ 1180907 h 1335357"/>
              <a:gd name="connsiteX2" fmla="*/ 2986321 w 9224986"/>
              <a:gd name="connsiteY2" fmla="*/ 880588 h 1335357"/>
              <a:gd name="connsiteX3" fmla="*/ 4426415 w 9224986"/>
              <a:gd name="connsiteY3" fmla="*/ 74700 h 1335357"/>
              <a:gd name="connsiteX4" fmla="*/ 6171795 w 9224986"/>
              <a:gd name="connsiteY4" fmla="*/ 152395 h 1335357"/>
              <a:gd name="connsiteX5" fmla="*/ 7288063 w 9224986"/>
              <a:gd name="connsiteY5" fmla="*/ 1107311 h 1335357"/>
              <a:gd name="connsiteX6" fmla="*/ 9224986 w 9224986"/>
              <a:gd name="connsiteY6" fmla="*/ 1335357 h 1335357"/>
              <a:gd name="connsiteX0" fmla="*/ 0 w 9235146"/>
              <a:gd name="connsiteY0" fmla="*/ 1223810 h 1228576"/>
              <a:gd name="connsiteX1" fmla="*/ 1819253 w 9235146"/>
              <a:gd name="connsiteY1" fmla="*/ 1180907 h 1228576"/>
              <a:gd name="connsiteX2" fmla="*/ 2986321 w 9235146"/>
              <a:gd name="connsiteY2" fmla="*/ 880588 h 1228576"/>
              <a:gd name="connsiteX3" fmla="*/ 4426415 w 9235146"/>
              <a:gd name="connsiteY3" fmla="*/ 74700 h 1228576"/>
              <a:gd name="connsiteX4" fmla="*/ 6171795 w 9235146"/>
              <a:gd name="connsiteY4" fmla="*/ 152395 h 1228576"/>
              <a:gd name="connsiteX5" fmla="*/ 7288063 w 9235146"/>
              <a:gd name="connsiteY5" fmla="*/ 1107311 h 1228576"/>
              <a:gd name="connsiteX6" fmla="*/ 9235146 w 9235146"/>
              <a:gd name="connsiteY6" fmla="*/ 1182957 h 1228576"/>
              <a:gd name="connsiteX0" fmla="*/ 0 w 9235146"/>
              <a:gd name="connsiteY0" fmla="*/ 1187421 h 1224639"/>
              <a:gd name="connsiteX1" fmla="*/ 1819253 w 9235146"/>
              <a:gd name="connsiteY1" fmla="*/ 1144518 h 1224639"/>
              <a:gd name="connsiteX2" fmla="*/ 2966001 w 9235146"/>
              <a:gd name="connsiteY2" fmla="*/ 315879 h 1224639"/>
              <a:gd name="connsiteX3" fmla="*/ 4426415 w 9235146"/>
              <a:gd name="connsiteY3" fmla="*/ 38311 h 1224639"/>
              <a:gd name="connsiteX4" fmla="*/ 6171795 w 9235146"/>
              <a:gd name="connsiteY4" fmla="*/ 116006 h 1224639"/>
              <a:gd name="connsiteX5" fmla="*/ 7288063 w 9235146"/>
              <a:gd name="connsiteY5" fmla="*/ 1070922 h 1224639"/>
              <a:gd name="connsiteX6" fmla="*/ 9235146 w 9235146"/>
              <a:gd name="connsiteY6" fmla="*/ 1146568 h 1224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35146" h="1224639">
                <a:moveTo>
                  <a:pt x="0" y="1187421"/>
                </a:moveTo>
                <a:cubicBezTo>
                  <a:pt x="660766" y="1194571"/>
                  <a:pt x="1324920" y="1289775"/>
                  <a:pt x="1819253" y="1144518"/>
                </a:cubicBezTo>
                <a:cubicBezTo>
                  <a:pt x="2313586" y="999261"/>
                  <a:pt x="2531474" y="500247"/>
                  <a:pt x="2966001" y="315879"/>
                </a:cubicBezTo>
                <a:cubicBezTo>
                  <a:pt x="3400528" y="131511"/>
                  <a:pt x="3892116" y="71623"/>
                  <a:pt x="4426415" y="38311"/>
                </a:cubicBezTo>
                <a:cubicBezTo>
                  <a:pt x="4960714" y="4999"/>
                  <a:pt x="5694854" y="-56096"/>
                  <a:pt x="6171795" y="116006"/>
                </a:cubicBezTo>
                <a:cubicBezTo>
                  <a:pt x="6648736" y="288108"/>
                  <a:pt x="6758878" y="909322"/>
                  <a:pt x="7288063" y="1070922"/>
                </a:cubicBezTo>
                <a:cubicBezTo>
                  <a:pt x="7817248" y="1232522"/>
                  <a:pt x="9235146" y="1146568"/>
                  <a:pt x="9235146" y="1146568"/>
                </a:cubicBezTo>
              </a:path>
            </a:pathLst>
          </a:custGeom>
          <a:ln w="63500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Freeform 131"/>
          <p:cNvSpPr/>
          <p:nvPr/>
        </p:nvSpPr>
        <p:spPr>
          <a:xfrm>
            <a:off x="1431027" y="3409829"/>
            <a:ext cx="9123386" cy="1333772"/>
          </a:xfrm>
          <a:custGeom>
            <a:avLst/>
            <a:gdLst>
              <a:gd name="connsiteX0" fmla="*/ 0 w 8358267"/>
              <a:gd name="connsiteY0" fmla="*/ 1124293 h 1264258"/>
              <a:gd name="connsiteX1" fmla="*/ 1819253 w 8358267"/>
              <a:gd name="connsiteY1" fmla="*/ 1081390 h 1264258"/>
              <a:gd name="connsiteX2" fmla="*/ 2986321 w 8358267"/>
              <a:gd name="connsiteY2" fmla="*/ 781071 h 1264258"/>
              <a:gd name="connsiteX3" fmla="*/ 4436575 w 8358267"/>
              <a:gd name="connsiteY3" fmla="*/ 25983 h 1264258"/>
              <a:gd name="connsiteX4" fmla="*/ 6049875 w 8358267"/>
              <a:gd name="connsiteY4" fmla="*/ 266238 h 1264258"/>
              <a:gd name="connsiteX5" fmla="*/ 7216943 w 8358267"/>
              <a:gd name="connsiteY5" fmla="*/ 1150034 h 1264258"/>
              <a:gd name="connsiteX6" fmla="*/ 8358267 w 8358267"/>
              <a:gd name="connsiteY6" fmla="*/ 1253001 h 1264258"/>
              <a:gd name="connsiteX0" fmla="*/ 0 w 9224986"/>
              <a:gd name="connsiteY0" fmla="*/ 1124293 h 1253596"/>
              <a:gd name="connsiteX1" fmla="*/ 1819253 w 9224986"/>
              <a:gd name="connsiteY1" fmla="*/ 1081390 h 1253596"/>
              <a:gd name="connsiteX2" fmla="*/ 2986321 w 9224986"/>
              <a:gd name="connsiteY2" fmla="*/ 781071 h 1253596"/>
              <a:gd name="connsiteX3" fmla="*/ 4436575 w 9224986"/>
              <a:gd name="connsiteY3" fmla="*/ 25983 h 1253596"/>
              <a:gd name="connsiteX4" fmla="*/ 6049875 w 9224986"/>
              <a:gd name="connsiteY4" fmla="*/ 266238 h 1253596"/>
              <a:gd name="connsiteX5" fmla="*/ 7216943 w 9224986"/>
              <a:gd name="connsiteY5" fmla="*/ 1150034 h 1253596"/>
              <a:gd name="connsiteX6" fmla="*/ 9224986 w 9224986"/>
              <a:gd name="connsiteY6" fmla="*/ 1235840 h 1253596"/>
              <a:gd name="connsiteX0" fmla="*/ 0 w 9224986"/>
              <a:gd name="connsiteY0" fmla="*/ 1166048 h 1471568"/>
              <a:gd name="connsiteX1" fmla="*/ 1819253 w 9224986"/>
              <a:gd name="connsiteY1" fmla="*/ 1123145 h 1471568"/>
              <a:gd name="connsiteX2" fmla="*/ 2857476 w 9224986"/>
              <a:gd name="connsiteY2" fmla="*/ 1430176 h 1471568"/>
              <a:gd name="connsiteX3" fmla="*/ 4436575 w 9224986"/>
              <a:gd name="connsiteY3" fmla="*/ 67738 h 1471568"/>
              <a:gd name="connsiteX4" fmla="*/ 6049875 w 9224986"/>
              <a:gd name="connsiteY4" fmla="*/ 307993 h 1471568"/>
              <a:gd name="connsiteX5" fmla="*/ 7216943 w 9224986"/>
              <a:gd name="connsiteY5" fmla="*/ 1191789 h 1471568"/>
              <a:gd name="connsiteX6" fmla="*/ 9224986 w 9224986"/>
              <a:gd name="connsiteY6" fmla="*/ 1277595 h 1471568"/>
              <a:gd name="connsiteX0" fmla="*/ 0 w 9224986"/>
              <a:gd name="connsiteY0" fmla="*/ 1230750 h 1536270"/>
              <a:gd name="connsiteX1" fmla="*/ 1819253 w 9224986"/>
              <a:gd name="connsiteY1" fmla="*/ 1187847 h 1536270"/>
              <a:gd name="connsiteX2" fmla="*/ 2857476 w 9224986"/>
              <a:gd name="connsiteY2" fmla="*/ 1494878 h 1536270"/>
              <a:gd name="connsiteX3" fmla="*/ 4436575 w 9224986"/>
              <a:gd name="connsiteY3" fmla="*/ 132440 h 1536270"/>
              <a:gd name="connsiteX4" fmla="*/ 5958435 w 9224986"/>
              <a:gd name="connsiteY4" fmla="*/ 179655 h 1536270"/>
              <a:gd name="connsiteX5" fmla="*/ 7216943 w 9224986"/>
              <a:gd name="connsiteY5" fmla="*/ 1256491 h 1536270"/>
              <a:gd name="connsiteX6" fmla="*/ 9224986 w 9224986"/>
              <a:gd name="connsiteY6" fmla="*/ 1342297 h 1536270"/>
              <a:gd name="connsiteX0" fmla="*/ 0 w 9224986"/>
              <a:gd name="connsiteY0" fmla="*/ 1062883 h 1338069"/>
              <a:gd name="connsiteX1" fmla="*/ 1819253 w 9224986"/>
              <a:gd name="connsiteY1" fmla="*/ 1019980 h 1338069"/>
              <a:gd name="connsiteX2" fmla="*/ 2857476 w 9224986"/>
              <a:gd name="connsiteY2" fmla="*/ 1327011 h 1338069"/>
              <a:gd name="connsiteX3" fmla="*/ 4334975 w 9224986"/>
              <a:gd name="connsiteY3" fmla="*/ 564013 h 1338069"/>
              <a:gd name="connsiteX4" fmla="*/ 5958435 w 9224986"/>
              <a:gd name="connsiteY4" fmla="*/ 11788 h 1338069"/>
              <a:gd name="connsiteX5" fmla="*/ 7216943 w 9224986"/>
              <a:gd name="connsiteY5" fmla="*/ 1088624 h 1338069"/>
              <a:gd name="connsiteX6" fmla="*/ 9224986 w 9224986"/>
              <a:gd name="connsiteY6" fmla="*/ 1174430 h 1338069"/>
              <a:gd name="connsiteX0" fmla="*/ 0 w 9224986"/>
              <a:gd name="connsiteY0" fmla="*/ 1058586 h 1333772"/>
              <a:gd name="connsiteX1" fmla="*/ 1819253 w 9224986"/>
              <a:gd name="connsiteY1" fmla="*/ 1015683 h 1333772"/>
              <a:gd name="connsiteX2" fmla="*/ 2857476 w 9224986"/>
              <a:gd name="connsiteY2" fmla="*/ 1322714 h 1333772"/>
              <a:gd name="connsiteX3" fmla="*/ 4334975 w 9224986"/>
              <a:gd name="connsiteY3" fmla="*/ 559716 h 1333772"/>
              <a:gd name="connsiteX4" fmla="*/ 5958435 w 9224986"/>
              <a:gd name="connsiteY4" fmla="*/ 7491 h 1333772"/>
              <a:gd name="connsiteX5" fmla="*/ 7237263 w 9224986"/>
              <a:gd name="connsiteY5" fmla="*/ 962407 h 1333772"/>
              <a:gd name="connsiteX6" fmla="*/ 9224986 w 9224986"/>
              <a:gd name="connsiteY6" fmla="*/ 1170133 h 1333772"/>
              <a:gd name="connsiteX0" fmla="*/ 0 w 9123386"/>
              <a:gd name="connsiteY0" fmla="*/ 1058586 h 1333772"/>
              <a:gd name="connsiteX1" fmla="*/ 1819253 w 9123386"/>
              <a:gd name="connsiteY1" fmla="*/ 1015683 h 1333772"/>
              <a:gd name="connsiteX2" fmla="*/ 2857476 w 9123386"/>
              <a:gd name="connsiteY2" fmla="*/ 1322714 h 1333772"/>
              <a:gd name="connsiteX3" fmla="*/ 4334975 w 9123386"/>
              <a:gd name="connsiteY3" fmla="*/ 559716 h 1333772"/>
              <a:gd name="connsiteX4" fmla="*/ 5958435 w 9123386"/>
              <a:gd name="connsiteY4" fmla="*/ 7491 h 1333772"/>
              <a:gd name="connsiteX5" fmla="*/ 7237263 w 9123386"/>
              <a:gd name="connsiteY5" fmla="*/ 962407 h 1333772"/>
              <a:gd name="connsiteX6" fmla="*/ 9123386 w 9123386"/>
              <a:gd name="connsiteY6" fmla="*/ 1027893 h 133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23386" h="1333772">
                <a:moveTo>
                  <a:pt x="0" y="1058586"/>
                </a:moveTo>
                <a:cubicBezTo>
                  <a:pt x="660766" y="1065736"/>
                  <a:pt x="1343007" y="971662"/>
                  <a:pt x="1819253" y="1015683"/>
                </a:cubicBezTo>
                <a:cubicBezTo>
                  <a:pt x="2295499" y="1059704"/>
                  <a:pt x="2438189" y="1398708"/>
                  <a:pt x="2857476" y="1322714"/>
                </a:cubicBezTo>
                <a:cubicBezTo>
                  <a:pt x="3276763" y="1246720"/>
                  <a:pt x="3818148" y="778920"/>
                  <a:pt x="4334975" y="559716"/>
                </a:cubicBezTo>
                <a:cubicBezTo>
                  <a:pt x="4851802" y="340512"/>
                  <a:pt x="5474720" y="-59624"/>
                  <a:pt x="5958435" y="7491"/>
                </a:cubicBezTo>
                <a:cubicBezTo>
                  <a:pt x="6442150" y="74606"/>
                  <a:pt x="6708078" y="800807"/>
                  <a:pt x="7237263" y="962407"/>
                </a:cubicBezTo>
                <a:cubicBezTo>
                  <a:pt x="7766448" y="1124007"/>
                  <a:pt x="9123386" y="1027893"/>
                  <a:pt x="9123386" y="1027893"/>
                </a:cubicBezTo>
              </a:path>
            </a:pathLst>
          </a:custGeom>
          <a:ln w="63500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Freeform 132"/>
          <p:cNvSpPr/>
          <p:nvPr/>
        </p:nvSpPr>
        <p:spPr>
          <a:xfrm>
            <a:off x="1583427" y="3507152"/>
            <a:ext cx="9011626" cy="2002874"/>
          </a:xfrm>
          <a:custGeom>
            <a:avLst/>
            <a:gdLst>
              <a:gd name="connsiteX0" fmla="*/ 0 w 8358267"/>
              <a:gd name="connsiteY0" fmla="*/ 1124293 h 1264258"/>
              <a:gd name="connsiteX1" fmla="*/ 1819253 w 8358267"/>
              <a:gd name="connsiteY1" fmla="*/ 1081390 h 1264258"/>
              <a:gd name="connsiteX2" fmla="*/ 2986321 w 8358267"/>
              <a:gd name="connsiteY2" fmla="*/ 781071 h 1264258"/>
              <a:gd name="connsiteX3" fmla="*/ 4436575 w 8358267"/>
              <a:gd name="connsiteY3" fmla="*/ 25983 h 1264258"/>
              <a:gd name="connsiteX4" fmla="*/ 6049875 w 8358267"/>
              <a:gd name="connsiteY4" fmla="*/ 266238 h 1264258"/>
              <a:gd name="connsiteX5" fmla="*/ 7216943 w 8358267"/>
              <a:gd name="connsiteY5" fmla="*/ 1150034 h 1264258"/>
              <a:gd name="connsiteX6" fmla="*/ 8358267 w 8358267"/>
              <a:gd name="connsiteY6" fmla="*/ 1253001 h 1264258"/>
              <a:gd name="connsiteX0" fmla="*/ 0 w 9224986"/>
              <a:gd name="connsiteY0" fmla="*/ 1124293 h 1253596"/>
              <a:gd name="connsiteX1" fmla="*/ 1819253 w 9224986"/>
              <a:gd name="connsiteY1" fmla="*/ 1081390 h 1253596"/>
              <a:gd name="connsiteX2" fmla="*/ 2986321 w 9224986"/>
              <a:gd name="connsiteY2" fmla="*/ 781071 h 1253596"/>
              <a:gd name="connsiteX3" fmla="*/ 4436575 w 9224986"/>
              <a:gd name="connsiteY3" fmla="*/ 25983 h 1253596"/>
              <a:gd name="connsiteX4" fmla="*/ 6049875 w 9224986"/>
              <a:gd name="connsiteY4" fmla="*/ 266238 h 1253596"/>
              <a:gd name="connsiteX5" fmla="*/ 7216943 w 9224986"/>
              <a:gd name="connsiteY5" fmla="*/ 1150034 h 1253596"/>
              <a:gd name="connsiteX6" fmla="*/ 9224986 w 9224986"/>
              <a:gd name="connsiteY6" fmla="*/ 1235840 h 1253596"/>
              <a:gd name="connsiteX0" fmla="*/ 0 w 9224986"/>
              <a:gd name="connsiteY0" fmla="*/ 1166048 h 1471568"/>
              <a:gd name="connsiteX1" fmla="*/ 1819253 w 9224986"/>
              <a:gd name="connsiteY1" fmla="*/ 1123145 h 1471568"/>
              <a:gd name="connsiteX2" fmla="*/ 2857476 w 9224986"/>
              <a:gd name="connsiteY2" fmla="*/ 1430176 h 1471568"/>
              <a:gd name="connsiteX3" fmla="*/ 4436575 w 9224986"/>
              <a:gd name="connsiteY3" fmla="*/ 67738 h 1471568"/>
              <a:gd name="connsiteX4" fmla="*/ 6049875 w 9224986"/>
              <a:gd name="connsiteY4" fmla="*/ 307993 h 1471568"/>
              <a:gd name="connsiteX5" fmla="*/ 7216943 w 9224986"/>
              <a:gd name="connsiteY5" fmla="*/ 1191789 h 1471568"/>
              <a:gd name="connsiteX6" fmla="*/ 9224986 w 9224986"/>
              <a:gd name="connsiteY6" fmla="*/ 1277595 h 1471568"/>
              <a:gd name="connsiteX0" fmla="*/ 0 w 9224986"/>
              <a:gd name="connsiteY0" fmla="*/ 1210738 h 2119246"/>
              <a:gd name="connsiteX1" fmla="*/ 1819253 w 9224986"/>
              <a:gd name="connsiteY1" fmla="*/ 1167835 h 2119246"/>
              <a:gd name="connsiteX2" fmla="*/ 2687609 w 9224986"/>
              <a:gd name="connsiteY2" fmla="*/ 2097769 h 2119246"/>
              <a:gd name="connsiteX3" fmla="*/ 4436575 w 9224986"/>
              <a:gd name="connsiteY3" fmla="*/ 112428 h 2119246"/>
              <a:gd name="connsiteX4" fmla="*/ 6049875 w 9224986"/>
              <a:gd name="connsiteY4" fmla="*/ 352683 h 2119246"/>
              <a:gd name="connsiteX5" fmla="*/ 7216943 w 9224986"/>
              <a:gd name="connsiteY5" fmla="*/ 1236479 h 2119246"/>
              <a:gd name="connsiteX6" fmla="*/ 9224986 w 9224986"/>
              <a:gd name="connsiteY6" fmla="*/ 1322285 h 2119246"/>
              <a:gd name="connsiteX0" fmla="*/ 0 w 9224986"/>
              <a:gd name="connsiteY0" fmla="*/ 1380376 h 2296059"/>
              <a:gd name="connsiteX1" fmla="*/ 1819253 w 9224986"/>
              <a:gd name="connsiteY1" fmla="*/ 1337473 h 2296059"/>
              <a:gd name="connsiteX2" fmla="*/ 2687609 w 9224986"/>
              <a:gd name="connsiteY2" fmla="*/ 2267407 h 2296059"/>
              <a:gd name="connsiteX3" fmla="*/ 4290975 w 9224986"/>
              <a:gd name="connsiteY3" fmla="*/ 87914 h 2296059"/>
              <a:gd name="connsiteX4" fmla="*/ 6049875 w 9224986"/>
              <a:gd name="connsiteY4" fmla="*/ 522321 h 2296059"/>
              <a:gd name="connsiteX5" fmla="*/ 7216943 w 9224986"/>
              <a:gd name="connsiteY5" fmla="*/ 1406117 h 2296059"/>
              <a:gd name="connsiteX6" fmla="*/ 9224986 w 9224986"/>
              <a:gd name="connsiteY6" fmla="*/ 1491923 h 2296059"/>
              <a:gd name="connsiteX0" fmla="*/ 0 w 9224986"/>
              <a:gd name="connsiteY0" fmla="*/ 1292462 h 2208145"/>
              <a:gd name="connsiteX1" fmla="*/ 1819253 w 9224986"/>
              <a:gd name="connsiteY1" fmla="*/ 1249559 h 2208145"/>
              <a:gd name="connsiteX2" fmla="*/ 2687609 w 9224986"/>
              <a:gd name="connsiteY2" fmla="*/ 2179493 h 2208145"/>
              <a:gd name="connsiteX3" fmla="*/ 4290975 w 9224986"/>
              <a:gd name="connsiteY3" fmla="*/ 0 h 2208145"/>
              <a:gd name="connsiteX4" fmla="*/ 5944719 w 9224986"/>
              <a:gd name="connsiteY4" fmla="*/ 725635 h 2208145"/>
              <a:gd name="connsiteX5" fmla="*/ 7216943 w 9224986"/>
              <a:gd name="connsiteY5" fmla="*/ 1318203 h 2208145"/>
              <a:gd name="connsiteX6" fmla="*/ 9224986 w 9224986"/>
              <a:gd name="connsiteY6" fmla="*/ 1404009 h 2208145"/>
              <a:gd name="connsiteX0" fmla="*/ 0 w 9224986"/>
              <a:gd name="connsiteY0" fmla="*/ 1292462 h 2208145"/>
              <a:gd name="connsiteX1" fmla="*/ 1819253 w 9224986"/>
              <a:gd name="connsiteY1" fmla="*/ 1249559 h 2208145"/>
              <a:gd name="connsiteX2" fmla="*/ 2687609 w 9224986"/>
              <a:gd name="connsiteY2" fmla="*/ 2179493 h 2208145"/>
              <a:gd name="connsiteX3" fmla="*/ 4290975 w 9224986"/>
              <a:gd name="connsiteY3" fmla="*/ 0 h 2208145"/>
              <a:gd name="connsiteX4" fmla="*/ 5751679 w 9224986"/>
              <a:gd name="connsiteY4" fmla="*/ 309075 h 2208145"/>
              <a:gd name="connsiteX5" fmla="*/ 7216943 w 9224986"/>
              <a:gd name="connsiteY5" fmla="*/ 1318203 h 2208145"/>
              <a:gd name="connsiteX6" fmla="*/ 9224986 w 9224986"/>
              <a:gd name="connsiteY6" fmla="*/ 1404009 h 2208145"/>
              <a:gd name="connsiteX0" fmla="*/ 0 w 9224986"/>
              <a:gd name="connsiteY0" fmla="*/ 1034217 h 1931962"/>
              <a:gd name="connsiteX1" fmla="*/ 1819253 w 9224986"/>
              <a:gd name="connsiteY1" fmla="*/ 991314 h 1931962"/>
              <a:gd name="connsiteX2" fmla="*/ 2687609 w 9224986"/>
              <a:gd name="connsiteY2" fmla="*/ 1921248 h 1931962"/>
              <a:gd name="connsiteX3" fmla="*/ 4250335 w 9224986"/>
              <a:gd name="connsiteY3" fmla="*/ 280235 h 1931962"/>
              <a:gd name="connsiteX4" fmla="*/ 5751679 w 9224986"/>
              <a:gd name="connsiteY4" fmla="*/ 50830 h 1931962"/>
              <a:gd name="connsiteX5" fmla="*/ 7216943 w 9224986"/>
              <a:gd name="connsiteY5" fmla="*/ 1059958 h 1931962"/>
              <a:gd name="connsiteX6" fmla="*/ 9224986 w 9224986"/>
              <a:gd name="connsiteY6" fmla="*/ 1145764 h 1931962"/>
              <a:gd name="connsiteX0" fmla="*/ 0 w 9224986"/>
              <a:gd name="connsiteY0" fmla="*/ 1059241 h 1956986"/>
              <a:gd name="connsiteX1" fmla="*/ 1819253 w 9224986"/>
              <a:gd name="connsiteY1" fmla="*/ 1016338 h 1956986"/>
              <a:gd name="connsiteX2" fmla="*/ 2687609 w 9224986"/>
              <a:gd name="connsiteY2" fmla="*/ 1946272 h 1956986"/>
              <a:gd name="connsiteX3" fmla="*/ 4250335 w 9224986"/>
              <a:gd name="connsiteY3" fmla="*/ 305259 h 1956986"/>
              <a:gd name="connsiteX4" fmla="*/ 5751679 w 9224986"/>
              <a:gd name="connsiteY4" fmla="*/ 75854 h 1956986"/>
              <a:gd name="connsiteX5" fmla="*/ 7216943 w 9224986"/>
              <a:gd name="connsiteY5" fmla="*/ 1084982 h 1956986"/>
              <a:gd name="connsiteX6" fmla="*/ 9224986 w 9224986"/>
              <a:gd name="connsiteY6" fmla="*/ 1170788 h 1956986"/>
              <a:gd name="connsiteX0" fmla="*/ 0 w 9224986"/>
              <a:gd name="connsiteY0" fmla="*/ 1071405 h 1969150"/>
              <a:gd name="connsiteX1" fmla="*/ 1819253 w 9224986"/>
              <a:gd name="connsiteY1" fmla="*/ 1028502 h 1969150"/>
              <a:gd name="connsiteX2" fmla="*/ 2687609 w 9224986"/>
              <a:gd name="connsiteY2" fmla="*/ 1958436 h 1969150"/>
              <a:gd name="connsiteX3" fmla="*/ 4250335 w 9224986"/>
              <a:gd name="connsiteY3" fmla="*/ 317423 h 1969150"/>
              <a:gd name="connsiteX4" fmla="*/ 5751679 w 9224986"/>
              <a:gd name="connsiteY4" fmla="*/ 88018 h 1969150"/>
              <a:gd name="connsiteX5" fmla="*/ 7216943 w 9224986"/>
              <a:gd name="connsiteY5" fmla="*/ 1097146 h 1969150"/>
              <a:gd name="connsiteX6" fmla="*/ 9224986 w 9224986"/>
              <a:gd name="connsiteY6" fmla="*/ 1182952 h 1969150"/>
              <a:gd name="connsiteX0" fmla="*/ 0 w 9224986"/>
              <a:gd name="connsiteY0" fmla="*/ 1014093 h 1903305"/>
              <a:gd name="connsiteX1" fmla="*/ 1819253 w 9224986"/>
              <a:gd name="connsiteY1" fmla="*/ 971190 h 1903305"/>
              <a:gd name="connsiteX2" fmla="*/ 2687609 w 9224986"/>
              <a:gd name="connsiteY2" fmla="*/ 1901124 h 1903305"/>
              <a:gd name="connsiteX3" fmla="*/ 4219855 w 9224986"/>
              <a:gd name="connsiteY3" fmla="*/ 1204991 h 1903305"/>
              <a:gd name="connsiteX4" fmla="*/ 5751679 w 9224986"/>
              <a:gd name="connsiteY4" fmla="*/ 30706 h 1903305"/>
              <a:gd name="connsiteX5" fmla="*/ 7216943 w 9224986"/>
              <a:gd name="connsiteY5" fmla="*/ 1039834 h 1903305"/>
              <a:gd name="connsiteX6" fmla="*/ 9224986 w 9224986"/>
              <a:gd name="connsiteY6" fmla="*/ 1125640 h 1903305"/>
              <a:gd name="connsiteX0" fmla="*/ 0 w 9224986"/>
              <a:gd name="connsiteY0" fmla="*/ 1113662 h 2002874"/>
              <a:gd name="connsiteX1" fmla="*/ 1819253 w 9224986"/>
              <a:gd name="connsiteY1" fmla="*/ 1070759 h 2002874"/>
              <a:gd name="connsiteX2" fmla="*/ 2687609 w 9224986"/>
              <a:gd name="connsiteY2" fmla="*/ 2000693 h 2002874"/>
              <a:gd name="connsiteX3" fmla="*/ 4219855 w 9224986"/>
              <a:gd name="connsiteY3" fmla="*/ 1304560 h 2002874"/>
              <a:gd name="connsiteX4" fmla="*/ 5843119 w 9224986"/>
              <a:gd name="connsiteY4" fmla="*/ 28675 h 2002874"/>
              <a:gd name="connsiteX5" fmla="*/ 7216943 w 9224986"/>
              <a:gd name="connsiteY5" fmla="*/ 1139403 h 2002874"/>
              <a:gd name="connsiteX6" fmla="*/ 9224986 w 9224986"/>
              <a:gd name="connsiteY6" fmla="*/ 1225209 h 2002874"/>
              <a:gd name="connsiteX0" fmla="*/ 0 w 9011626"/>
              <a:gd name="connsiteY0" fmla="*/ 1113662 h 2002874"/>
              <a:gd name="connsiteX1" fmla="*/ 1819253 w 9011626"/>
              <a:gd name="connsiteY1" fmla="*/ 1070759 h 2002874"/>
              <a:gd name="connsiteX2" fmla="*/ 2687609 w 9011626"/>
              <a:gd name="connsiteY2" fmla="*/ 2000693 h 2002874"/>
              <a:gd name="connsiteX3" fmla="*/ 4219855 w 9011626"/>
              <a:gd name="connsiteY3" fmla="*/ 1304560 h 2002874"/>
              <a:gd name="connsiteX4" fmla="*/ 5843119 w 9011626"/>
              <a:gd name="connsiteY4" fmla="*/ 28675 h 2002874"/>
              <a:gd name="connsiteX5" fmla="*/ 7216943 w 9011626"/>
              <a:gd name="connsiteY5" fmla="*/ 1139403 h 2002874"/>
              <a:gd name="connsiteX6" fmla="*/ 9011626 w 9011626"/>
              <a:gd name="connsiteY6" fmla="*/ 1123609 h 2002874"/>
              <a:gd name="connsiteX0" fmla="*/ 0 w 9011626"/>
              <a:gd name="connsiteY0" fmla="*/ 1113662 h 2002874"/>
              <a:gd name="connsiteX1" fmla="*/ 1819253 w 9011626"/>
              <a:gd name="connsiteY1" fmla="*/ 1070759 h 2002874"/>
              <a:gd name="connsiteX2" fmla="*/ 2687609 w 9011626"/>
              <a:gd name="connsiteY2" fmla="*/ 2000693 h 2002874"/>
              <a:gd name="connsiteX3" fmla="*/ 4219855 w 9011626"/>
              <a:gd name="connsiteY3" fmla="*/ 1304560 h 2002874"/>
              <a:gd name="connsiteX4" fmla="*/ 5843119 w 9011626"/>
              <a:gd name="connsiteY4" fmla="*/ 28675 h 2002874"/>
              <a:gd name="connsiteX5" fmla="*/ 7186463 w 9011626"/>
              <a:gd name="connsiteY5" fmla="*/ 1068283 h 2002874"/>
              <a:gd name="connsiteX6" fmla="*/ 9011626 w 9011626"/>
              <a:gd name="connsiteY6" fmla="*/ 1123609 h 2002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11626" h="2002874">
                <a:moveTo>
                  <a:pt x="0" y="1113662"/>
                </a:moveTo>
                <a:cubicBezTo>
                  <a:pt x="660766" y="1120812"/>
                  <a:pt x="1371318" y="922921"/>
                  <a:pt x="1819253" y="1070759"/>
                </a:cubicBezTo>
                <a:cubicBezTo>
                  <a:pt x="2267188" y="1218597"/>
                  <a:pt x="2287509" y="1961726"/>
                  <a:pt x="2687609" y="2000693"/>
                </a:cubicBezTo>
                <a:cubicBezTo>
                  <a:pt x="3087709" y="2039660"/>
                  <a:pt x="3677003" y="1546870"/>
                  <a:pt x="4219855" y="1304560"/>
                </a:cubicBezTo>
                <a:cubicBezTo>
                  <a:pt x="4639023" y="1150198"/>
                  <a:pt x="5291871" y="-213203"/>
                  <a:pt x="5843119" y="28675"/>
                </a:cubicBezTo>
                <a:cubicBezTo>
                  <a:pt x="6330780" y="248375"/>
                  <a:pt x="6657278" y="906683"/>
                  <a:pt x="7186463" y="1068283"/>
                </a:cubicBezTo>
                <a:cubicBezTo>
                  <a:pt x="7715648" y="1229883"/>
                  <a:pt x="9011626" y="1123609"/>
                  <a:pt x="9011626" y="1123609"/>
                </a:cubicBezTo>
              </a:path>
            </a:pathLst>
          </a:custGeom>
          <a:ln w="63500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Freeform 130"/>
          <p:cNvSpPr/>
          <p:nvPr/>
        </p:nvSpPr>
        <p:spPr>
          <a:xfrm>
            <a:off x="1194226" y="4057959"/>
            <a:ext cx="9087684" cy="1317047"/>
          </a:xfrm>
          <a:custGeom>
            <a:avLst/>
            <a:gdLst>
              <a:gd name="connsiteX0" fmla="*/ 0 w 8358267"/>
              <a:gd name="connsiteY0" fmla="*/ 1124293 h 1264258"/>
              <a:gd name="connsiteX1" fmla="*/ 1819253 w 8358267"/>
              <a:gd name="connsiteY1" fmla="*/ 1081390 h 1264258"/>
              <a:gd name="connsiteX2" fmla="*/ 2986321 w 8358267"/>
              <a:gd name="connsiteY2" fmla="*/ 781071 h 1264258"/>
              <a:gd name="connsiteX3" fmla="*/ 4436575 w 8358267"/>
              <a:gd name="connsiteY3" fmla="*/ 25983 h 1264258"/>
              <a:gd name="connsiteX4" fmla="*/ 6049875 w 8358267"/>
              <a:gd name="connsiteY4" fmla="*/ 266238 h 1264258"/>
              <a:gd name="connsiteX5" fmla="*/ 7216943 w 8358267"/>
              <a:gd name="connsiteY5" fmla="*/ 1150034 h 1264258"/>
              <a:gd name="connsiteX6" fmla="*/ 8358267 w 8358267"/>
              <a:gd name="connsiteY6" fmla="*/ 1253001 h 1264258"/>
              <a:gd name="connsiteX0" fmla="*/ 0 w 9224986"/>
              <a:gd name="connsiteY0" fmla="*/ 1124293 h 1253596"/>
              <a:gd name="connsiteX1" fmla="*/ 1819253 w 9224986"/>
              <a:gd name="connsiteY1" fmla="*/ 1081390 h 1253596"/>
              <a:gd name="connsiteX2" fmla="*/ 2986321 w 9224986"/>
              <a:gd name="connsiteY2" fmla="*/ 781071 h 1253596"/>
              <a:gd name="connsiteX3" fmla="*/ 4436575 w 9224986"/>
              <a:gd name="connsiteY3" fmla="*/ 25983 h 1253596"/>
              <a:gd name="connsiteX4" fmla="*/ 6049875 w 9224986"/>
              <a:gd name="connsiteY4" fmla="*/ 266238 h 1253596"/>
              <a:gd name="connsiteX5" fmla="*/ 7216943 w 9224986"/>
              <a:gd name="connsiteY5" fmla="*/ 1150034 h 1253596"/>
              <a:gd name="connsiteX6" fmla="*/ 9224986 w 9224986"/>
              <a:gd name="connsiteY6" fmla="*/ 1235840 h 1253596"/>
              <a:gd name="connsiteX0" fmla="*/ 0 w 9224986"/>
              <a:gd name="connsiteY0" fmla="*/ 1164359 h 1447534"/>
              <a:gd name="connsiteX1" fmla="*/ 1819253 w 9224986"/>
              <a:gd name="connsiteY1" fmla="*/ 1121456 h 1447534"/>
              <a:gd name="connsiteX2" fmla="*/ 2874763 w 9224986"/>
              <a:gd name="connsiteY2" fmla="*/ 1404614 h 1447534"/>
              <a:gd name="connsiteX3" fmla="*/ 4436575 w 9224986"/>
              <a:gd name="connsiteY3" fmla="*/ 66049 h 1447534"/>
              <a:gd name="connsiteX4" fmla="*/ 6049875 w 9224986"/>
              <a:gd name="connsiteY4" fmla="*/ 306304 h 1447534"/>
              <a:gd name="connsiteX5" fmla="*/ 7216943 w 9224986"/>
              <a:gd name="connsiteY5" fmla="*/ 1190100 h 1447534"/>
              <a:gd name="connsiteX6" fmla="*/ 9224986 w 9224986"/>
              <a:gd name="connsiteY6" fmla="*/ 1275906 h 1447534"/>
              <a:gd name="connsiteX0" fmla="*/ 0 w 9224986"/>
              <a:gd name="connsiteY0" fmla="*/ 861050 h 1296935"/>
              <a:gd name="connsiteX1" fmla="*/ 1819253 w 9224986"/>
              <a:gd name="connsiteY1" fmla="*/ 818147 h 1296935"/>
              <a:gd name="connsiteX2" fmla="*/ 2874763 w 9224986"/>
              <a:gd name="connsiteY2" fmla="*/ 1101305 h 1296935"/>
              <a:gd name="connsiteX3" fmla="*/ 4582458 w 9224986"/>
              <a:gd name="connsiteY3" fmla="*/ 1230013 h 1296935"/>
              <a:gd name="connsiteX4" fmla="*/ 6049875 w 9224986"/>
              <a:gd name="connsiteY4" fmla="*/ 2995 h 1296935"/>
              <a:gd name="connsiteX5" fmla="*/ 7216943 w 9224986"/>
              <a:gd name="connsiteY5" fmla="*/ 886791 h 1296935"/>
              <a:gd name="connsiteX6" fmla="*/ 9224986 w 9224986"/>
              <a:gd name="connsiteY6" fmla="*/ 972597 h 1296935"/>
              <a:gd name="connsiteX0" fmla="*/ 0 w 9224986"/>
              <a:gd name="connsiteY0" fmla="*/ 53206 h 422425"/>
              <a:gd name="connsiteX1" fmla="*/ 1819253 w 9224986"/>
              <a:gd name="connsiteY1" fmla="*/ 10303 h 422425"/>
              <a:gd name="connsiteX2" fmla="*/ 2874763 w 9224986"/>
              <a:gd name="connsiteY2" fmla="*/ 293461 h 422425"/>
              <a:gd name="connsiteX3" fmla="*/ 4582458 w 9224986"/>
              <a:gd name="connsiteY3" fmla="*/ 422169 h 422425"/>
              <a:gd name="connsiteX4" fmla="*/ 6255828 w 9224986"/>
              <a:gd name="connsiteY4" fmla="*/ 319202 h 422425"/>
              <a:gd name="connsiteX5" fmla="*/ 7216943 w 9224986"/>
              <a:gd name="connsiteY5" fmla="*/ 78947 h 422425"/>
              <a:gd name="connsiteX6" fmla="*/ 9224986 w 9224986"/>
              <a:gd name="connsiteY6" fmla="*/ 164753 h 422425"/>
              <a:gd name="connsiteX0" fmla="*/ 0 w 9224986"/>
              <a:gd name="connsiteY0" fmla="*/ 53206 h 655306"/>
              <a:gd name="connsiteX1" fmla="*/ 1819253 w 9224986"/>
              <a:gd name="connsiteY1" fmla="*/ 10303 h 655306"/>
              <a:gd name="connsiteX2" fmla="*/ 2874763 w 9224986"/>
              <a:gd name="connsiteY2" fmla="*/ 293461 h 655306"/>
              <a:gd name="connsiteX3" fmla="*/ 4582458 w 9224986"/>
              <a:gd name="connsiteY3" fmla="*/ 422169 h 655306"/>
              <a:gd name="connsiteX4" fmla="*/ 6255828 w 9224986"/>
              <a:gd name="connsiteY4" fmla="*/ 319202 h 655306"/>
              <a:gd name="connsiteX5" fmla="*/ 7216943 w 9224986"/>
              <a:gd name="connsiteY5" fmla="*/ 653843 h 655306"/>
              <a:gd name="connsiteX6" fmla="*/ 9224986 w 9224986"/>
              <a:gd name="connsiteY6" fmla="*/ 164753 h 655306"/>
              <a:gd name="connsiteX0" fmla="*/ 0 w 9087684"/>
              <a:gd name="connsiteY0" fmla="*/ 53206 h 1031388"/>
              <a:gd name="connsiteX1" fmla="*/ 1819253 w 9087684"/>
              <a:gd name="connsiteY1" fmla="*/ 10303 h 1031388"/>
              <a:gd name="connsiteX2" fmla="*/ 2874763 w 9087684"/>
              <a:gd name="connsiteY2" fmla="*/ 293461 h 1031388"/>
              <a:gd name="connsiteX3" fmla="*/ 4582458 w 9087684"/>
              <a:gd name="connsiteY3" fmla="*/ 422169 h 1031388"/>
              <a:gd name="connsiteX4" fmla="*/ 6255828 w 9087684"/>
              <a:gd name="connsiteY4" fmla="*/ 319202 h 1031388"/>
              <a:gd name="connsiteX5" fmla="*/ 7216943 w 9087684"/>
              <a:gd name="connsiteY5" fmla="*/ 653843 h 1031388"/>
              <a:gd name="connsiteX6" fmla="*/ 9087684 w 9087684"/>
              <a:gd name="connsiteY6" fmla="*/ 1031388 h 1031388"/>
              <a:gd name="connsiteX0" fmla="*/ 0 w 9087684"/>
              <a:gd name="connsiteY0" fmla="*/ 338865 h 1317047"/>
              <a:gd name="connsiteX1" fmla="*/ 1819253 w 9087684"/>
              <a:gd name="connsiteY1" fmla="*/ 295962 h 1317047"/>
              <a:gd name="connsiteX2" fmla="*/ 3149083 w 9087684"/>
              <a:gd name="connsiteY2" fmla="*/ 10160 h 1317047"/>
              <a:gd name="connsiteX3" fmla="*/ 4582458 w 9087684"/>
              <a:gd name="connsiteY3" fmla="*/ 707828 h 1317047"/>
              <a:gd name="connsiteX4" fmla="*/ 6255828 w 9087684"/>
              <a:gd name="connsiteY4" fmla="*/ 604861 h 1317047"/>
              <a:gd name="connsiteX5" fmla="*/ 7216943 w 9087684"/>
              <a:gd name="connsiteY5" fmla="*/ 939502 h 1317047"/>
              <a:gd name="connsiteX6" fmla="*/ 9087684 w 9087684"/>
              <a:gd name="connsiteY6" fmla="*/ 1317047 h 1317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87684" h="1317047">
                <a:moveTo>
                  <a:pt x="0" y="338865"/>
                </a:moveTo>
                <a:cubicBezTo>
                  <a:pt x="660766" y="346015"/>
                  <a:pt x="1294406" y="350746"/>
                  <a:pt x="1819253" y="295962"/>
                </a:cubicBezTo>
                <a:cubicBezTo>
                  <a:pt x="2344100" y="241178"/>
                  <a:pt x="2688549" y="-58484"/>
                  <a:pt x="3149083" y="10160"/>
                </a:cubicBezTo>
                <a:cubicBezTo>
                  <a:pt x="3609617" y="78804"/>
                  <a:pt x="4064667" y="608711"/>
                  <a:pt x="4582458" y="707828"/>
                </a:cubicBezTo>
                <a:cubicBezTo>
                  <a:pt x="5100249" y="806945"/>
                  <a:pt x="5816747" y="566249"/>
                  <a:pt x="6255828" y="604861"/>
                </a:cubicBezTo>
                <a:cubicBezTo>
                  <a:pt x="6694909" y="643473"/>
                  <a:pt x="6744967" y="820804"/>
                  <a:pt x="7216943" y="939502"/>
                </a:cubicBezTo>
                <a:cubicBezTo>
                  <a:pt x="7688919" y="1058200"/>
                  <a:pt x="8464104" y="1191199"/>
                  <a:pt x="9087684" y="1317047"/>
                </a:cubicBezTo>
              </a:path>
            </a:pathLst>
          </a:custGeom>
          <a:ln w="25400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Freeform 229"/>
          <p:cNvSpPr/>
          <p:nvPr/>
        </p:nvSpPr>
        <p:spPr>
          <a:xfrm>
            <a:off x="1329190" y="4537648"/>
            <a:ext cx="9199242" cy="1179745"/>
          </a:xfrm>
          <a:custGeom>
            <a:avLst/>
            <a:gdLst>
              <a:gd name="connsiteX0" fmla="*/ 0 w 8358267"/>
              <a:gd name="connsiteY0" fmla="*/ 1124293 h 1264258"/>
              <a:gd name="connsiteX1" fmla="*/ 1819253 w 8358267"/>
              <a:gd name="connsiteY1" fmla="*/ 1081390 h 1264258"/>
              <a:gd name="connsiteX2" fmla="*/ 2986321 w 8358267"/>
              <a:gd name="connsiteY2" fmla="*/ 781071 h 1264258"/>
              <a:gd name="connsiteX3" fmla="*/ 4436575 w 8358267"/>
              <a:gd name="connsiteY3" fmla="*/ 25983 h 1264258"/>
              <a:gd name="connsiteX4" fmla="*/ 6049875 w 8358267"/>
              <a:gd name="connsiteY4" fmla="*/ 266238 h 1264258"/>
              <a:gd name="connsiteX5" fmla="*/ 7216943 w 8358267"/>
              <a:gd name="connsiteY5" fmla="*/ 1150034 h 1264258"/>
              <a:gd name="connsiteX6" fmla="*/ 8358267 w 8358267"/>
              <a:gd name="connsiteY6" fmla="*/ 1253001 h 1264258"/>
              <a:gd name="connsiteX0" fmla="*/ 0 w 9224986"/>
              <a:gd name="connsiteY0" fmla="*/ 1124293 h 1253596"/>
              <a:gd name="connsiteX1" fmla="*/ 1819253 w 9224986"/>
              <a:gd name="connsiteY1" fmla="*/ 1081390 h 1253596"/>
              <a:gd name="connsiteX2" fmla="*/ 2986321 w 9224986"/>
              <a:gd name="connsiteY2" fmla="*/ 781071 h 1253596"/>
              <a:gd name="connsiteX3" fmla="*/ 4436575 w 9224986"/>
              <a:gd name="connsiteY3" fmla="*/ 25983 h 1253596"/>
              <a:gd name="connsiteX4" fmla="*/ 6049875 w 9224986"/>
              <a:gd name="connsiteY4" fmla="*/ 266238 h 1253596"/>
              <a:gd name="connsiteX5" fmla="*/ 7216943 w 9224986"/>
              <a:gd name="connsiteY5" fmla="*/ 1150034 h 1253596"/>
              <a:gd name="connsiteX6" fmla="*/ 9224986 w 9224986"/>
              <a:gd name="connsiteY6" fmla="*/ 1235840 h 1253596"/>
              <a:gd name="connsiteX0" fmla="*/ 0 w 9224986"/>
              <a:gd name="connsiteY0" fmla="*/ 1164359 h 1447534"/>
              <a:gd name="connsiteX1" fmla="*/ 1819253 w 9224986"/>
              <a:gd name="connsiteY1" fmla="*/ 1121456 h 1447534"/>
              <a:gd name="connsiteX2" fmla="*/ 2874763 w 9224986"/>
              <a:gd name="connsiteY2" fmla="*/ 1404614 h 1447534"/>
              <a:gd name="connsiteX3" fmla="*/ 4436575 w 9224986"/>
              <a:gd name="connsiteY3" fmla="*/ 66049 h 1447534"/>
              <a:gd name="connsiteX4" fmla="*/ 6049875 w 9224986"/>
              <a:gd name="connsiteY4" fmla="*/ 306304 h 1447534"/>
              <a:gd name="connsiteX5" fmla="*/ 7216943 w 9224986"/>
              <a:gd name="connsiteY5" fmla="*/ 1190100 h 1447534"/>
              <a:gd name="connsiteX6" fmla="*/ 9224986 w 9224986"/>
              <a:gd name="connsiteY6" fmla="*/ 1275906 h 1447534"/>
              <a:gd name="connsiteX0" fmla="*/ 0 w 9224986"/>
              <a:gd name="connsiteY0" fmla="*/ 861050 h 1296935"/>
              <a:gd name="connsiteX1" fmla="*/ 1819253 w 9224986"/>
              <a:gd name="connsiteY1" fmla="*/ 818147 h 1296935"/>
              <a:gd name="connsiteX2" fmla="*/ 2874763 w 9224986"/>
              <a:gd name="connsiteY2" fmla="*/ 1101305 h 1296935"/>
              <a:gd name="connsiteX3" fmla="*/ 4582458 w 9224986"/>
              <a:gd name="connsiteY3" fmla="*/ 1230013 h 1296935"/>
              <a:gd name="connsiteX4" fmla="*/ 6049875 w 9224986"/>
              <a:gd name="connsiteY4" fmla="*/ 2995 h 1296935"/>
              <a:gd name="connsiteX5" fmla="*/ 7216943 w 9224986"/>
              <a:gd name="connsiteY5" fmla="*/ 886791 h 1296935"/>
              <a:gd name="connsiteX6" fmla="*/ 9224986 w 9224986"/>
              <a:gd name="connsiteY6" fmla="*/ 972597 h 1296935"/>
              <a:gd name="connsiteX0" fmla="*/ 0 w 9224986"/>
              <a:gd name="connsiteY0" fmla="*/ 53206 h 422425"/>
              <a:gd name="connsiteX1" fmla="*/ 1819253 w 9224986"/>
              <a:gd name="connsiteY1" fmla="*/ 10303 h 422425"/>
              <a:gd name="connsiteX2" fmla="*/ 2874763 w 9224986"/>
              <a:gd name="connsiteY2" fmla="*/ 293461 h 422425"/>
              <a:gd name="connsiteX3" fmla="*/ 4582458 w 9224986"/>
              <a:gd name="connsiteY3" fmla="*/ 422169 h 422425"/>
              <a:gd name="connsiteX4" fmla="*/ 6255828 w 9224986"/>
              <a:gd name="connsiteY4" fmla="*/ 319202 h 422425"/>
              <a:gd name="connsiteX5" fmla="*/ 7216943 w 9224986"/>
              <a:gd name="connsiteY5" fmla="*/ 78947 h 422425"/>
              <a:gd name="connsiteX6" fmla="*/ 9224986 w 9224986"/>
              <a:gd name="connsiteY6" fmla="*/ 164753 h 422425"/>
              <a:gd name="connsiteX0" fmla="*/ 0 w 9224986"/>
              <a:gd name="connsiteY0" fmla="*/ 53206 h 655306"/>
              <a:gd name="connsiteX1" fmla="*/ 1819253 w 9224986"/>
              <a:gd name="connsiteY1" fmla="*/ 10303 h 655306"/>
              <a:gd name="connsiteX2" fmla="*/ 2874763 w 9224986"/>
              <a:gd name="connsiteY2" fmla="*/ 293461 h 655306"/>
              <a:gd name="connsiteX3" fmla="*/ 4582458 w 9224986"/>
              <a:gd name="connsiteY3" fmla="*/ 422169 h 655306"/>
              <a:gd name="connsiteX4" fmla="*/ 6255828 w 9224986"/>
              <a:gd name="connsiteY4" fmla="*/ 319202 h 655306"/>
              <a:gd name="connsiteX5" fmla="*/ 7216943 w 9224986"/>
              <a:gd name="connsiteY5" fmla="*/ 653843 h 655306"/>
              <a:gd name="connsiteX6" fmla="*/ 9224986 w 9224986"/>
              <a:gd name="connsiteY6" fmla="*/ 164753 h 655306"/>
              <a:gd name="connsiteX0" fmla="*/ 0 w 9087684"/>
              <a:gd name="connsiteY0" fmla="*/ 53206 h 1031388"/>
              <a:gd name="connsiteX1" fmla="*/ 1819253 w 9087684"/>
              <a:gd name="connsiteY1" fmla="*/ 10303 h 1031388"/>
              <a:gd name="connsiteX2" fmla="*/ 2874763 w 9087684"/>
              <a:gd name="connsiteY2" fmla="*/ 293461 h 1031388"/>
              <a:gd name="connsiteX3" fmla="*/ 4582458 w 9087684"/>
              <a:gd name="connsiteY3" fmla="*/ 422169 h 1031388"/>
              <a:gd name="connsiteX4" fmla="*/ 6255828 w 9087684"/>
              <a:gd name="connsiteY4" fmla="*/ 319202 h 1031388"/>
              <a:gd name="connsiteX5" fmla="*/ 7216943 w 9087684"/>
              <a:gd name="connsiteY5" fmla="*/ 653843 h 1031388"/>
              <a:gd name="connsiteX6" fmla="*/ 9087684 w 9087684"/>
              <a:gd name="connsiteY6" fmla="*/ 1031388 h 1031388"/>
              <a:gd name="connsiteX0" fmla="*/ 0 w 9087684"/>
              <a:gd name="connsiteY0" fmla="*/ 363152 h 1341334"/>
              <a:gd name="connsiteX1" fmla="*/ 1776346 w 9087684"/>
              <a:gd name="connsiteY1" fmla="*/ 2769 h 1341334"/>
              <a:gd name="connsiteX2" fmla="*/ 2874763 w 9087684"/>
              <a:gd name="connsiteY2" fmla="*/ 603407 h 1341334"/>
              <a:gd name="connsiteX3" fmla="*/ 4582458 w 9087684"/>
              <a:gd name="connsiteY3" fmla="*/ 732115 h 1341334"/>
              <a:gd name="connsiteX4" fmla="*/ 6255828 w 9087684"/>
              <a:gd name="connsiteY4" fmla="*/ 629148 h 1341334"/>
              <a:gd name="connsiteX5" fmla="*/ 7216943 w 9087684"/>
              <a:gd name="connsiteY5" fmla="*/ 963789 h 1341334"/>
              <a:gd name="connsiteX6" fmla="*/ 9087684 w 9087684"/>
              <a:gd name="connsiteY6" fmla="*/ 1341334 h 1341334"/>
              <a:gd name="connsiteX0" fmla="*/ 0 w 9087684"/>
              <a:gd name="connsiteY0" fmla="*/ 375815 h 1353997"/>
              <a:gd name="connsiteX1" fmla="*/ 1776346 w 9087684"/>
              <a:gd name="connsiteY1" fmla="*/ 15432 h 1353997"/>
              <a:gd name="connsiteX2" fmla="*/ 2874763 w 9087684"/>
              <a:gd name="connsiteY2" fmla="*/ 1010775 h 1353997"/>
              <a:gd name="connsiteX3" fmla="*/ 4582458 w 9087684"/>
              <a:gd name="connsiteY3" fmla="*/ 744778 h 1353997"/>
              <a:gd name="connsiteX4" fmla="*/ 6255828 w 9087684"/>
              <a:gd name="connsiteY4" fmla="*/ 641811 h 1353997"/>
              <a:gd name="connsiteX5" fmla="*/ 7216943 w 9087684"/>
              <a:gd name="connsiteY5" fmla="*/ 976452 h 1353997"/>
              <a:gd name="connsiteX6" fmla="*/ 9087684 w 9087684"/>
              <a:gd name="connsiteY6" fmla="*/ 1353997 h 1353997"/>
              <a:gd name="connsiteX0" fmla="*/ 0 w 9087684"/>
              <a:gd name="connsiteY0" fmla="*/ 375815 h 1353997"/>
              <a:gd name="connsiteX1" fmla="*/ 1776346 w 9087684"/>
              <a:gd name="connsiteY1" fmla="*/ 15432 h 1353997"/>
              <a:gd name="connsiteX2" fmla="*/ 2874763 w 9087684"/>
              <a:gd name="connsiteY2" fmla="*/ 1010775 h 1353997"/>
              <a:gd name="connsiteX3" fmla="*/ 4565296 w 9087684"/>
              <a:gd name="connsiteY3" fmla="*/ 1173805 h 1353997"/>
              <a:gd name="connsiteX4" fmla="*/ 6255828 w 9087684"/>
              <a:gd name="connsiteY4" fmla="*/ 641811 h 1353997"/>
              <a:gd name="connsiteX5" fmla="*/ 7216943 w 9087684"/>
              <a:gd name="connsiteY5" fmla="*/ 976452 h 1353997"/>
              <a:gd name="connsiteX6" fmla="*/ 9087684 w 9087684"/>
              <a:gd name="connsiteY6" fmla="*/ 1353997 h 1353997"/>
              <a:gd name="connsiteX0" fmla="*/ 0 w 9087684"/>
              <a:gd name="connsiteY0" fmla="*/ 375815 h 1353997"/>
              <a:gd name="connsiteX1" fmla="*/ 1776346 w 9087684"/>
              <a:gd name="connsiteY1" fmla="*/ 15432 h 1353997"/>
              <a:gd name="connsiteX2" fmla="*/ 2874763 w 9087684"/>
              <a:gd name="connsiteY2" fmla="*/ 1010775 h 1353997"/>
              <a:gd name="connsiteX3" fmla="*/ 4565296 w 9087684"/>
              <a:gd name="connsiteY3" fmla="*/ 1173805 h 1353997"/>
              <a:gd name="connsiteX4" fmla="*/ 6118526 w 9087684"/>
              <a:gd name="connsiteY4" fmla="*/ 1027936 h 1353997"/>
              <a:gd name="connsiteX5" fmla="*/ 7216943 w 9087684"/>
              <a:gd name="connsiteY5" fmla="*/ 976452 h 1353997"/>
              <a:gd name="connsiteX6" fmla="*/ 9087684 w 9087684"/>
              <a:gd name="connsiteY6" fmla="*/ 1353997 h 1353997"/>
              <a:gd name="connsiteX0" fmla="*/ 0 w 9139173"/>
              <a:gd name="connsiteY0" fmla="*/ 375815 h 1174323"/>
              <a:gd name="connsiteX1" fmla="*/ 1776346 w 9139173"/>
              <a:gd name="connsiteY1" fmla="*/ 15432 h 1174323"/>
              <a:gd name="connsiteX2" fmla="*/ 2874763 w 9139173"/>
              <a:gd name="connsiteY2" fmla="*/ 1010775 h 1174323"/>
              <a:gd name="connsiteX3" fmla="*/ 4565296 w 9139173"/>
              <a:gd name="connsiteY3" fmla="*/ 1173805 h 1174323"/>
              <a:gd name="connsiteX4" fmla="*/ 6118526 w 9139173"/>
              <a:gd name="connsiteY4" fmla="*/ 1027936 h 1174323"/>
              <a:gd name="connsiteX5" fmla="*/ 7216943 w 9139173"/>
              <a:gd name="connsiteY5" fmla="*/ 976452 h 1174323"/>
              <a:gd name="connsiteX6" fmla="*/ 9139173 w 9139173"/>
              <a:gd name="connsiteY6" fmla="*/ 41174 h 1174323"/>
              <a:gd name="connsiteX0" fmla="*/ 0 w 9139173"/>
              <a:gd name="connsiteY0" fmla="*/ 375815 h 1179744"/>
              <a:gd name="connsiteX1" fmla="*/ 1776346 w 9139173"/>
              <a:gd name="connsiteY1" fmla="*/ 15432 h 1179744"/>
              <a:gd name="connsiteX2" fmla="*/ 2874763 w 9139173"/>
              <a:gd name="connsiteY2" fmla="*/ 1010775 h 1179744"/>
              <a:gd name="connsiteX3" fmla="*/ 4565296 w 9139173"/>
              <a:gd name="connsiteY3" fmla="*/ 1173805 h 1179744"/>
              <a:gd name="connsiteX4" fmla="*/ 6118526 w 9139173"/>
              <a:gd name="connsiteY4" fmla="*/ 1027936 h 1179744"/>
              <a:gd name="connsiteX5" fmla="*/ 7217868 w 9139173"/>
              <a:gd name="connsiteY5" fmla="*/ 27202 h 1179744"/>
              <a:gd name="connsiteX6" fmla="*/ 7216943 w 9139173"/>
              <a:gd name="connsiteY6" fmla="*/ 976452 h 1179744"/>
              <a:gd name="connsiteX7" fmla="*/ 9139173 w 9139173"/>
              <a:gd name="connsiteY7" fmla="*/ 41174 h 1179744"/>
              <a:gd name="connsiteX0" fmla="*/ 0 w 9139173"/>
              <a:gd name="connsiteY0" fmla="*/ 425489 h 1229418"/>
              <a:gd name="connsiteX1" fmla="*/ 1776346 w 9139173"/>
              <a:gd name="connsiteY1" fmla="*/ 65106 h 1229418"/>
              <a:gd name="connsiteX2" fmla="*/ 2874763 w 9139173"/>
              <a:gd name="connsiteY2" fmla="*/ 1060449 h 1229418"/>
              <a:gd name="connsiteX3" fmla="*/ 4565296 w 9139173"/>
              <a:gd name="connsiteY3" fmla="*/ 1223479 h 1229418"/>
              <a:gd name="connsiteX4" fmla="*/ 6118526 w 9139173"/>
              <a:gd name="connsiteY4" fmla="*/ 1077610 h 1229418"/>
              <a:gd name="connsiteX5" fmla="*/ 7217868 w 9139173"/>
              <a:gd name="connsiteY5" fmla="*/ 76876 h 1229418"/>
              <a:gd name="connsiteX6" fmla="*/ 7920616 w 9139173"/>
              <a:gd name="connsiteY6" fmla="*/ 5041 h 1229418"/>
              <a:gd name="connsiteX7" fmla="*/ 9139173 w 9139173"/>
              <a:gd name="connsiteY7" fmla="*/ 90848 h 1229418"/>
              <a:gd name="connsiteX0" fmla="*/ 0 w 9139173"/>
              <a:gd name="connsiteY0" fmla="*/ 397493 h 1201422"/>
              <a:gd name="connsiteX1" fmla="*/ 1776346 w 9139173"/>
              <a:gd name="connsiteY1" fmla="*/ 37110 h 1201422"/>
              <a:gd name="connsiteX2" fmla="*/ 2874763 w 9139173"/>
              <a:gd name="connsiteY2" fmla="*/ 1032453 h 1201422"/>
              <a:gd name="connsiteX3" fmla="*/ 4565296 w 9139173"/>
              <a:gd name="connsiteY3" fmla="*/ 1195483 h 1201422"/>
              <a:gd name="connsiteX4" fmla="*/ 6118526 w 9139173"/>
              <a:gd name="connsiteY4" fmla="*/ 1049614 h 1201422"/>
              <a:gd name="connsiteX5" fmla="*/ 7217868 w 9139173"/>
              <a:gd name="connsiteY5" fmla="*/ 48880 h 1201422"/>
              <a:gd name="connsiteX6" fmla="*/ 7920616 w 9139173"/>
              <a:gd name="connsiteY6" fmla="*/ 37109 h 1201422"/>
              <a:gd name="connsiteX7" fmla="*/ 9139173 w 9139173"/>
              <a:gd name="connsiteY7" fmla="*/ 62852 h 1201422"/>
              <a:gd name="connsiteX0" fmla="*/ 0 w 9362289"/>
              <a:gd name="connsiteY0" fmla="*/ 375816 h 1179745"/>
              <a:gd name="connsiteX1" fmla="*/ 1776346 w 9362289"/>
              <a:gd name="connsiteY1" fmla="*/ 15433 h 1179745"/>
              <a:gd name="connsiteX2" fmla="*/ 2874763 w 9362289"/>
              <a:gd name="connsiteY2" fmla="*/ 1010776 h 1179745"/>
              <a:gd name="connsiteX3" fmla="*/ 4565296 w 9362289"/>
              <a:gd name="connsiteY3" fmla="*/ 1173806 h 1179745"/>
              <a:gd name="connsiteX4" fmla="*/ 6118526 w 9362289"/>
              <a:gd name="connsiteY4" fmla="*/ 1027937 h 1179745"/>
              <a:gd name="connsiteX5" fmla="*/ 7217868 w 9362289"/>
              <a:gd name="connsiteY5" fmla="*/ 27203 h 1179745"/>
              <a:gd name="connsiteX6" fmla="*/ 7920616 w 9362289"/>
              <a:gd name="connsiteY6" fmla="*/ 15432 h 1179745"/>
              <a:gd name="connsiteX7" fmla="*/ 9362289 w 9362289"/>
              <a:gd name="connsiteY7" fmla="*/ 212786 h 1179745"/>
              <a:gd name="connsiteX0" fmla="*/ 0 w 9362289"/>
              <a:gd name="connsiteY0" fmla="*/ 375816 h 1179745"/>
              <a:gd name="connsiteX1" fmla="*/ 1776346 w 9362289"/>
              <a:gd name="connsiteY1" fmla="*/ 15433 h 1179745"/>
              <a:gd name="connsiteX2" fmla="*/ 2874763 w 9362289"/>
              <a:gd name="connsiteY2" fmla="*/ 1010776 h 1179745"/>
              <a:gd name="connsiteX3" fmla="*/ 4565296 w 9362289"/>
              <a:gd name="connsiteY3" fmla="*/ 1173806 h 1179745"/>
              <a:gd name="connsiteX4" fmla="*/ 6118526 w 9362289"/>
              <a:gd name="connsiteY4" fmla="*/ 1027937 h 1179745"/>
              <a:gd name="connsiteX5" fmla="*/ 7217868 w 9362289"/>
              <a:gd name="connsiteY5" fmla="*/ 27203 h 1179745"/>
              <a:gd name="connsiteX6" fmla="*/ 7920616 w 9362289"/>
              <a:gd name="connsiteY6" fmla="*/ 15432 h 1179745"/>
              <a:gd name="connsiteX7" fmla="*/ 9362289 w 9362289"/>
              <a:gd name="connsiteY7" fmla="*/ 212786 h 1179745"/>
              <a:gd name="connsiteX0" fmla="*/ 0 w 9199242"/>
              <a:gd name="connsiteY0" fmla="*/ 375816 h 1179745"/>
              <a:gd name="connsiteX1" fmla="*/ 1776346 w 9199242"/>
              <a:gd name="connsiteY1" fmla="*/ 15433 h 1179745"/>
              <a:gd name="connsiteX2" fmla="*/ 2874763 w 9199242"/>
              <a:gd name="connsiteY2" fmla="*/ 1010776 h 1179745"/>
              <a:gd name="connsiteX3" fmla="*/ 4565296 w 9199242"/>
              <a:gd name="connsiteY3" fmla="*/ 1173806 h 1179745"/>
              <a:gd name="connsiteX4" fmla="*/ 6118526 w 9199242"/>
              <a:gd name="connsiteY4" fmla="*/ 1027937 h 1179745"/>
              <a:gd name="connsiteX5" fmla="*/ 7217868 w 9199242"/>
              <a:gd name="connsiteY5" fmla="*/ 27203 h 1179745"/>
              <a:gd name="connsiteX6" fmla="*/ 7920616 w 9199242"/>
              <a:gd name="connsiteY6" fmla="*/ 15432 h 1179745"/>
              <a:gd name="connsiteX7" fmla="*/ 9199242 w 9199242"/>
              <a:gd name="connsiteY7" fmla="*/ 41175 h 117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99242" h="1179745">
                <a:moveTo>
                  <a:pt x="0" y="375816"/>
                </a:moveTo>
                <a:cubicBezTo>
                  <a:pt x="660766" y="382966"/>
                  <a:pt x="1297219" y="-90394"/>
                  <a:pt x="1776346" y="15433"/>
                </a:cubicBezTo>
                <a:cubicBezTo>
                  <a:pt x="2255473" y="121260"/>
                  <a:pt x="2409938" y="817714"/>
                  <a:pt x="2874763" y="1010776"/>
                </a:cubicBezTo>
                <a:cubicBezTo>
                  <a:pt x="3339588" y="1203838"/>
                  <a:pt x="4024669" y="1170946"/>
                  <a:pt x="4565296" y="1173806"/>
                </a:cubicBezTo>
                <a:cubicBezTo>
                  <a:pt x="5105923" y="1176666"/>
                  <a:pt x="5676431" y="1219038"/>
                  <a:pt x="6118526" y="1027937"/>
                </a:cubicBezTo>
                <a:cubicBezTo>
                  <a:pt x="6560621" y="836836"/>
                  <a:pt x="7034799" y="35784"/>
                  <a:pt x="7217868" y="27203"/>
                </a:cubicBezTo>
                <a:cubicBezTo>
                  <a:pt x="7400937" y="18622"/>
                  <a:pt x="7590387" y="13103"/>
                  <a:pt x="7920616" y="15432"/>
                </a:cubicBezTo>
                <a:cubicBezTo>
                  <a:pt x="8250845" y="17761"/>
                  <a:pt x="8575662" y="44035"/>
                  <a:pt x="9199242" y="41175"/>
                </a:cubicBezTo>
              </a:path>
            </a:pathLst>
          </a:custGeom>
          <a:ln w="25400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Freeform 228"/>
          <p:cNvSpPr/>
          <p:nvPr/>
        </p:nvSpPr>
        <p:spPr>
          <a:xfrm>
            <a:off x="1197126" y="3982395"/>
            <a:ext cx="9087684" cy="1464201"/>
          </a:xfrm>
          <a:custGeom>
            <a:avLst/>
            <a:gdLst>
              <a:gd name="connsiteX0" fmla="*/ 0 w 8358267"/>
              <a:gd name="connsiteY0" fmla="*/ 1124293 h 1264258"/>
              <a:gd name="connsiteX1" fmla="*/ 1819253 w 8358267"/>
              <a:gd name="connsiteY1" fmla="*/ 1081390 h 1264258"/>
              <a:gd name="connsiteX2" fmla="*/ 2986321 w 8358267"/>
              <a:gd name="connsiteY2" fmla="*/ 781071 h 1264258"/>
              <a:gd name="connsiteX3" fmla="*/ 4436575 w 8358267"/>
              <a:gd name="connsiteY3" fmla="*/ 25983 h 1264258"/>
              <a:gd name="connsiteX4" fmla="*/ 6049875 w 8358267"/>
              <a:gd name="connsiteY4" fmla="*/ 266238 h 1264258"/>
              <a:gd name="connsiteX5" fmla="*/ 7216943 w 8358267"/>
              <a:gd name="connsiteY5" fmla="*/ 1150034 h 1264258"/>
              <a:gd name="connsiteX6" fmla="*/ 8358267 w 8358267"/>
              <a:gd name="connsiteY6" fmla="*/ 1253001 h 1264258"/>
              <a:gd name="connsiteX0" fmla="*/ 0 w 9224986"/>
              <a:gd name="connsiteY0" fmla="*/ 1124293 h 1253596"/>
              <a:gd name="connsiteX1" fmla="*/ 1819253 w 9224986"/>
              <a:gd name="connsiteY1" fmla="*/ 1081390 h 1253596"/>
              <a:gd name="connsiteX2" fmla="*/ 2986321 w 9224986"/>
              <a:gd name="connsiteY2" fmla="*/ 781071 h 1253596"/>
              <a:gd name="connsiteX3" fmla="*/ 4436575 w 9224986"/>
              <a:gd name="connsiteY3" fmla="*/ 25983 h 1253596"/>
              <a:gd name="connsiteX4" fmla="*/ 6049875 w 9224986"/>
              <a:gd name="connsiteY4" fmla="*/ 266238 h 1253596"/>
              <a:gd name="connsiteX5" fmla="*/ 7216943 w 9224986"/>
              <a:gd name="connsiteY5" fmla="*/ 1150034 h 1253596"/>
              <a:gd name="connsiteX6" fmla="*/ 9224986 w 9224986"/>
              <a:gd name="connsiteY6" fmla="*/ 1235840 h 1253596"/>
              <a:gd name="connsiteX0" fmla="*/ 0 w 9224986"/>
              <a:gd name="connsiteY0" fmla="*/ 1164359 h 1447534"/>
              <a:gd name="connsiteX1" fmla="*/ 1819253 w 9224986"/>
              <a:gd name="connsiteY1" fmla="*/ 1121456 h 1447534"/>
              <a:gd name="connsiteX2" fmla="*/ 2874763 w 9224986"/>
              <a:gd name="connsiteY2" fmla="*/ 1404614 h 1447534"/>
              <a:gd name="connsiteX3" fmla="*/ 4436575 w 9224986"/>
              <a:gd name="connsiteY3" fmla="*/ 66049 h 1447534"/>
              <a:gd name="connsiteX4" fmla="*/ 6049875 w 9224986"/>
              <a:gd name="connsiteY4" fmla="*/ 306304 h 1447534"/>
              <a:gd name="connsiteX5" fmla="*/ 7216943 w 9224986"/>
              <a:gd name="connsiteY5" fmla="*/ 1190100 h 1447534"/>
              <a:gd name="connsiteX6" fmla="*/ 9224986 w 9224986"/>
              <a:gd name="connsiteY6" fmla="*/ 1275906 h 1447534"/>
              <a:gd name="connsiteX0" fmla="*/ 0 w 9224986"/>
              <a:gd name="connsiteY0" fmla="*/ 861050 h 1296935"/>
              <a:gd name="connsiteX1" fmla="*/ 1819253 w 9224986"/>
              <a:gd name="connsiteY1" fmla="*/ 818147 h 1296935"/>
              <a:gd name="connsiteX2" fmla="*/ 2874763 w 9224986"/>
              <a:gd name="connsiteY2" fmla="*/ 1101305 h 1296935"/>
              <a:gd name="connsiteX3" fmla="*/ 4582458 w 9224986"/>
              <a:gd name="connsiteY3" fmla="*/ 1230013 h 1296935"/>
              <a:gd name="connsiteX4" fmla="*/ 6049875 w 9224986"/>
              <a:gd name="connsiteY4" fmla="*/ 2995 h 1296935"/>
              <a:gd name="connsiteX5" fmla="*/ 7216943 w 9224986"/>
              <a:gd name="connsiteY5" fmla="*/ 886791 h 1296935"/>
              <a:gd name="connsiteX6" fmla="*/ 9224986 w 9224986"/>
              <a:gd name="connsiteY6" fmla="*/ 972597 h 1296935"/>
              <a:gd name="connsiteX0" fmla="*/ 0 w 9224986"/>
              <a:gd name="connsiteY0" fmla="*/ 53206 h 422425"/>
              <a:gd name="connsiteX1" fmla="*/ 1819253 w 9224986"/>
              <a:gd name="connsiteY1" fmla="*/ 10303 h 422425"/>
              <a:gd name="connsiteX2" fmla="*/ 2874763 w 9224986"/>
              <a:gd name="connsiteY2" fmla="*/ 293461 h 422425"/>
              <a:gd name="connsiteX3" fmla="*/ 4582458 w 9224986"/>
              <a:gd name="connsiteY3" fmla="*/ 422169 h 422425"/>
              <a:gd name="connsiteX4" fmla="*/ 6255828 w 9224986"/>
              <a:gd name="connsiteY4" fmla="*/ 319202 h 422425"/>
              <a:gd name="connsiteX5" fmla="*/ 7216943 w 9224986"/>
              <a:gd name="connsiteY5" fmla="*/ 78947 h 422425"/>
              <a:gd name="connsiteX6" fmla="*/ 9224986 w 9224986"/>
              <a:gd name="connsiteY6" fmla="*/ 164753 h 422425"/>
              <a:gd name="connsiteX0" fmla="*/ 0 w 9224986"/>
              <a:gd name="connsiteY0" fmla="*/ 53206 h 655306"/>
              <a:gd name="connsiteX1" fmla="*/ 1819253 w 9224986"/>
              <a:gd name="connsiteY1" fmla="*/ 10303 h 655306"/>
              <a:gd name="connsiteX2" fmla="*/ 2874763 w 9224986"/>
              <a:gd name="connsiteY2" fmla="*/ 293461 h 655306"/>
              <a:gd name="connsiteX3" fmla="*/ 4582458 w 9224986"/>
              <a:gd name="connsiteY3" fmla="*/ 422169 h 655306"/>
              <a:gd name="connsiteX4" fmla="*/ 6255828 w 9224986"/>
              <a:gd name="connsiteY4" fmla="*/ 319202 h 655306"/>
              <a:gd name="connsiteX5" fmla="*/ 7216943 w 9224986"/>
              <a:gd name="connsiteY5" fmla="*/ 653843 h 655306"/>
              <a:gd name="connsiteX6" fmla="*/ 9224986 w 9224986"/>
              <a:gd name="connsiteY6" fmla="*/ 164753 h 655306"/>
              <a:gd name="connsiteX0" fmla="*/ 0 w 9087684"/>
              <a:gd name="connsiteY0" fmla="*/ 53206 h 1031388"/>
              <a:gd name="connsiteX1" fmla="*/ 1819253 w 9087684"/>
              <a:gd name="connsiteY1" fmla="*/ 10303 h 1031388"/>
              <a:gd name="connsiteX2" fmla="*/ 2874763 w 9087684"/>
              <a:gd name="connsiteY2" fmla="*/ 293461 h 1031388"/>
              <a:gd name="connsiteX3" fmla="*/ 4582458 w 9087684"/>
              <a:gd name="connsiteY3" fmla="*/ 422169 h 1031388"/>
              <a:gd name="connsiteX4" fmla="*/ 6255828 w 9087684"/>
              <a:gd name="connsiteY4" fmla="*/ 319202 h 1031388"/>
              <a:gd name="connsiteX5" fmla="*/ 7216943 w 9087684"/>
              <a:gd name="connsiteY5" fmla="*/ 653843 h 1031388"/>
              <a:gd name="connsiteX6" fmla="*/ 9087684 w 9087684"/>
              <a:gd name="connsiteY6" fmla="*/ 1031388 h 1031388"/>
              <a:gd name="connsiteX0" fmla="*/ 0 w 9087684"/>
              <a:gd name="connsiteY0" fmla="*/ 413254 h 1391436"/>
              <a:gd name="connsiteX1" fmla="*/ 1819253 w 9087684"/>
              <a:gd name="connsiteY1" fmla="*/ 370351 h 1391436"/>
              <a:gd name="connsiteX2" fmla="*/ 2874763 w 9087684"/>
              <a:gd name="connsiteY2" fmla="*/ 653509 h 1391436"/>
              <a:gd name="connsiteX3" fmla="*/ 4619271 w 9087684"/>
              <a:gd name="connsiteY3" fmla="*/ 23 h 1391436"/>
              <a:gd name="connsiteX4" fmla="*/ 6255828 w 9087684"/>
              <a:gd name="connsiteY4" fmla="*/ 679250 h 1391436"/>
              <a:gd name="connsiteX5" fmla="*/ 7216943 w 9087684"/>
              <a:gd name="connsiteY5" fmla="*/ 1013891 h 1391436"/>
              <a:gd name="connsiteX6" fmla="*/ 9087684 w 9087684"/>
              <a:gd name="connsiteY6" fmla="*/ 1391436 h 1391436"/>
              <a:gd name="connsiteX0" fmla="*/ 0 w 9087684"/>
              <a:gd name="connsiteY0" fmla="*/ 415001 h 1393183"/>
              <a:gd name="connsiteX1" fmla="*/ 1819253 w 9087684"/>
              <a:gd name="connsiteY1" fmla="*/ 372098 h 1393183"/>
              <a:gd name="connsiteX2" fmla="*/ 2957592 w 9087684"/>
              <a:gd name="connsiteY2" fmla="*/ 480413 h 1393183"/>
              <a:gd name="connsiteX3" fmla="*/ 4619271 w 9087684"/>
              <a:gd name="connsiteY3" fmla="*/ 1770 h 1393183"/>
              <a:gd name="connsiteX4" fmla="*/ 6255828 w 9087684"/>
              <a:gd name="connsiteY4" fmla="*/ 680997 h 1393183"/>
              <a:gd name="connsiteX5" fmla="*/ 7216943 w 9087684"/>
              <a:gd name="connsiteY5" fmla="*/ 1015638 h 1393183"/>
              <a:gd name="connsiteX6" fmla="*/ 9087684 w 9087684"/>
              <a:gd name="connsiteY6" fmla="*/ 1393183 h 1393183"/>
              <a:gd name="connsiteX0" fmla="*/ 0 w 9087684"/>
              <a:gd name="connsiteY0" fmla="*/ 413323 h 1391505"/>
              <a:gd name="connsiteX1" fmla="*/ 1819253 w 9087684"/>
              <a:gd name="connsiteY1" fmla="*/ 370420 h 1391505"/>
              <a:gd name="connsiteX2" fmla="*/ 3022015 w 9087684"/>
              <a:gd name="connsiteY2" fmla="*/ 727196 h 1391505"/>
              <a:gd name="connsiteX3" fmla="*/ 4619271 w 9087684"/>
              <a:gd name="connsiteY3" fmla="*/ 92 h 1391505"/>
              <a:gd name="connsiteX4" fmla="*/ 6255828 w 9087684"/>
              <a:gd name="connsiteY4" fmla="*/ 679319 h 1391505"/>
              <a:gd name="connsiteX5" fmla="*/ 7216943 w 9087684"/>
              <a:gd name="connsiteY5" fmla="*/ 1013960 h 1391505"/>
              <a:gd name="connsiteX6" fmla="*/ 9087684 w 9087684"/>
              <a:gd name="connsiteY6" fmla="*/ 1391505 h 1391505"/>
              <a:gd name="connsiteX0" fmla="*/ 0 w 9087684"/>
              <a:gd name="connsiteY0" fmla="*/ 489854 h 1468036"/>
              <a:gd name="connsiteX1" fmla="*/ 1819253 w 9087684"/>
              <a:gd name="connsiteY1" fmla="*/ 446951 h 1468036"/>
              <a:gd name="connsiteX2" fmla="*/ 3022015 w 9087684"/>
              <a:gd name="connsiteY2" fmla="*/ 803727 h 1468036"/>
              <a:gd name="connsiteX3" fmla="*/ 4619271 w 9087684"/>
              <a:gd name="connsiteY3" fmla="*/ 76623 h 1468036"/>
              <a:gd name="connsiteX4" fmla="*/ 6265988 w 9087684"/>
              <a:gd name="connsiteY4" fmla="*/ 136090 h 1468036"/>
              <a:gd name="connsiteX5" fmla="*/ 7216943 w 9087684"/>
              <a:gd name="connsiteY5" fmla="*/ 1090491 h 1468036"/>
              <a:gd name="connsiteX6" fmla="*/ 9087684 w 9087684"/>
              <a:gd name="connsiteY6" fmla="*/ 1468036 h 1468036"/>
              <a:gd name="connsiteX0" fmla="*/ 0 w 9087684"/>
              <a:gd name="connsiteY0" fmla="*/ 486019 h 1464201"/>
              <a:gd name="connsiteX1" fmla="*/ 1819253 w 9087684"/>
              <a:gd name="connsiteY1" fmla="*/ 443116 h 1464201"/>
              <a:gd name="connsiteX2" fmla="*/ 3022015 w 9087684"/>
              <a:gd name="connsiteY2" fmla="*/ 799892 h 1464201"/>
              <a:gd name="connsiteX3" fmla="*/ 4619271 w 9087684"/>
              <a:gd name="connsiteY3" fmla="*/ 72788 h 1464201"/>
              <a:gd name="connsiteX4" fmla="*/ 6265988 w 9087684"/>
              <a:gd name="connsiteY4" fmla="*/ 132255 h 1464201"/>
              <a:gd name="connsiteX5" fmla="*/ 7420143 w 9087684"/>
              <a:gd name="connsiteY5" fmla="*/ 1015536 h 1464201"/>
              <a:gd name="connsiteX6" fmla="*/ 9087684 w 9087684"/>
              <a:gd name="connsiteY6" fmla="*/ 1464201 h 146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87684" h="1464201">
                <a:moveTo>
                  <a:pt x="0" y="486019"/>
                </a:moveTo>
                <a:cubicBezTo>
                  <a:pt x="660766" y="493169"/>
                  <a:pt x="1315584" y="390804"/>
                  <a:pt x="1819253" y="443116"/>
                </a:cubicBezTo>
                <a:cubicBezTo>
                  <a:pt x="2322922" y="495428"/>
                  <a:pt x="2555345" y="861613"/>
                  <a:pt x="3022015" y="799892"/>
                </a:cubicBezTo>
                <a:cubicBezTo>
                  <a:pt x="3488685" y="738171"/>
                  <a:pt x="4078609" y="184061"/>
                  <a:pt x="4619271" y="72788"/>
                </a:cubicBezTo>
                <a:cubicBezTo>
                  <a:pt x="5159933" y="-38485"/>
                  <a:pt x="5799176" y="-24870"/>
                  <a:pt x="6265988" y="132255"/>
                </a:cubicBezTo>
                <a:cubicBezTo>
                  <a:pt x="6732800" y="289380"/>
                  <a:pt x="6948167" y="896838"/>
                  <a:pt x="7420143" y="1015536"/>
                </a:cubicBezTo>
                <a:cubicBezTo>
                  <a:pt x="7892119" y="1134234"/>
                  <a:pt x="8464104" y="1338353"/>
                  <a:pt x="9087684" y="1464201"/>
                </a:cubicBezTo>
              </a:path>
            </a:pathLst>
          </a:custGeom>
          <a:ln w="25400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43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507" y="21992"/>
            <a:ext cx="11457784" cy="76106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800" b="0" dirty="0" smtClean="0">
                <a:solidFill>
                  <a:schemeClr val="tx1"/>
                </a:solidFill>
              </a:rPr>
              <a:t>BAF Balancer</a:t>
            </a:r>
            <a:endParaRPr lang="en-US" sz="2800" b="0" dirty="0">
              <a:solidFill>
                <a:schemeClr val="tx1"/>
              </a:solidFill>
            </a:endParaRPr>
          </a:p>
        </p:txBody>
      </p:sp>
      <p:sp>
        <p:nvSpPr>
          <p:cNvPr id="220" name="Rectangle 219"/>
          <p:cNvSpPr/>
          <p:nvPr/>
        </p:nvSpPr>
        <p:spPr>
          <a:xfrm>
            <a:off x="426970" y="666761"/>
            <a:ext cx="1167529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Container / Application makes High-BW API request </a:t>
            </a:r>
          </a:p>
          <a:p>
            <a:r>
              <a:rPr lang="en-US" sz="1400" dirty="0" err="1" smtClean="0">
                <a:solidFill>
                  <a:schemeClr val="tx2"/>
                </a:solidFill>
              </a:rPr>
              <a:t>Microservice</a:t>
            </a:r>
            <a:r>
              <a:rPr lang="en-US" sz="1400" dirty="0" smtClean="0">
                <a:solidFill>
                  <a:schemeClr val="tx2"/>
                </a:solidFill>
              </a:rPr>
              <a:t> maintains data cache of all DC Fabric Paths: n(n-1)/2 </a:t>
            </a:r>
            <a:r>
              <a:rPr lang="en-US" sz="1400" dirty="0">
                <a:solidFill>
                  <a:schemeClr val="tx2"/>
                </a:solidFill>
              </a:rPr>
              <a:t>L</a:t>
            </a:r>
            <a:r>
              <a:rPr lang="en-US" sz="1400" dirty="0" smtClean="0">
                <a:solidFill>
                  <a:schemeClr val="tx2"/>
                </a:solidFill>
              </a:rPr>
              <a:t>eaf-Spine-</a:t>
            </a:r>
            <a:r>
              <a:rPr lang="en-US" sz="1400" dirty="0">
                <a:solidFill>
                  <a:schemeClr val="tx2"/>
                </a:solidFill>
              </a:rPr>
              <a:t>L</a:t>
            </a:r>
            <a:r>
              <a:rPr lang="en-US" sz="1400" dirty="0" smtClean="0">
                <a:solidFill>
                  <a:schemeClr val="tx2"/>
                </a:solidFill>
              </a:rPr>
              <a:t>eaf tuple mesh </a:t>
            </a:r>
            <a:r>
              <a:rPr lang="en-US" sz="1400" dirty="0" smtClean="0">
                <a:solidFill>
                  <a:srgbClr val="C00000"/>
                </a:solidFill>
              </a:rPr>
              <a:t>(note: formula should be modified to reflect DC-Planes design)</a:t>
            </a:r>
          </a:p>
          <a:p>
            <a:r>
              <a:rPr lang="en-US" sz="1400" dirty="0" err="1" smtClean="0">
                <a:solidFill>
                  <a:schemeClr val="tx2"/>
                </a:solidFill>
              </a:rPr>
              <a:t>Microservice</a:t>
            </a:r>
            <a:r>
              <a:rPr lang="en-US" sz="1400" dirty="0" smtClean="0">
                <a:solidFill>
                  <a:schemeClr val="tx2"/>
                </a:solidFill>
              </a:rPr>
              <a:t> fields Elephant-flow (High-BW) request, performs ToR-to-ToR lookup from base </a:t>
            </a:r>
            <a:r>
              <a:rPr lang="en-US" sz="1400" dirty="0" err="1" smtClean="0">
                <a:solidFill>
                  <a:schemeClr val="tx2"/>
                </a:solidFill>
              </a:rPr>
              <a:t>microservice</a:t>
            </a:r>
            <a:r>
              <a:rPr lang="en-US" sz="1400" dirty="0" smtClean="0">
                <a:solidFill>
                  <a:schemeClr val="tx2"/>
                </a:solidFill>
              </a:rPr>
              <a:t>, and allocates </a:t>
            </a:r>
            <a:r>
              <a:rPr lang="en-US" sz="1400" b="1" dirty="0" smtClean="0">
                <a:solidFill>
                  <a:srgbClr val="B64A47"/>
                </a:solidFill>
              </a:rPr>
              <a:t>L-S-L </a:t>
            </a:r>
            <a:r>
              <a:rPr lang="en-US" sz="1400" dirty="0" smtClean="0">
                <a:solidFill>
                  <a:schemeClr val="tx2"/>
                </a:solidFill>
              </a:rPr>
              <a:t>label stack</a:t>
            </a:r>
          </a:p>
          <a:p>
            <a:r>
              <a:rPr lang="en-US" sz="1400" dirty="0" smtClean="0">
                <a:solidFill>
                  <a:schemeClr val="tx2"/>
                </a:solidFill>
              </a:rPr>
              <a:t>Gap: need feedback loop informing </a:t>
            </a:r>
            <a:r>
              <a:rPr lang="en-US" sz="1400" dirty="0" err="1" smtClean="0">
                <a:solidFill>
                  <a:schemeClr val="tx2"/>
                </a:solidFill>
              </a:rPr>
              <a:t>microservice</a:t>
            </a:r>
            <a:r>
              <a:rPr lang="en-US" sz="1400" dirty="0" smtClean="0">
                <a:solidFill>
                  <a:schemeClr val="tx2"/>
                </a:solidFill>
              </a:rPr>
              <a:t> when </a:t>
            </a:r>
            <a:r>
              <a:rPr lang="en-US" sz="1400" dirty="0" err="1" smtClean="0">
                <a:solidFill>
                  <a:schemeClr val="tx2"/>
                </a:solidFill>
              </a:rPr>
              <a:t>HiBW</a:t>
            </a:r>
            <a:r>
              <a:rPr lang="en-US" sz="1400" dirty="0" smtClean="0">
                <a:solidFill>
                  <a:schemeClr val="tx2"/>
                </a:solidFill>
              </a:rPr>
              <a:t> flow is complete, so LSL tuple may be returned to ‘available’ status</a:t>
            </a:r>
          </a:p>
          <a:p>
            <a:r>
              <a:rPr lang="en-US" sz="1400" dirty="0" smtClean="0">
                <a:solidFill>
                  <a:schemeClr val="tx2"/>
                </a:solidFill>
              </a:rPr>
              <a:t>Role for XTC?  Do we execute changes in the network?  Or do we keep a table of paths and XTC acts as load balancer?</a:t>
            </a:r>
          </a:p>
          <a:p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1637537" y="2611129"/>
            <a:ext cx="568306" cy="2539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68561" tIns="34282" rIns="68561" bIns="34282" rtlCol="0">
            <a:spAutoFit/>
          </a:bodyPr>
          <a:lstStyle/>
          <a:p>
            <a:pPr algn="ctr" defTabSz="457010">
              <a:spcBef>
                <a:spcPts val="400"/>
              </a:spcBef>
            </a:pPr>
            <a:r>
              <a:rPr lang="en-US" sz="120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L0</a:t>
            </a:r>
            <a:endParaRPr lang="fr-FR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52" name="Rectangle 251"/>
          <p:cNvSpPr/>
          <p:nvPr/>
        </p:nvSpPr>
        <p:spPr>
          <a:xfrm>
            <a:off x="1287208" y="2152617"/>
            <a:ext cx="2778360" cy="1463321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3" name="Straight Arrow Connector 252"/>
          <p:cNvCxnSpPr/>
          <p:nvPr/>
        </p:nvCxnSpPr>
        <p:spPr>
          <a:xfrm>
            <a:off x="4137151" y="2597345"/>
            <a:ext cx="1134497" cy="1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prstDash val="dash"/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2205844" y="2611129"/>
            <a:ext cx="568306" cy="2539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68561" tIns="34282" rIns="68561" bIns="34282" rtlCol="0">
            <a:spAutoFit/>
          </a:bodyPr>
          <a:lstStyle/>
          <a:p>
            <a:pPr algn="ctr" defTabSz="457010">
              <a:spcBef>
                <a:spcPts val="400"/>
              </a:spcBef>
            </a:pPr>
            <a:r>
              <a:rPr lang="en-US" sz="120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S0</a:t>
            </a:r>
            <a:endParaRPr lang="fr-FR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56" name="TextBox 255"/>
          <p:cNvSpPr txBox="1"/>
          <p:nvPr/>
        </p:nvSpPr>
        <p:spPr>
          <a:xfrm>
            <a:off x="2774150" y="2611129"/>
            <a:ext cx="568306" cy="2539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68561" tIns="34282" rIns="68561" bIns="34282" rtlCol="0">
            <a:spAutoFit/>
          </a:bodyPr>
          <a:lstStyle/>
          <a:p>
            <a:pPr algn="ctr" defTabSz="457010">
              <a:spcBef>
                <a:spcPts val="400"/>
              </a:spcBef>
            </a:pPr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</a:t>
            </a:r>
            <a:r>
              <a:rPr lang="en-US" sz="120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  <a:endParaRPr lang="fr-FR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57" name="TextBox 256"/>
          <p:cNvSpPr txBox="1"/>
          <p:nvPr/>
        </p:nvSpPr>
        <p:spPr>
          <a:xfrm>
            <a:off x="1357236" y="2227033"/>
            <a:ext cx="568306" cy="2539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68561" tIns="34282" rIns="68561" bIns="34282" rtlCol="0">
            <a:spAutoFit/>
          </a:bodyPr>
          <a:lstStyle/>
          <a:p>
            <a:pPr algn="ctr" defTabSz="457010">
              <a:spcBef>
                <a:spcPts val="400"/>
              </a:spcBef>
            </a:pPr>
            <a:r>
              <a:rPr lang="en-US" sz="120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T0</a:t>
            </a:r>
            <a:endParaRPr lang="fr-FR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58" name="TextBox 257"/>
          <p:cNvSpPr txBox="1"/>
          <p:nvPr/>
        </p:nvSpPr>
        <p:spPr>
          <a:xfrm>
            <a:off x="2459316" y="2228223"/>
            <a:ext cx="568306" cy="2539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68561" tIns="34282" rIns="68561" bIns="34282" rtlCol="0">
            <a:spAutoFit/>
          </a:bodyPr>
          <a:lstStyle/>
          <a:p>
            <a:pPr algn="ctr" defTabSz="457010">
              <a:spcBef>
                <a:spcPts val="400"/>
              </a:spcBef>
            </a:pPr>
            <a:r>
              <a:rPr lang="en-US" sz="120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T1</a:t>
            </a:r>
            <a:endParaRPr lang="fr-FR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59" name="TextBox 258"/>
          <p:cNvSpPr txBox="1"/>
          <p:nvPr/>
        </p:nvSpPr>
        <p:spPr>
          <a:xfrm>
            <a:off x="1638267" y="2890479"/>
            <a:ext cx="568306" cy="2539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68561" tIns="34282" rIns="68561" bIns="34282" rtlCol="0">
            <a:spAutoFit/>
          </a:bodyPr>
          <a:lstStyle/>
          <a:p>
            <a:pPr algn="ctr" defTabSz="457010">
              <a:spcBef>
                <a:spcPts val="400"/>
              </a:spcBef>
            </a:pPr>
            <a:r>
              <a:rPr lang="en-US" sz="120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L8</a:t>
            </a:r>
            <a:endParaRPr lang="fr-FR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2206574" y="2890479"/>
            <a:ext cx="568306" cy="2539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68561" tIns="34282" rIns="68561" bIns="34282" rtlCol="0">
            <a:spAutoFit/>
          </a:bodyPr>
          <a:lstStyle/>
          <a:p>
            <a:pPr algn="ctr" defTabSz="457010">
              <a:spcBef>
                <a:spcPts val="400"/>
              </a:spcBef>
            </a:pPr>
            <a:r>
              <a:rPr lang="en-US" sz="120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S16</a:t>
            </a:r>
            <a:endParaRPr lang="fr-FR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2774880" y="2890479"/>
            <a:ext cx="568306" cy="2539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68561" tIns="34282" rIns="68561" bIns="34282" rtlCol="0">
            <a:spAutoFit/>
          </a:bodyPr>
          <a:lstStyle/>
          <a:p>
            <a:pPr algn="ctr" defTabSz="457010">
              <a:spcBef>
                <a:spcPts val="400"/>
              </a:spcBef>
            </a:pPr>
            <a:r>
              <a:rPr lang="en-US" sz="120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</a:t>
            </a:r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</a:t>
            </a:r>
            <a:endParaRPr lang="fr-FR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2" name="TextBox 261"/>
          <p:cNvSpPr txBox="1"/>
          <p:nvPr/>
        </p:nvSpPr>
        <p:spPr>
          <a:xfrm>
            <a:off x="1638268" y="3169829"/>
            <a:ext cx="568306" cy="2539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68561" tIns="34282" rIns="68561" bIns="34282" rtlCol="0">
            <a:spAutoFit/>
          </a:bodyPr>
          <a:lstStyle/>
          <a:p>
            <a:pPr algn="ctr" defTabSz="457010">
              <a:spcBef>
                <a:spcPts val="400"/>
              </a:spcBef>
            </a:pPr>
            <a:r>
              <a:rPr lang="en-US" sz="120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L16</a:t>
            </a:r>
            <a:endParaRPr lang="fr-FR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2206575" y="3169829"/>
            <a:ext cx="568306" cy="2539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68561" tIns="34282" rIns="68561" bIns="34282" rtlCol="0">
            <a:spAutoFit/>
          </a:bodyPr>
          <a:lstStyle/>
          <a:p>
            <a:pPr algn="ctr" defTabSz="457010">
              <a:spcBef>
                <a:spcPts val="400"/>
              </a:spcBef>
            </a:pPr>
            <a:r>
              <a:rPr lang="en-US" sz="120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S32</a:t>
            </a:r>
            <a:endParaRPr lang="fr-FR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4" name="TextBox 263"/>
          <p:cNvSpPr txBox="1"/>
          <p:nvPr/>
        </p:nvSpPr>
        <p:spPr>
          <a:xfrm>
            <a:off x="2774881" y="3169829"/>
            <a:ext cx="568306" cy="2539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68561" tIns="34282" rIns="68561" bIns="34282" rtlCol="0">
            <a:spAutoFit/>
          </a:bodyPr>
          <a:lstStyle/>
          <a:p>
            <a:pPr algn="ctr" defTabSz="457010">
              <a:spcBef>
                <a:spcPts val="400"/>
              </a:spcBef>
            </a:pPr>
            <a:r>
              <a:rPr lang="en-US" sz="120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L17</a:t>
            </a:r>
            <a:endParaRPr lang="fr-FR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265" name="Straight Arrow Connector 264"/>
          <p:cNvCxnSpPr/>
          <p:nvPr/>
        </p:nvCxnSpPr>
        <p:spPr>
          <a:xfrm flipV="1">
            <a:off x="1969119" y="2352297"/>
            <a:ext cx="462588" cy="1077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prstDash val="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6" name="TextBox 265"/>
          <p:cNvSpPr txBox="1"/>
          <p:nvPr/>
        </p:nvSpPr>
        <p:spPr>
          <a:xfrm>
            <a:off x="3361592" y="2614444"/>
            <a:ext cx="568306" cy="2539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68561" tIns="34282" rIns="68561" bIns="34282" rtlCol="0">
            <a:spAutoFit/>
          </a:bodyPr>
          <a:lstStyle/>
          <a:p>
            <a:pPr algn="ctr" defTabSz="457010">
              <a:spcBef>
                <a:spcPts val="400"/>
              </a:spcBef>
            </a:pPr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</a:t>
            </a:r>
            <a:endParaRPr lang="fr-FR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7" name="TextBox 266"/>
          <p:cNvSpPr txBox="1"/>
          <p:nvPr/>
        </p:nvSpPr>
        <p:spPr>
          <a:xfrm>
            <a:off x="3366426" y="2890479"/>
            <a:ext cx="568306" cy="2539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68561" tIns="34282" rIns="68561" bIns="34282" rtlCol="0">
            <a:spAutoFit/>
          </a:bodyPr>
          <a:lstStyle/>
          <a:p>
            <a:pPr algn="ctr" defTabSz="457010">
              <a:spcBef>
                <a:spcPts val="400"/>
              </a:spcBef>
            </a:pPr>
            <a:r>
              <a:rPr lang="en-US" sz="1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</a:t>
            </a:r>
            <a:endParaRPr lang="fr-FR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8" name="TextBox 267"/>
          <p:cNvSpPr txBox="1"/>
          <p:nvPr/>
        </p:nvSpPr>
        <p:spPr>
          <a:xfrm>
            <a:off x="3366426" y="3172662"/>
            <a:ext cx="568306" cy="2539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68561" tIns="34282" rIns="68561" bIns="34282" rtlCol="0">
            <a:spAutoFit/>
          </a:bodyPr>
          <a:lstStyle/>
          <a:p>
            <a:pPr algn="ctr" defTabSz="457010">
              <a:spcBef>
                <a:spcPts val="400"/>
              </a:spcBef>
            </a:pPr>
            <a:r>
              <a:rPr lang="en-US" sz="120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Avail</a:t>
            </a:r>
            <a:endParaRPr lang="fr-FR" sz="1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3" name="Rectangle 272"/>
          <p:cNvSpPr/>
          <p:nvPr/>
        </p:nvSpPr>
        <p:spPr>
          <a:xfrm rot="16200000">
            <a:off x="202094" y="2561112"/>
            <a:ext cx="1463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>
                    <a:lumMod val="75000"/>
                  </a:schemeClr>
                </a:solidFill>
              </a:rPr>
              <a:t>Elephant Flow Balancer </a:t>
            </a:r>
            <a:r>
              <a:rPr lang="en-US" sz="1200" dirty="0" err="1" smtClean="0">
                <a:solidFill>
                  <a:schemeClr val="tx1">
                    <a:lumMod val="75000"/>
                  </a:schemeClr>
                </a:solidFill>
              </a:rPr>
              <a:t>Microservice</a:t>
            </a:r>
            <a:endParaRPr lang="en-US" sz="1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75" name="Rectangle 274"/>
          <p:cNvSpPr/>
          <p:nvPr/>
        </p:nvSpPr>
        <p:spPr>
          <a:xfrm>
            <a:off x="8799128" y="2168798"/>
            <a:ext cx="2778360" cy="737862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8837142" y="2251290"/>
            <a:ext cx="266437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75000"/>
                  </a:schemeClr>
                </a:solidFill>
              </a:rPr>
              <a:t>ToR-to-ToR: 1024 discrete LSL paths</a:t>
            </a:r>
          </a:p>
          <a:p>
            <a:r>
              <a:rPr lang="en-US" sz="1000" dirty="0" smtClean="0">
                <a:solidFill>
                  <a:schemeClr val="tx1">
                    <a:lumMod val="75000"/>
                  </a:schemeClr>
                </a:solidFill>
              </a:rPr>
              <a:t>4000 </a:t>
            </a:r>
            <a:r>
              <a:rPr lang="en-US" sz="1000" dirty="0" err="1" smtClean="0">
                <a:solidFill>
                  <a:schemeClr val="tx1">
                    <a:lumMod val="75000"/>
                  </a:schemeClr>
                </a:solidFill>
              </a:rPr>
              <a:t>ToRs</a:t>
            </a:r>
            <a:r>
              <a:rPr lang="en-US" sz="1000" dirty="0" smtClean="0">
                <a:solidFill>
                  <a:schemeClr val="tx1">
                    <a:lumMod val="75000"/>
                  </a:schemeClr>
                </a:solidFill>
              </a:rPr>
              <a:t>: n(n-1)/2 = 8M</a:t>
            </a:r>
          </a:p>
          <a:p>
            <a:r>
              <a:rPr lang="en-US" sz="1000" dirty="0" smtClean="0">
                <a:solidFill>
                  <a:schemeClr val="tx1">
                    <a:lumMod val="75000"/>
                  </a:schemeClr>
                </a:solidFill>
              </a:rPr>
              <a:t>8M*1024 = 8.2B possible LSL combinations</a:t>
            </a:r>
            <a:endParaRPr lang="en-US" sz="1000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13350" y="3238968"/>
            <a:ext cx="9995063" cy="3245877"/>
            <a:chOff x="813350" y="2753586"/>
            <a:chExt cx="10273881" cy="3558539"/>
          </a:xfrm>
        </p:grpSpPr>
        <p:grpSp>
          <p:nvGrpSpPr>
            <p:cNvPr id="40" name="Group 39"/>
            <p:cNvGrpSpPr/>
            <p:nvPr/>
          </p:nvGrpSpPr>
          <p:grpSpPr>
            <a:xfrm>
              <a:off x="5544532" y="2909123"/>
              <a:ext cx="579959" cy="564060"/>
              <a:chOff x="4460682" y="1494845"/>
              <a:chExt cx="365760" cy="36576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460682" y="1571950"/>
                <a:ext cx="365760" cy="1846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4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S0</a:t>
                </a:r>
                <a:endParaRPr lang="fr-FR" sz="14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3980635" y="3066248"/>
              <a:ext cx="579959" cy="564060"/>
              <a:chOff x="4460682" y="1494845"/>
              <a:chExt cx="365760" cy="365760"/>
            </a:xfrm>
          </p:grpSpPr>
          <p:sp>
            <p:nvSpPr>
              <p:cNvPr id="57" name="Oval 56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13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4460682" y="1571950"/>
                <a:ext cx="365760" cy="174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3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L0</a:t>
                </a:r>
                <a:endParaRPr lang="fr-FR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cxnSp>
          <p:nvCxnSpPr>
            <p:cNvPr id="92" name="Straight Connector 91"/>
            <p:cNvCxnSpPr>
              <a:stCxn id="44" idx="2"/>
              <a:endCxn id="57" idx="6"/>
            </p:cNvCxnSpPr>
            <p:nvPr/>
          </p:nvCxnSpPr>
          <p:spPr>
            <a:xfrm flipH="1">
              <a:off x="4560594" y="3191153"/>
              <a:ext cx="983938" cy="157125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Group 96"/>
            <p:cNvGrpSpPr/>
            <p:nvPr/>
          </p:nvGrpSpPr>
          <p:grpSpPr>
            <a:xfrm>
              <a:off x="3980635" y="3743126"/>
              <a:ext cx="579959" cy="564060"/>
              <a:chOff x="4460682" y="1494845"/>
              <a:chExt cx="365760" cy="365760"/>
            </a:xfrm>
          </p:grpSpPr>
          <p:sp>
            <p:nvSpPr>
              <p:cNvPr id="98" name="Oval 97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13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4460682" y="1584240"/>
                <a:ext cx="365760" cy="174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3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L1</a:t>
                </a:r>
                <a:endParaRPr lang="fr-FR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cxnSp>
          <p:nvCxnSpPr>
            <p:cNvPr id="106" name="Straight Connector 105"/>
            <p:cNvCxnSpPr>
              <a:stCxn id="57" idx="3"/>
              <a:endCxn id="103" idx="6"/>
            </p:cNvCxnSpPr>
            <p:nvPr/>
          </p:nvCxnSpPr>
          <p:spPr>
            <a:xfrm flipH="1">
              <a:off x="3309044" y="3547703"/>
              <a:ext cx="756524" cy="784209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104" idx="3"/>
              <a:endCxn id="99" idx="1"/>
            </p:cNvCxnSpPr>
            <p:nvPr/>
          </p:nvCxnSpPr>
          <p:spPr>
            <a:xfrm flipV="1">
              <a:off x="3309047" y="4015645"/>
              <a:ext cx="671588" cy="312289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/>
            <p:cNvGrpSpPr/>
            <p:nvPr/>
          </p:nvGrpSpPr>
          <p:grpSpPr>
            <a:xfrm>
              <a:off x="3980635" y="4438266"/>
              <a:ext cx="579959" cy="564060"/>
              <a:chOff x="4460682" y="1494845"/>
              <a:chExt cx="365760" cy="365760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13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4460682" y="1584240"/>
                <a:ext cx="365760" cy="174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3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L16</a:t>
                </a:r>
                <a:endParaRPr lang="fr-FR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3980635" y="5304684"/>
              <a:ext cx="579959" cy="564060"/>
              <a:chOff x="4460682" y="1494845"/>
              <a:chExt cx="365760" cy="365760"/>
            </a:xfrm>
          </p:grpSpPr>
          <p:sp>
            <p:nvSpPr>
              <p:cNvPr id="83" name="Oval 82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13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4460682" y="1590385"/>
                <a:ext cx="365760" cy="174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3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L7</a:t>
                </a:r>
                <a:endParaRPr lang="fr-FR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cxnSp>
          <p:nvCxnSpPr>
            <p:cNvPr id="109" name="Straight Connector 108"/>
            <p:cNvCxnSpPr>
              <a:stCxn id="103" idx="6"/>
              <a:endCxn id="81" idx="1"/>
            </p:cNvCxnSpPr>
            <p:nvPr/>
          </p:nvCxnSpPr>
          <p:spPr>
            <a:xfrm>
              <a:off x="3309044" y="4331912"/>
              <a:ext cx="671591" cy="378873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03" idx="6"/>
              <a:endCxn id="84" idx="1"/>
            </p:cNvCxnSpPr>
            <p:nvPr/>
          </p:nvCxnSpPr>
          <p:spPr>
            <a:xfrm>
              <a:off x="3309044" y="4331912"/>
              <a:ext cx="671591" cy="1254768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4" name="Group 133"/>
            <p:cNvGrpSpPr/>
            <p:nvPr/>
          </p:nvGrpSpPr>
          <p:grpSpPr>
            <a:xfrm>
              <a:off x="5544532" y="3687767"/>
              <a:ext cx="579959" cy="564060"/>
              <a:chOff x="4460682" y="1494845"/>
              <a:chExt cx="365760" cy="365760"/>
            </a:xfrm>
          </p:grpSpPr>
          <p:sp>
            <p:nvSpPr>
              <p:cNvPr id="135" name="Oval 134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13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36" name="TextBox 135"/>
              <p:cNvSpPr txBox="1"/>
              <p:nvPr/>
            </p:nvSpPr>
            <p:spPr>
              <a:xfrm>
                <a:off x="4460682" y="1584240"/>
                <a:ext cx="365760" cy="174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3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S16</a:t>
                </a:r>
                <a:endParaRPr lang="fr-FR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137" name="Group 136"/>
            <p:cNvGrpSpPr/>
            <p:nvPr/>
          </p:nvGrpSpPr>
          <p:grpSpPr>
            <a:xfrm>
              <a:off x="5544532" y="4510258"/>
              <a:ext cx="579959" cy="564060"/>
              <a:chOff x="4460682" y="1502161"/>
              <a:chExt cx="365760" cy="365760"/>
            </a:xfrm>
          </p:grpSpPr>
          <p:sp>
            <p:nvSpPr>
              <p:cNvPr id="138" name="Oval 137"/>
              <p:cNvSpPr/>
              <p:nvPr/>
            </p:nvSpPr>
            <p:spPr>
              <a:xfrm>
                <a:off x="4460682" y="1502161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13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39" name="TextBox 138"/>
              <p:cNvSpPr txBox="1"/>
              <p:nvPr/>
            </p:nvSpPr>
            <p:spPr>
              <a:xfrm>
                <a:off x="4460682" y="1591557"/>
                <a:ext cx="365760" cy="174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3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S32</a:t>
                </a:r>
                <a:endParaRPr lang="fr-FR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143" name="Group 142"/>
            <p:cNvGrpSpPr/>
            <p:nvPr/>
          </p:nvGrpSpPr>
          <p:grpSpPr>
            <a:xfrm>
              <a:off x="5516093" y="5466926"/>
              <a:ext cx="647941" cy="564060"/>
              <a:chOff x="4437977" y="1494845"/>
              <a:chExt cx="408634" cy="365760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13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45" name="TextBox 144"/>
              <p:cNvSpPr txBox="1"/>
              <p:nvPr/>
            </p:nvSpPr>
            <p:spPr>
              <a:xfrm>
                <a:off x="4437977" y="1603846"/>
                <a:ext cx="408634" cy="1646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2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S112</a:t>
                </a:r>
                <a:endParaRPr lang="fr-FR" sz="12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 rot="5400000">
              <a:off x="5629534" y="5162457"/>
              <a:ext cx="54023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 smtClean="0"/>
                <a:t>….</a:t>
              </a:r>
              <a:endParaRPr lang="en-US" sz="1500" b="1" dirty="0"/>
            </a:p>
          </p:txBody>
        </p:sp>
        <p:cxnSp>
          <p:nvCxnSpPr>
            <p:cNvPr id="146" name="Straight Connector 145"/>
            <p:cNvCxnSpPr>
              <a:stCxn id="136" idx="1"/>
              <a:endCxn id="57" idx="6"/>
            </p:cNvCxnSpPr>
            <p:nvPr/>
          </p:nvCxnSpPr>
          <p:spPr>
            <a:xfrm flipH="1" flipV="1">
              <a:off x="4560594" y="3348278"/>
              <a:ext cx="983938" cy="612008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stCxn id="138" idx="2"/>
              <a:endCxn id="57" idx="6"/>
            </p:cNvCxnSpPr>
            <p:nvPr/>
          </p:nvCxnSpPr>
          <p:spPr>
            <a:xfrm flipH="1" flipV="1">
              <a:off x="4560594" y="3348278"/>
              <a:ext cx="983938" cy="1444010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45" idx="1"/>
              <a:endCxn id="57" idx="6"/>
            </p:cNvCxnSpPr>
            <p:nvPr/>
          </p:nvCxnSpPr>
          <p:spPr>
            <a:xfrm flipH="1" flipV="1">
              <a:off x="4560594" y="3348278"/>
              <a:ext cx="955499" cy="2413708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45" idx="1"/>
              <a:endCxn id="98" idx="6"/>
            </p:cNvCxnSpPr>
            <p:nvPr/>
          </p:nvCxnSpPr>
          <p:spPr>
            <a:xfrm flipH="1" flipV="1">
              <a:off x="4560594" y="4025156"/>
              <a:ext cx="955499" cy="1736830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48" idx="1"/>
              <a:endCxn id="98" idx="6"/>
            </p:cNvCxnSpPr>
            <p:nvPr/>
          </p:nvCxnSpPr>
          <p:spPr>
            <a:xfrm flipH="1">
              <a:off x="4560594" y="3170383"/>
              <a:ext cx="983938" cy="854773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>
              <a:stCxn id="136" idx="1"/>
              <a:endCxn id="98" idx="6"/>
            </p:cNvCxnSpPr>
            <p:nvPr/>
          </p:nvCxnSpPr>
          <p:spPr>
            <a:xfrm flipH="1">
              <a:off x="4560594" y="3960286"/>
              <a:ext cx="983938" cy="64870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>
              <a:stCxn id="138" idx="2"/>
              <a:endCxn id="98" idx="6"/>
            </p:cNvCxnSpPr>
            <p:nvPr/>
          </p:nvCxnSpPr>
          <p:spPr>
            <a:xfrm flipH="1" flipV="1">
              <a:off x="4560594" y="4025156"/>
              <a:ext cx="983938" cy="767132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stCxn id="48" idx="1"/>
              <a:endCxn id="80" idx="6"/>
            </p:cNvCxnSpPr>
            <p:nvPr/>
          </p:nvCxnSpPr>
          <p:spPr>
            <a:xfrm flipH="1">
              <a:off x="4560594" y="3170383"/>
              <a:ext cx="983938" cy="1549913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>
              <a:stCxn id="136" idx="1"/>
              <a:endCxn id="80" idx="6"/>
            </p:cNvCxnSpPr>
            <p:nvPr/>
          </p:nvCxnSpPr>
          <p:spPr>
            <a:xfrm flipH="1">
              <a:off x="4560594" y="3960286"/>
              <a:ext cx="983938" cy="760010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>
              <a:stCxn id="139" idx="1"/>
              <a:endCxn id="80" idx="6"/>
            </p:cNvCxnSpPr>
            <p:nvPr/>
          </p:nvCxnSpPr>
          <p:spPr>
            <a:xfrm flipH="1" flipV="1">
              <a:off x="4560594" y="4720296"/>
              <a:ext cx="983938" cy="62483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>
              <a:stCxn id="145" idx="1"/>
              <a:endCxn id="80" idx="6"/>
            </p:cNvCxnSpPr>
            <p:nvPr/>
          </p:nvCxnSpPr>
          <p:spPr>
            <a:xfrm flipH="1" flipV="1">
              <a:off x="4560594" y="4720296"/>
              <a:ext cx="955499" cy="1041690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>
              <a:stCxn id="44" idx="2"/>
              <a:endCxn id="83" idx="6"/>
            </p:cNvCxnSpPr>
            <p:nvPr/>
          </p:nvCxnSpPr>
          <p:spPr>
            <a:xfrm flipH="1">
              <a:off x="4560594" y="3191153"/>
              <a:ext cx="983938" cy="2395561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>
              <a:stCxn id="136" idx="1"/>
              <a:endCxn id="83" idx="6"/>
            </p:cNvCxnSpPr>
            <p:nvPr/>
          </p:nvCxnSpPr>
          <p:spPr>
            <a:xfrm flipH="1">
              <a:off x="4560594" y="3960286"/>
              <a:ext cx="983938" cy="1626428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139" idx="1"/>
              <a:endCxn id="83" idx="6"/>
            </p:cNvCxnSpPr>
            <p:nvPr/>
          </p:nvCxnSpPr>
          <p:spPr>
            <a:xfrm flipH="1">
              <a:off x="4560594" y="4782779"/>
              <a:ext cx="983938" cy="803935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stCxn id="145" idx="1"/>
              <a:endCxn id="84" idx="3"/>
            </p:cNvCxnSpPr>
            <p:nvPr/>
          </p:nvCxnSpPr>
          <p:spPr>
            <a:xfrm flipH="1" flipV="1">
              <a:off x="4560594" y="5586680"/>
              <a:ext cx="955499" cy="175306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9" name="Group 188"/>
            <p:cNvGrpSpPr/>
            <p:nvPr/>
          </p:nvGrpSpPr>
          <p:grpSpPr>
            <a:xfrm>
              <a:off x="7163426" y="3066248"/>
              <a:ext cx="579959" cy="564060"/>
              <a:chOff x="4460682" y="1494845"/>
              <a:chExt cx="365760" cy="365760"/>
            </a:xfrm>
          </p:grpSpPr>
          <p:sp>
            <p:nvSpPr>
              <p:cNvPr id="190" name="Oval 189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13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91" name="TextBox 190"/>
              <p:cNvSpPr txBox="1"/>
              <p:nvPr/>
            </p:nvSpPr>
            <p:spPr>
              <a:xfrm>
                <a:off x="4460682" y="1571950"/>
                <a:ext cx="365760" cy="174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3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L1</a:t>
                </a:r>
                <a:endParaRPr lang="fr-FR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cxnSp>
          <p:nvCxnSpPr>
            <p:cNvPr id="192" name="Straight Connector 191"/>
            <p:cNvCxnSpPr>
              <a:stCxn id="191" idx="1"/>
              <a:endCxn id="44" idx="6"/>
            </p:cNvCxnSpPr>
            <p:nvPr/>
          </p:nvCxnSpPr>
          <p:spPr>
            <a:xfrm flipH="1" flipV="1">
              <a:off x="6124491" y="3191153"/>
              <a:ext cx="1038935" cy="128661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Group 192"/>
            <p:cNvGrpSpPr/>
            <p:nvPr/>
          </p:nvGrpSpPr>
          <p:grpSpPr>
            <a:xfrm>
              <a:off x="7163426" y="3743126"/>
              <a:ext cx="579959" cy="564060"/>
              <a:chOff x="4460682" y="1494845"/>
              <a:chExt cx="365760" cy="365760"/>
            </a:xfrm>
          </p:grpSpPr>
          <p:sp>
            <p:nvSpPr>
              <p:cNvPr id="194" name="Oval 193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13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95" name="TextBox 194"/>
              <p:cNvSpPr txBox="1"/>
              <p:nvPr/>
            </p:nvSpPr>
            <p:spPr>
              <a:xfrm>
                <a:off x="4460682" y="1584240"/>
                <a:ext cx="365760" cy="174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3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L9</a:t>
                </a:r>
                <a:endParaRPr lang="fr-FR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7163426" y="4438266"/>
              <a:ext cx="579959" cy="564060"/>
              <a:chOff x="4460682" y="1494845"/>
              <a:chExt cx="365760" cy="365760"/>
            </a:xfrm>
          </p:grpSpPr>
          <p:sp>
            <p:nvSpPr>
              <p:cNvPr id="197" name="Oval 196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13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4460682" y="1590385"/>
                <a:ext cx="365760" cy="174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3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L17</a:t>
                </a:r>
                <a:endParaRPr lang="fr-FR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199" name="Group 198"/>
            <p:cNvGrpSpPr/>
            <p:nvPr/>
          </p:nvGrpSpPr>
          <p:grpSpPr>
            <a:xfrm>
              <a:off x="7163426" y="5304684"/>
              <a:ext cx="579959" cy="564060"/>
              <a:chOff x="4460682" y="1494845"/>
              <a:chExt cx="365760" cy="365760"/>
            </a:xfrm>
          </p:grpSpPr>
          <p:sp>
            <p:nvSpPr>
              <p:cNvPr id="200" name="Oval 199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13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01" name="TextBox 200"/>
              <p:cNvSpPr txBox="1"/>
              <p:nvPr/>
            </p:nvSpPr>
            <p:spPr>
              <a:xfrm>
                <a:off x="4460682" y="1584240"/>
                <a:ext cx="365760" cy="174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3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L65</a:t>
                </a:r>
                <a:endParaRPr lang="fr-FR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cxnSp>
          <p:nvCxnSpPr>
            <p:cNvPr id="202" name="Straight Connector 201"/>
            <p:cNvCxnSpPr>
              <a:stCxn id="194" idx="2"/>
              <a:endCxn id="44" idx="6"/>
            </p:cNvCxnSpPr>
            <p:nvPr/>
          </p:nvCxnSpPr>
          <p:spPr>
            <a:xfrm flipH="1" flipV="1">
              <a:off x="6124491" y="3191153"/>
              <a:ext cx="1038935" cy="834003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stCxn id="198" idx="1"/>
              <a:endCxn id="44" idx="6"/>
            </p:cNvCxnSpPr>
            <p:nvPr/>
          </p:nvCxnSpPr>
          <p:spPr>
            <a:xfrm flipH="1" flipV="1">
              <a:off x="6124491" y="3191153"/>
              <a:ext cx="1038935" cy="1529109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201" idx="1"/>
              <a:endCxn id="44" idx="6"/>
            </p:cNvCxnSpPr>
            <p:nvPr/>
          </p:nvCxnSpPr>
          <p:spPr>
            <a:xfrm flipH="1" flipV="1">
              <a:off x="6124491" y="3191153"/>
              <a:ext cx="1038935" cy="2386050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201" idx="1"/>
              <a:endCxn id="135" idx="6"/>
            </p:cNvCxnSpPr>
            <p:nvPr/>
          </p:nvCxnSpPr>
          <p:spPr>
            <a:xfrm flipH="1" flipV="1">
              <a:off x="6124491" y="3969797"/>
              <a:ext cx="1038935" cy="1607406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>
              <a:stCxn id="191" idx="1"/>
              <a:endCxn id="135" idx="6"/>
            </p:cNvCxnSpPr>
            <p:nvPr/>
          </p:nvCxnSpPr>
          <p:spPr>
            <a:xfrm flipH="1">
              <a:off x="6124491" y="3319814"/>
              <a:ext cx="1038935" cy="649983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194" idx="2"/>
              <a:endCxn id="135" idx="6"/>
            </p:cNvCxnSpPr>
            <p:nvPr/>
          </p:nvCxnSpPr>
          <p:spPr>
            <a:xfrm flipH="1" flipV="1">
              <a:off x="6124491" y="3969797"/>
              <a:ext cx="1038935" cy="55359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198" idx="1"/>
              <a:endCxn id="135" idx="6"/>
            </p:cNvCxnSpPr>
            <p:nvPr/>
          </p:nvCxnSpPr>
          <p:spPr>
            <a:xfrm flipH="1" flipV="1">
              <a:off x="6124491" y="3969797"/>
              <a:ext cx="1038935" cy="750465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191" idx="1"/>
              <a:endCxn id="138" idx="6"/>
            </p:cNvCxnSpPr>
            <p:nvPr/>
          </p:nvCxnSpPr>
          <p:spPr>
            <a:xfrm flipH="1">
              <a:off x="6124491" y="3319814"/>
              <a:ext cx="1038935" cy="1472474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195" idx="1"/>
              <a:endCxn id="138" idx="6"/>
            </p:cNvCxnSpPr>
            <p:nvPr/>
          </p:nvCxnSpPr>
          <p:spPr>
            <a:xfrm flipH="1">
              <a:off x="6124491" y="4015645"/>
              <a:ext cx="1038935" cy="776643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197" idx="2"/>
              <a:endCxn id="138" idx="6"/>
            </p:cNvCxnSpPr>
            <p:nvPr/>
          </p:nvCxnSpPr>
          <p:spPr>
            <a:xfrm flipH="1">
              <a:off x="6124491" y="4720296"/>
              <a:ext cx="1038935" cy="71992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stCxn id="201" idx="1"/>
              <a:endCxn id="139" idx="3"/>
            </p:cNvCxnSpPr>
            <p:nvPr/>
          </p:nvCxnSpPr>
          <p:spPr>
            <a:xfrm flipH="1" flipV="1">
              <a:off x="6124491" y="4782779"/>
              <a:ext cx="1038935" cy="794424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>
              <a:stCxn id="191" idx="1"/>
              <a:endCxn id="145" idx="3"/>
            </p:cNvCxnSpPr>
            <p:nvPr/>
          </p:nvCxnSpPr>
          <p:spPr>
            <a:xfrm flipH="1">
              <a:off x="6164034" y="3319814"/>
              <a:ext cx="999392" cy="2442172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>
              <a:stCxn id="195" idx="1"/>
              <a:endCxn id="145" idx="3"/>
            </p:cNvCxnSpPr>
            <p:nvPr/>
          </p:nvCxnSpPr>
          <p:spPr>
            <a:xfrm flipH="1">
              <a:off x="6164034" y="4015645"/>
              <a:ext cx="999392" cy="1746341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>
              <a:stCxn id="198" idx="1"/>
              <a:endCxn id="145" idx="3"/>
            </p:cNvCxnSpPr>
            <p:nvPr/>
          </p:nvCxnSpPr>
          <p:spPr>
            <a:xfrm flipH="1">
              <a:off x="6164034" y="4720262"/>
              <a:ext cx="999392" cy="1041724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>
              <a:stCxn id="201" idx="1"/>
              <a:endCxn id="145" idx="3"/>
            </p:cNvCxnSpPr>
            <p:nvPr/>
          </p:nvCxnSpPr>
          <p:spPr>
            <a:xfrm flipH="1">
              <a:off x="6164034" y="5577203"/>
              <a:ext cx="999392" cy="184783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/>
            <p:cNvSpPr txBox="1"/>
            <p:nvPr/>
          </p:nvSpPr>
          <p:spPr>
            <a:xfrm rot="5400000">
              <a:off x="4028617" y="5039211"/>
              <a:ext cx="54023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 smtClean="0"/>
                <a:t>….</a:t>
              </a:r>
              <a:endParaRPr lang="en-US" sz="1500" b="1" dirty="0"/>
            </a:p>
          </p:txBody>
        </p:sp>
        <p:sp>
          <p:nvSpPr>
            <p:cNvPr id="161" name="TextBox 160"/>
            <p:cNvSpPr txBox="1"/>
            <p:nvPr/>
          </p:nvSpPr>
          <p:spPr>
            <a:xfrm rot="5400000">
              <a:off x="7233088" y="5045330"/>
              <a:ext cx="54023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 smtClean="0"/>
                <a:t>….</a:t>
              </a:r>
              <a:endParaRPr lang="en-US" sz="1500" b="1" dirty="0"/>
            </a:p>
          </p:txBody>
        </p:sp>
        <p:cxnSp>
          <p:nvCxnSpPr>
            <p:cNvPr id="173" name="Straight Connector 172"/>
            <p:cNvCxnSpPr>
              <a:stCxn id="200" idx="6"/>
              <a:endCxn id="164" idx="1"/>
            </p:cNvCxnSpPr>
            <p:nvPr/>
          </p:nvCxnSpPr>
          <p:spPr>
            <a:xfrm flipV="1">
              <a:off x="7743385" y="4333855"/>
              <a:ext cx="676792" cy="1252859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97" idx="6"/>
              <a:endCxn id="163" idx="2"/>
            </p:cNvCxnSpPr>
            <p:nvPr/>
          </p:nvCxnSpPr>
          <p:spPr>
            <a:xfrm flipV="1">
              <a:off x="7743385" y="4337833"/>
              <a:ext cx="676789" cy="382463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94" idx="6"/>
              <a:endCxn id="164" idx="1"/>
            </p:cNvCxnSpPr>
            <p:nvPr/>
          </p:nvCxnSpPr>
          <p:spPr>
            <a:xfrm>
              <a:off x="7743385" y="4025156"/>
              <a:ext cx="676792" cy="308699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stCxn id="190" idx="5"/>
              <a:endCxn id="163" idx="2"/>
            </p:cNvCxnSpPr>
            <p:nvPr/>
          </p:nvCxnSpPr>
          <p:spPr>
            <a:xfrm>
              <a:off x="7658452" y="3547703"/>
              <a:ext cx="761722" cy="790130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>
              <a:endCxn id="226" idx="1"/>
            </p:cNvCxnSpPr>
            <p:nvPr/>
          </p:nvCxnSpPr>
          <p:spPr>
            <a:xfrm>
              <a:off x="8117988" y="4648121"/>
              <a:ext cx="257170" cy="370328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endCxn id="226" idx="1"/>
            </p:cNvCxnSpPr>
            <p:nvPr/>
          </p:nvCxnSpPr>
          <p:spPr>
            <a:xfrm>
              <a:off x="8024293" y="4797903"/>
              <a:ext cx="350865" cy="220546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>
              <a:endCxn id="226" idx="1"/>
            </p:cNvCxnSpPr>
            <p:nvPr/>
          </p:nvCxnSpPr>
          <p:spPr>
            <a:xfrm>
              <a:off x="7942521" y="4956458"/>
              <a:ext cx="432637" cy="61991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>
              <a:endCxn id="226" idx="1"/>
            </p:cNvCxnSpPr>
            <p:nvPr/>
          </p:nvCxnSpPr>
          <p:spPr>
            <a:xfrm flipV="1">
              <a:off x="7877710" y="5018449"/>
              <a:ext cx="497448" cy="121645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Cloud 107"/>
            <p:cNvSpPr/>
            <p:nvPr/>
          </p:nvSpPr>
          <p:spPr>
            <a:xfrm rot="310419">
              <a:off x="3295342" y="2753586"/>
              <a:ext cx="5165992" cy="3558539"/>
            </a:xfrm>
            <a:prstGeom prst="cloud">
              <a:avLst/>
            </a:prstGeom>
            <a:solidFill>
              <a:srgbClr val="8EBCDC">
                <a:alpha val="46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2750671" y="4061746"/>
              <a:ext cx="558376" cy="540332"/>
              <a:chOff x="4442055" y="1508729"/>
              <a:chExt cx="365762" cy="365760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4442055" y="1508729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13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4442057" y="1597764"/>
                <a:ext cx="365760" cy="182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3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T0</a:t>
                </a:r>
                <a:endParaRPr lang="fr-FR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cxnSp>
          <p:nvCxnSpPr>
            <p:cNvPr id="130" name="Straight Connector 129"/>
            <p:cNvCxnSpPr>
              <a:stCxn id="103" idx="2"/>
              <a:endCxn id="218" idx="6"/>
            </p:cNvCxnSpPr>
            <p:nvPr/>
          </p:nvCxnSpPr>
          <p:spPr>
            <a:xfrm flipH="1">
              <a:off x="2313852" y="4331912"/>
              <a:ext cx="436819" cy="3705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63"/>
            <p:cNvGrpSpPr/>
            <p:nvPr/>
          </p:nvGrpSpPr>
          <p:grpSpPr>
            <a:xfrm>
              <a:off x="813350" y="4071223"/>
              <a:ext cx="529185" cy="521378"/>
              <a:chOff x="4460682" y="1494845"/>
              <a:chExt cx="365760" cy="365760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solidFill>
                  <a:schemeClr val="accent6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13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4460682" y="1584581"/>
                <a:ext cx="365760" cy="1889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3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C1</a:t>
                </a:r>
                <a:endParaRPr lang="fr-FR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cxnSp>
          <p:nvCxnSpPr>
            <p:cNvPr id="67" name="Straight Connector 66"/>
            <p:cNvCxnSpPr>
              <a:stCxn id="218" idx="2"/>
              <a:endCxn id="66" idx="3"/>
            </p:cNvCxnSpPr>
            <p:nvPr/>
          </p:nvCxnSpPr>
          <p:spPr>
            <a:xfrm flipH="1" flipV="1">
              <a:off x="1342535" y="4333796"/>
              <a:ext cx="337032" cy="1821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2" name="Group 161"/>
            <p:cNvGrpSpPr/>
            <p:nvPr/>
          </p:nvGrpSpPr>
          <p:grpSpPr>
            <a:xfrm>
              <a:off x="8420174" y="4067667"/>
              <a:ext cx="558376" cy="540332"/>
              <a:chOff x="4442055" y="1508729"/>
              <a:chExt cx="365762" cy="365760"/>
            </a:xfrm>
          </p:grpSpPr>
          <p:sp>
            <p:nvSpPr>
              <p:cNvPr id="163" name="Oval 162"/>
              <p:cNvSpPr/>
              <p:nvPr/>
            </p:nvSpPr>
            <p:spPr>
              <a:xfrm>
                <a:off x="4442055" y="1508729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13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4442057" y="1597764"/>
                <a:ext cx="365760" cy="182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3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T17</a:t>
                </a:r>
                <a:endParaRPr lang="fr-FR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cxnSp>
          <p:nvCxnSpPr>
            <p:cNvPr id="165" name="Straight Connector 164"/>
            <p:cNvCxnSpPr>
              <a:stCxn id="163" idx="6"/>
              <a:endCxn id="168" idx="2"/>
            </p:cNvCxnSpPr>
            <p:nvPr/>
          </p:nvCxnSpPr>
          <p:spPr>
            <a:xfrm>
              <a:off x="8978547" y="4337833"/>
              <a:ext cx="491779" cy="5786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6" name="Group 165"/>
            <p:cNvGrpSpPr/>
            <p:nvPr/>
          </p:nvGrpSpPr>
          <p:grpSpPr>
            <a:xfrm>
              <a:off x="9389947" y="4023838"/>
              <a:ext cx="798361" cy="639562"/>
              <a:chOff x="1066178" y="3939328"/>
              <a:chExt cx="684628" cy="538387"/>
            </a:xfrm>
          </p:grpSpPr>
          <p:sp>
            <p:nvSpPr>
              <p:cNvPr id="167" name="TextBox 166"/>
              <p:cNvSpPr txBox="1"/>
              <p:nvPr/>
            </p:nvSpPr>
            <p:spPr>
              <a:xfrm>
                <a:off x="1066178" y="4105491"/>
                <a:ext cx="684628" cy="2137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200" dirty="0" smtClean="0">
                    <a:solidFill>
                      <a:srgbClr val="214794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H63</a:t>
                </a:r>
                <a:endParaRPr lang="fr-FR" sz="1200" dirty="0">
                  <a:solidFill>
                    <a:srgbClr val="214794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1135106" y="3939328"/>
                <a:ext cx="543926" cy="538387"/>
              </a:xfrm>
              <a:prstGeom prst="ellipse">
                <a:avLst/>
              </a:prstGeom>
              <a:noFill/>
              <a:ln w="38100">
                <a:solidFill>
                  <a:schemeClr val="tx2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69" name="Group 168"/>
            <p:cNvGrpSpPr/>
            <p:nvPr/>
          </p:nvGrpSpPr>
          <p:grpSpPr>
            <a:xfrm>
              <a:off x="10558046" y="4077144"/>
              <a:ext cx="529185" cy="521378"/>
              <a:chOff x="4460682" y="1494845"/>
              <a:chExt cx="365760" cy="365760"/>
            </a:xfrm>
          </p:grpSpPr>
          <p:sp>
            <p:nvSpPr>
              <p:cNvPr id="170" name="Oval 169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solidFill>
                  <a:schemeClr val="accent6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13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71" name="TextBox 170"/>
              <p:cNvSpPr txBox="1"/>
              <p:nvPr/>
            </p:nvSpPr>
            <p:spPr>
              <a:xfrm>
                <a:off x="4460682" y="1584581"/>
                <a:ext cx="365760" cy="1889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3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C3</a:t>
                </a:r>
                <a:endParaRPr lang="fr-FR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cxnSp>
          <p:nvCxnSpPr>
            <p:cNvPr id="172" name="Straight Connector 171"/>
            <p:cNvCxnSpPr>
              <a:stCxn id="168" idx="6"/>
              <a:endCxn id="171" idx="1"/>
            </p:cNvCxnSpPr>
            <p:nvPr/>
          </p:nvCxnSpPr>
          <p:spPr>
            <a:xfrm flipV="1">
              <a:off x="10104611" y="4339717"/>
              <a:ext cx="453435" cy="3902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8" name="Group 187"/>
            <p:cNvGrpSpPr/>
            <p:nvPr/>
          </p:nvGrpSpPr>
          <p:grpSpPr>
            <a:xfrm>
              <a:off x="1599188" y="4015836"/>
              <a:ext cx="798361" cy="639562"/>
              <a:chOff x="1066178" y="3939328"/>
              <a:chExt cx="684628" cy="538387"/>
            </a:xfrm>
          </p:grpSpPr>
          <p:sp>
            <p:nvSpPr>
              <p:cNvPr id="217" name="TextBox 216"/>
              <p:cNvSpPr txBox="1"/>
              <p:nvPr/>
            </p:nvSpPr>
            <p:spPr>
              <a:xfrm>
                <a:off x="1066178" y="4105491"/>
                <a:ext cx="684628" cy="2137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200" dirty="0" smtClean="0">
                    <a:solidFill>
                      <a:srgbClr val="214794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H0</a:t>
                </a:r>
                <a:endParaRPr lang="fr-FR" sz="1200" dirty="0">
                  <a:solidFill>
                    <a:srgbClr val="214794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1135106" y="3939328"/>
                <a:ext cx="543926" cy="538387"/>
              </a:xfrm>
              <a:prstGeom prst="ellipse">
                <a:avLst/>
              </a:prstGeom>
              <a:noFill/>
              <a:ln w="38100">
                <a:solidFill>
                  <a:schemeClr val="tx2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81" name="Group 180"/>
            <p:cNvGrpSpPr/>
            <p:nvPr/>
          </p:nvGrpSpPr>
          <p:grpSpPr>
            <a:xfrm>
              <a:off x="965750" y="4669987"/>
              <a:ext cx="529185" cy="521378"/>
              <a:chOff x="4460682" y="1494845"/>
              <a:chExt cx="365760" cy="365760"/>
            </a:xfrm>
          </p:grpSpPr>
          <p:sp>
            <p:nvSpPr>
              <p:cNvPr id="182" name="Oval 181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solidFill>
                  <a:srgbClr val="0D868E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13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83" name="TextBox 182"/>
              <p:cNvSpPr txBox="1"/>
              <p:nvPr/>
            </p:nvSpPr>
            <p:spPr>
              <a:xfrm>
                <a:off x="4460682" y="1584581"/>
                <a:ext cx="365760" cy="1889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3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C2</a:t>
                </a:r>
                <a:endParaRPr lang="fr-FR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cxnSp>
          <p:nvCxnSpPr>
            <p:cNvPr id="184" name="Straight Connector 183"/>
            <p:cNvCxnSpPr/>
            <p:nvPr/>
          </p:nvCxnSpPr>
          <p:spPr>
            <a:xfrm flipH="1">
              <a:off x="1494935" y="4561736"/>
              <a:ext cx="277521" cy="236167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5" name="Group 184"/>
            <p:cNvGrpSpPr/>
            <p:nvPr/>
          </p:nvGrpSpPr>
          <p:grpSpPr>
            <a:xfrm>
              <a:off x="10422112" y="5140094"/>
              <a:ext cx="529185" cy="521378"/>
              <a:chOff x="4460682" y="1494845"/>
              <a:chExt cx="365760" cy="365760"/>
            </a:xfrm>
          </p:grpSpPr>
          <p:sp>
            <p:nvSpPr>
              <p:cNvPr id="186" name="Oval 185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solidFill>
                  <a:srgbClr val="0D868E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13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4460682" y="1584581"/>
                <a:ext cx="365760" cy="1889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300" dirty="0" err="1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Cn</a:t>
                </a:r>
                <a:endParaRPr lang="fr-FR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cxnSp>
          <p:nvCxnSpPr>
            <p:cNvPr id="219" name="Straight Connector 218"/>
            <p:cNvCxnSpPr>
              <a:stCxn id="186" idx="2"/>
              <a:endCxn id="223" idx="6"/>
            </p:cNvCxnSpPr>
            <p:nvPr/>
          </p:nvCxnSpPr>
          <p:spPr>
            <a:xfrm flipH="1">
              <a:off x="10020914" y="5400783"/>
              <a:ext cx="401198" cy="5309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1" name="Group 220"/>
            <p:cNvGrpSpPr/>
            <p:nvPr/>
          </p:nvGrpSpPr>
          <p:grpSpPr>
            <a:xfrm>
              <a:off x="9306250" y="5086311"/>
              <a:ext cx="798361" cy="639562"/>
              <a:chOff x="1066178" y="3939328"/>
              <a:chExt cx="684628" cy="538387"/>
            </a:xfrm>
          </p:grpSpPr>
          <p:sp>
            <p:nvSpPr>
              <p:cNvPr id="222" name="TextBox 221"/>
              <p:cNvSpPr txBox="1"/>
              <p:nvPr/>
            </p:nvSpPr>
            <p:spPr>
              <a:xfrm>
                <a:off x="1066178" y="4105491"/>
                <a:ext cx="684628" cy="2137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200" dirty="0" err="1" smtClean="0">
                    <a:solidFill>
                      <a:srgbClr val="214794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Hn</a:t>
                </a:r>
                <a:endParaRPr lang="fr-FR" sz="1200" dirty="0">
                  <a:solidFill>
                    <a:srgbClr val="214794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23" name="Oval 222"/>
              <p:cNvSpPr/>
              <p:nvPr/>
            </p:nvSpPr>
            <p:spPr>
              <a:xfrm>
                <a:off x="1135106" y="3939328"/>
                <a:ext cx="543926" cy="538387"/>
              </a:xfrm>
              <a:prstGeom prst="ellipse">
                <a:avLst/>
              </a:prstGeom>
              <a:noFill/>
              <a:ln w="38100">
                <a:solidFill>
                  <a:schemeClr val="tx2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dirty="0">
                  <a:solidFill>
                    <a:srgbClr val="FFFFFF"/>
                  </a:solidFill>
                </a:endParaRPr>
              </a:p>
            </p:txBody>
          </p:sp>
        </p:grpSp>
        <p:cxnSp>
          <p:nvCxnSpPr>
            <p:cNvPr id="224" name="Straight Connector 223"/>
            <p:cNvCxnSpPr>
              <a:stCxn id="231" idx="3"/>
            </p:cNvCxnSpPr>
            <p:nvPr/>
          </p:nvCxnSpPr>
          <p:spPr>
            <a:xfrm>
              <a:off x="8851762" y="5205507"/>
              <a:ext cx="538185" cy="99177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5" name="Group 224"/>
            <p:cNvGrpSpPr/>
            <p:nvPr/>
          </p:nvGrpSpPr>
          <p:grpSpPr>
            <a:xfrm>
              <a:off x="8293386" y="4939319"/>
              <a:ext cx="558376" cy="540332"/>
              <a:chOff x="4442055" y="1508729"/>
              <a:chExt cx="365762" cy="365760"/>
            </a:xfrm>
          </p:grpSpPr>
          <p:sp>
            <p:nvSpPr>
              <p:cNvPr id="226" name="Oval 225"/>
              <p:cNvSpPr/>
              <p:nvPr/>
            </p:nvSpPr>
            <p:spPr>
              <a:xfrm>
                <a:off x="4442055" y="1508729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13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31" name="TextBox 230"/>
              <p:cNvSpPr txBox="1"/>
              <p:nvPr/>
            </p:nvSpPr>
            <p:spPr>
              <a:xfrm>
                <a:off x="4442057" y="1597764"/>
                <a:ext cx="365760" cy="182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300" dirty="0" err="1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Tn</a:t>
                </a:r>
                <a:endParaRPr lang="fr-FR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sp>
          <p:nvSpPr>
            <p:cNvPr id="3" name="Freeform 2"/>
            <p:cNvSpPr/>
            <p:nvPr/>
          </p:nvSpPr>
          <p:spPr>
            <a:xfrm>
              <a:off x="1278627" y="3935785"/>
              <a:ext cx="9224986" cy="509532"/>
            </a:xfrm>
            <a:custGeom>
              <a:avLst/>
              <a:gdLst>
                <a:gd name="connsiteX0" fmla="*/ 0 w 8358267"/>
                <a:gd name="connsiteY0" fmla="*/ 1124293 h 1264258"/>
                <a:gd name="connsiteX1" fmla="*/ 1819253 w 8358267"/>
                <a:gd name="connsiteY1" fmla="*/ 1081390 h 1264258"/>
                <a:gd name="connsiteX2" fmla="*/ 2986321 w 8358267"/>
                <a:gd name="connsiteY2" fmla="*/ 781071 h 1264258"/>
                <a:gd name="connsiteX3" fmla="*/ 4436575 w 8358267"/>
                <a:gd name="connsiteY3" fmla="*/ 25983 h 1264258"/>
                <a:gd name="connsiteX4" fmla="*/ 6049875 w 8358267"/>
                <a:gd name="connsiteY4" fmla="*/ 266238 h 1264258"/>
                <a:gd name="connsiteX5" fmla="*/ 7216943 w 8358267"/>
                <a:gd name="connsiteY5" fmla="*/ 1150034 h 1264258"/>
                <a:gd name="connsiteX6" fmla="*/ 8358267 w 8358267"/>
                <a:gd name="connsiteY6" fmla="*/ 1253001 h 1264258"/>
                <a:gd name="connsiteX0" fmla="*/ 0 w 9224986"/>
                <a:gd name="connsiteY0" fmla="*/ 1124293 h 1253596"/>
                <a:gd name="connsiteX1" fmla="*/ 1819253 w 9224986"/>
                <a:gd name="connsiteY1" fmla="*/ 1081390 h 1253596"/>
                <a:gd name="connsiteX2" fmla="*/ 2986321 w 9224986"/>
                <a:gd name="connsiteY2" fmla="*/ 781071 h 1253596"/>
                <a:gd name="connsiteX3" fmla="*/ 4436575 w 9224986"/>
                <a:gd name="connsiteY3" fmla="*/ 25983 h 1253596"/>
                <a:gd name="connsiteX4" fmla="*/ 6049875 w 9224986"/>
                <a:gd name="connsiteY4" fmla="*/ 266238 h 1253596"/>
                <a:gd name="connsiteX5" fmla="*/ 7216943 w 9224986"/>
                <a:gd name="connsiteY5" fmla="*/ 1150034 h 1253596"/>
                <a:gd name="connsiteX6" fmla="*/ 9224986 w 9224986"/>
                <a:gd name="connsiteY6" fmla="*/ 1235840 h 1253596"/>
                <a:gd name="connsiteX0" fmla="*/ 0 w 9224986"/>
                <a:gd name="connsiteY0" fmla="*/ 864453 h 993756"/>
                <a:gd name="connsiteX1" fmla="*/ 1819253 w 9224986"/>
                <a:gd name="connsiteY1" fmla="*/ 821550 h 993756"/>
                <a:gd name="connsiteX2" fmla="*/ 2986321 w 9224986"/>
                <a:gd name="connsiteY2" fmla="*/ 521231 h 993756"/>
                <a:gd name="connsiteX3" fmla="*/ 4519404 w 9224986"/>
                <a:gd name="connsiteY3" fmla="*/ 493123 h 993756"/>
                <a:gd name="connsiteX4" fmla="*/ 6049875 w 9224986"/>
                <a:gd name="connsiteY4" fmla="*/ 6398 h 993756"/>
                <a:gd name="connsiteX5" fmla="*/ 7216943 w 9224986"/>
                <a:gd name="connsiteY5" fmla="*/ 890194 h 993756"/>
                <a:gd name="connsiteX6" fmla="*/ 9224986 w 9224986"/>
                <a:gd name="connsiteY6" fmla="*/ 976000 h 993756"/>
                <a:gd name="connsiteX0" fmla="*/ 0 w 9224986"/>
                <a:gd name="connsiteY0" fmla="*/ 380229 h 509532"/>
                <a:gd name="connsiteX1" fmla="*/ 1819253 w 9224986"/>
                <a:gd name="connsiteY1" fmla="*/ 337326 h 509532"/>
                <a:gd name="connsiteX2" fmla="*/ 2986321 w 9224986"/>
                <a:gd name="connsiteY2" fmla="*/ 37007 h 509532"/>
                <a:gd name="connsiteX3" fmla="*/ 4519404 w 9224986"/>
                <a:gd name="connsiteY3" fmla="*/ 8899 h 509532"/>
                <a:gd name="connsiteX4" fmla="*/ 6151110 w 9224986"/>
                <a:gd name="connsiteY4" fmla="*/ 74311 h 509532"/>
                <a:gd name="connsiteX5" fmla="*/ 7216943 w 9224986"/>
                <a:gd name="connsiteY5" fmla="*/ 405970 h 509532"/>
                <a:gd name="connsiteX6" fmla="*/ 9224986 w 9224986"/>
                <a:gd name="connsiteY6" fmla="*/ 491776 h 50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24986" h="509532">
                  <a:moveTo>
                    <a:pt x="0" y="380229"/>
                  </a:moveTo>
                  <a:cubicBezTo>
                    <a:pt x="660766" y="387379"/>
                    <a:pt x="1321533" y="394530"/>
                    <a:pt x="1819253" y="337326"/>
                  </a:cubicBezTo>
                  <a:cubicBezTo>
                    <a:pt x="2316973" y="280122"/>
                    <a:pt x="2536296" y="91745"/>
                    <a:pt x="2986321" y="37007"/>
                  </a:cubicBezTo>
                  <a:cubicBezTo>
                    <a:pt x="3436346" y="-17731"/>
                    <a:pt x="3991939" y="2682"/>
                    <a:pt x="4519404" y="8899"/>
                  </a:cubicBezTo>
                  <a:cubicBezTo>
                    <a:pt x="5046869" y="15116"/>
                    <a:pt x="5701520" y="8133"/>
                    <a:pt x="6151110" y="74311"/>
                  </a:cubicBezTo>
                  <a:cubicBezTo>
                    <a:pt x="6600700" y="140489"/>
                    <a:pt x="6687758" y="244370"/>
                    <a:pt x="7216943" y="405970"/>
                  </a:cubicBezTo>
                  <a:cubicBezTo>
                    <a:pt x="7746128" y="567570"/>
                    <a:pt x="9224986" y="491776"/>
                    <a:pt x="9224986" y="491776"/>
                  </a:cubicBezTo>
                </a:path>
              </a:pathLst>
            </a:custGeom>
            <a:ln w="63500"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Freeform 227"/>
            <p:cNvSpPr/>
            <p:nvPr/>
          </p:nvSpPr>
          <p:spPr>
            <a:xfrm>
              <a:off x="1287209" y="3062632"/>
              <a:ext cx="9010452" cy="2242253"/>
            </a:xfrm>
            <a:custGeom>
              <a:avLst/>
              <a:gdLst>
                <a:gd name="connsiteX0" fmla="*/ 0 w 8358267"/>
                <a:gd name="connsiteY0" fmla="*/ 1124293 h 1264258"/>
                <a:gd name="connsiteX1" fmla="*/ 1819253 w 8358267"/>
                <a:gd name="connsiteY1" fmla="*/ 1081390 h 1264258"/>
                <a:gd name="connsiteX2" fmla="*/ 2986321 w 8358267"/>
                <a:gd name="connsiteY2" fmla="*/ 781071 h 1264258"/>
                <a:gd name="connsiteX3" fmla="*/ 4436575 w 8358267"/>
                <a:gd name="connsiteY3" fmla="*/ 25983 h 1264258"/>
                <a:gd name="connsiteX4" fmla="*/ 6049875 w 8358267"/>
                <a:gd name="connsiteY4" fmla="*/ 266238 h 1264258"/>
                <a:gd name="connsiteX5" fmla="*/ 7216943 w 8358267"/>
                <a:gd name="connsiteY5" fmla="*/ 1150034 h 1264258"/>
                <a:gd name="connsiteX6" fmla="*/ 8358267 w 8358267"/>
                <a:gd name="connsiteY6" fmla="*/ 1253001 h 1264258"/>
                <a:gd name="connsiteX0" fmla="*/ 0 w 8349686"/>
                <a:gd name="connsiteY0" fmla="*/ 1458934 h 1459072"/>
                <a:gd name="connsiteX1" fmla="*/ 1810672 w 8349686"/>
                <a:gd name="connsiteY1" fmla="*/ 1081390 h 1459072"/>
                <a:gd name="connsiteX2" fmla="*/ 2977740 w 8349686"/>
                <a:gd name="connsiteY2" fmla="*/ 781071 h 1459072"/>
                <a:gd name="connsiteX3" fmla="*/ 4427994 w 8349686"/>
                <a:gd name="connsiteY3" fmla="*/ 25983 h 1459072"/>
                <a:gd name="connsiteX4" fmla="*/ 6041294 w 8349686"/>
                <a:gd name="connsiteY4" fmla="*/ 266238 h 1459072"/>
                <a:gd name="connsiteX5" fmla="*/ 7208362 w 8349686"/>
                <a:gd name="connsiteY5" fmla="*/ 1150034 h 1459072"/>
                <a:gd name="connsiteX6" fmla="*/ 8349686 w 8349686"/>
                <a:gd name="connsiteY6" fmla="*/ 1253001 h 1459072"/>
                <a:gd name="connsiteX0" fmla="*/ 0 w 8349686"/>
                <a:gd name="connsiteY0" fmla="*/ 1437849 h 1438062"/>
                <a:gd name="connsiteX1" fmla="*/ 1810672 w 8349686"/>
                <a:gd name="connsiteY1" fmla="*/ 1060305 h 1438062"/>
                <a:gd name="connsiteX2" fmla="*/ 2977740 w 8349686"/>
                <a:gd name="connsiteY2" fmla="*/ 167929 h 1438062"/>
                <a:gd name="connsiteX3" fmla="*/ 4427994 w 8349686"/>
                <a:gd name="connsiteY3" fmla="*/ 4898 h 1438062"/>
                <a:gd name="connsiteX4" fmla="*/ 6041294 w 8349686"/>
                <a:gd name="connsiteY4" fmla="*/ 245153 h 1438062"/>
                <a:gd name="connsiteX5" fmla="*/ 7208362 w 8349686"/>
                <a:gd name="connsiteY5" fmla="*/ 1128949 h 1438062"/>
                <a:gd name="connsiteX6" fmla="*/ 8349686 w 8349686"/>
                <a:gd name="connsiteY6" fmla="*/ 1231916 h 1438062"/>
                <a:gd name="connsiteX0" fmla="*/ 0 w 8349686"/>
                <a:gd name="connsiteY0" fmla="*/ 1733746 h 1733959"/>
                <a:gd name="connsiteX1" fmla="*/ 1810672 w 8349686"/>
                <a:gd name="connsiteY1" fmla="*/ 1356202 h 1733959"/>
                <a:gd name="connsiteX2" fmla="*/ 2977740 w 8349686"/>
                <a:gd name="connsiteY2" fmla="*/ 463826 h 1733959"/>
                <a:gd name="connsiteX3" fmla="*/ 4479482 w 8349686"/>
                <a:gd name="connsiteY3" fmla="*/ 476 h 1733959"/>
                <a:gd name="connsiteX4" fmla="*/ 6041294 w 8349686"/>
                <a:gd name="connsiteY4" fmla="*/ 541050 h 1733959"/>
                <a:gd name="connsiteX5" fmla="*/ 7208362 w 8349686"/>
                <a:gd name="connsiteY5" fmla="*/ 1424846 h 1733959"/>
                <a:gd name="connsiteX6" fmla="*/ 8349686 w 8349686"/>
                <a:gd name="connsiteY6" fmla="*/ 1527813 h 1733959"/>
                <a:gd name="connsiteX0" fmla="*/ 0 w 8349686"/>
                <a:gd name="connsiteY0" fmla="*/ 1739510 h 1739723"/>
                <a:gd name="connsiteX1" fmla="*/ 1810672 w 8349686"/>
                <a:gd name="connsiteY1" fmla="*/ 1361966 h 1739723"/>
                <a:gd name="connsiteX2" fmla="*/ 2977740 w 8349686"/>
                <a:gd name="connsiteY2" fmla="*/ 469590 h 1739723"/>
                <a:gd name="connsiteX3" fmla="*/ 4479482 w 8349686"/>
                <a:gd name="connsiteY3" fmla="*/ 6240 h 1739723"/>
                <a:gd name="connsiteX4" fmla="*/ 6144271 w 8349686"/>
                <a:gd name="connsiteY4" fmla="*/ 289397 h 1739723"/>
                <a:gd name="connsiteX5" fmla="*/ 7208362 w 8349686"/>
                <a:gd name="connsiteY5" fmla="*/ 1430610 h 1739723"/>
                <a:gd name="connsiteX6" fmla="*/ 8349686 w 8349686"/>
                <a:gd name="connsiteY6" fmla="*/ 1533577 h 1739723"/>
                <a:gd name="connsiteX0" fmla="*/ 0 w 8349686"/>
                <a:gd name="connsiteY0" fmla="*/ 1737856 h 1738069"/>
                <a:gd name="connsiteX1" fmla="*/ 1810672 w 8349686"/>
                <a:gd name="connsiteY1" fmla="*/ 1360312 h 1738069"/>
                <a:gd name="connsiteX2" fmla="*/ 2977740 w 8349686"/>
                <a:gd name="connsiteY2" fmla="*/ 467936 h 1738069"/>
                <a:gd name="connsiteX3" fmla="*/ 4479482 w 8349686"/>
                <a:gd name="connsiteY3" fmla="*/ 4586 h 1738069"/>
                <a:gd name="connsiteX4" fmla="*/ 6144271 w 8349686"/>
                <a:gd name="connsiteY4" fmla="*/ 287743 h 1738069"/>
                <a:gd name="connsiteX5" fmla="*/ 7294176 w 8349686"/>
                <a:gd name="connsiteY5" fmla="*/ 1162959 h 1738069"/>
                <a:gd name="connsiteX6" fmla="*/ 8349686 w 8349686"/>
                <a:gd name="connsiteY6" fmla="*/ 1531923 h 1738069"/>
                <a:gd name="connsiteX0" fmla="*/ 0 w 8349686"/>
                <a:gd name="connsiteY0" fmla="*/ 1744581 h 1880819"/>
                <a:gd name="connsiteX1" fmla="*/ 1810672 w 8349686"/>
                <a:gd name="connsiteY1" fmla="*/ 1367037 h 1880819"/>
                <a:gd name="connsiteX2" fmla="*/ 2977740 w 8349686"/>
                <a:gd name="connsiteY2" fmla="*/ 474661 h 1880819"/>
                <a:gd name="connsiteX3" fmla="*/ 4479482 w 8349686"/>
                <a:gd name="connsiteY3" fmla="*/ 11311 h 1880819"/>
                <a:gd name="connsiteX4" fmla="*/ 6144271 w 8349686"/>
                <a:gd name="connsiteY4" fmla="*/ 294468 h 1880819"/>
                <a:gd name="connsiteX5" fmla="*/ 7225525 w 8349686"/>
                <a:gd name="connsiteY5" fmla="*/ 1830386 h 1880819"/>
                <a:gd name="connsiteX6" fmla="*/ 8349686 w 8349686"/>
                <a:gd name="connsiteY6" fmla="*/ 1538648 h 1880819"/>
                <a:gd name="connsiteX0" fmla="*/ 0 w 8384011"/>
                <a:gd name="connsiteY0" fmla="*/ 1744581 h 2165028"/>
                <a:gd name="connsiteX1" fmla="*/ 1810672 w 8384011"/>
                <a:gd name="connsiteY1" fmla="*/ 1367037 h 2165028"/>
                <a:gd name="connsiteX2" fmla="*/ 2977740 w 8384011"/>
                <a:gd name="connsiteY2" fmla="*/ 474661 h 2165028"/>
                <a:gd name="connsiteX3" fmla="*/ 4479482 w 8384011"/>
                <a:gd name="connsiteY3" fmla="*/ 11311 h 2165028"/>
                <a:gd name="connsiteX4" fmla="*/ 6144271 w 8384011"/>
                <a:gd name="connsiteY4" fmla="*/ 294468 h 2165028"/>
                <a:gd name="connsiteX5" fmla="*/ 7225525 w 8384011"/>
                <a:gd name="connsiteY5" fmla="*/ 1830386 h 2165028"/>
                <a:gd name="connsiteX6" fmla="*/ 8384011 w 8384011"/>
                <a:gd name="connsiteY6" fmla="*/ 2165028 h 2165028"/>
                <a:gd name="connsiteX0" fmla="*/ 0 w 9010452"/>
                <a:gd name="connsiteY0" fmla="*/ 1744581 h 2242253"/>
                <a:gd name="connsiteX1" fmla="*/ 1810672 w 9010452"/>
                <a:gd name="connsiteY1" fmla="*/ 1367037 h 2242253"/>
                <a:gd name="connsiteX2" fmla="*/ 2977740 w 9010452"/>
                <a:gd name="connsiteY2" fmla="*/ 474661 h 2242253"/>
                <a:gd name="connsiteX3" fmla="*/ 4479482 w 9010452"/>
                <a:gd name="connsiteY3" fmla="*/ 11311 h 2242253"/>
                <a:gd name="connsiteX4" fmla="*/ 6144271 w 9010452"/>
                <a:gd name="connsiteY4" fmla="*/ 294468 h 2242253"/>
                <a:gd name="connsiteX5" fmla="*/ 7225525 w 9010452"/>
                <a:gd name="connsiteY5" fmla="*/ 1830386 h 2242253"/>
                <a:gd name="connsiteX6" fmla="*/ 9010452 w 9010452"/>
                <a:gd name="connsiteY6" fmla="*/ 2242253 h 2242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10452" h="2242253">
                  <a:moveTo>
                    <a:pt x="0" y="1744581"/>
                  </a:moveTo>
                  <a:cubicBezTo>
                    <a:pt x="660766" y="1751731"/>
                    <a:pt x="1314382" y="1578690"/>
                    <a:pt x="1810672" y="1367037"/>
                  </a:cubicBezTo>
                  <a:cubicBezTo>
                    <a:pt x="2306962" y="1155384"/>
                    <a:pt x="2532939" y="700615"/>
                    <a:pt x="2977740" y="474661"/>
                  </a:cubicBezTo>
                  <a:cubicBezTo>
                    <a:pt x="3422541" y="248707"/>
                    <a:pt x="3951727" y="41343"/>
                    <a:pt x="4479482" y="11311"/>
                  </a:cubicBezTo>
                  <a:cubicBezTo>
                    <a:pt x="5007237" y="-18721"/>
                    <a:pt x="5686597" y="-8711"/>
                    <a:pt x="6144271" y="294468"/>
                  </a:cubicBezTo>
                  <a:cubicBezTo>
                    <a:pt x="6601945" y="597647"/>
                    <a:pt x="6747828" y="1505755"/>
                    <a:pt x="7225525" y="1830386"/>
                  </a:cubicBezTo>
                  <a:cubicBezTo>
                    <a:pt x="7703222" y="2155017"/>
                    <a:pt x="9010452" y="2242253"/>
                    <a:pt x="9010452" y="2242253"/>
                  </a:cubicBezTo>
                </a:path>
              </a:pathLst>
            </a:custGeom>
            <a:ln w="63500"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Freeform 228"/>
            <p:cNvSpPr/>
            <p:nvPr/>
          </p:nvSpPr>
          <p:spPr>
            <a:xfrm>
              <a:off x="1197126" y="4055091"/>
              <a:ext cx="9087684" cy="1391505"/>
            </a:xfrm>
            <a:custGeom>
              <a:avLst/>
              <a:gdLst>
                <a:gd name="connsiteX0" fmla="*/ 0 w 8358267"/>
                <a:gd name="connsiteY0" fmla="*/ 1124293 h 1264258"/>
                <a:gd name="connsiteX1" fmla="*/ 1819253 w 8358267"/>
                <a:gd name="connsiteY1" fmla="*/ 1081390 h 1264258"/>
                <a:gd name="connsiteX2" fmla="*/ 2986321 w 8358267"/>
                <a:gd name="connsiteY2" fmla="*/ 781071 h 1264258"/>
                <a:gd name="connsiteX3" fmla="*/ 4436575 w 8358267"/>
                <a:gd name="connsiteY3" fmla="*/ 25983 h 1264258"/>
                <a:gd name="connsiteX4" fmla="*/ 6049875 w 8358267"/>
                <a:gd name="connsiteY4" fmla="*/ 266238 h 1264258"/>
                <a:gd name="connsiteX5" fmla="*/ 7216943 w 8358267"/>
                <a:gd name="connsiteY5" fmla="*/ 1150034 h 1264258"/>
                <a:gd name="connsiteX6" fmla="*/ 8358267 w 8358267"/>
                <a:gd name="connsiteY6" fmla="*/ 1253001 h 1264258"/>
                <a:gd name="connsiteX0" fmla="*/ 0 w 9224986"/>
                <a:gd name="connsiteY0" fmla="*/ 1124293 h 1253596"/>
                <a:gd name="connsiteX1" fmla="*/ 1819253 w 9224986"/>
                <a:gd name="connsiteY1" fmla="*/ 1081390 h 1253596"/>
                <a:gd name="connsiteX2" fmla="*/ 2986321 w 9224986"/>
                <a:gd name="connsiteY2" fmla="*/ 781071 h 1253596"/>
                <a:gd name="connsiteX3" fmla="*/ 4436575 w 9224986"/>
                <a:gd name="connsiteY3" fmla="*/ 25983 h 1253596"/>
                <a:gd name="connsiteX4" fmla="*/ 6049875 w 9224986"/>
                <a:gd name="connsiteY4" fmla="*/ 266238 h 1253596"/>
                <a:gd name="connsiteX5" fmla="*/ 7216943 w 9224986"/>
                <a:gd name="connsiteY5" fmla="*/ 1150034 h 1253596"/>
                <a:gd name="connsiteX6" fmla="*/ 9224986 w 9224986"/>
                <a:gd name="connsiteY6" fmla="*/ 1235840 h 1253596"/>
                <a:gd name="connsiteX0" fmla="*/ 0 w 9224986"/>
                <a:gd name="connsiteY0" fmla="*/ 1164359 h 1447534"/>
                <a:gd name="connsiteX1" fmla="*/ 1819253 w 9224986"/>
                <a:gd name="connsiteY1" fmla="*/ 1121456 h 1447534"/>
                <a:gd name="connsiteX2" fmla="*/ 2874763 w 9224986"/>
                <a:gd name="connsiteY2" fmla="*/ 1404614 h 1447534"/>
                <a:gd name="connsiteX3" fmla="*/ 4436575 w 9224986"/>
                <a:gd name="connsiteY3" fmla="*/ 66049 h 1447534"/>
                <a:gd name="connsiteX4" fmla="*/ 6049875 w 9224986"/>
                <a:gd name="connsiteY4" fmla="*/ 306304 h 1447534"/>
                <a:gd name="connsiteX5" fmla="*/ 7216943 w 9224986"/>
                <a:gd name="connsiteY5" fmla="*/ 1190100 h 1447534"/>
                <a:gd name="connsiteX6" fmla="*/ 9224986 w 9224986"/>
                <a:gd name="connsiteY6" fmla="*/ 1275906 h 1447534"/>
                <a:gd name="connsiteX0" fmla="*/ 0 w 9224986"/>
                <a:gd name="connsiteY0" fmla="*/ 861050 h 1296935"/>
                <a:gd name="connsiteX1" fmla="*/ 1819253 w 9224986"/>
                <a:gd name="connsiteY1" fmla="*/ 818147 h 1296935"/>
                <a:gd name="connsiteX2" fmla="*/ 2874763 w 9224986"/>
                <a:gd name="connsiteY2" fmla="*/ 1101305 h 1296935"/>
                <a:gd name="connsiteX3" fmla="*/ 4582458 w 9224986"/>
                <a:gd name="connsiteY3" fmla="*/ 1230013 h 1296935"/>
                <a:gd name="connsiteX4" fmla="*/ 6049875 w 9224986"/>
                <a:gd name="connsiteY4" fmla="*/ 2995 h 1296935"/>
                <a:gd name="connsiteX5" fmla="*/ 7216943 w 9224986"/>
                <a:gd name="connsiteY5" fmla="*/ 886791 h 1296935"/>
                <a:gd name="connsiteX6" fmla="*/ 9224986 w 9224986"/>
                <a:gd name="connsiteY6" fmla="*/ 972597 h 1296935"/>
                <a:gd name="connsiteX0" fmla="*/ 0 w 9224986"/>
                <a:gd name="connsiteY0" fmla="*/ 53206 h 422425"/>
                <a:gd name="connsiteX1" fmla="*/ 1819253 w 9224986"/>
                <a:gd name="connsiteY1" fmla="*/ 10303 h 422425"/>
                <a:gd name="connsiteX2" fmla="*/ 2874763 w 9224986"/>
                <a:gd name="connsiteY2" fmla="*/ 293461 h 422425"/>
                <a:gd name="connsiteX3" fmla="*/ 4582458 w 9224986"/>
                <a:gd name="connsiteY3" fmla="*/ 422169 h 422425"/>
                <a:gd name="connsiteX4" fmla="*/ 6255828 w 9224986"/>
                <a:gd name="connsiteY4" fmla="*/ 319202 h 422425"/>
                <a:gd name="connsiteX5" fmla="*/ 7216943 w 9224986"/>
                <a:gd name="connsiteY5" fmla="*/ 78947 h 422425"/>
                <a:gd name="connsiteX6" fmla="*/ 9224986 w 9224986"/>
                <a:gd name="connsiteY6" fmla="*/ 164753 h 422425"/>
                <a:gd name="connsiteX0" fmla="*/ 0 w 9224986"/>
                <a:gd name="connsiteY0" fmla="*/ 53206 h 655306"/>
                <a:gd name="connsiteX1" fmla="*/ 1819253 w 9224986"/>
                <a:gd name="connsiteY1" fmla="*/ 10303 h 655306"/>
                <a:gd name="connsiteX2" fmla="*/ 2874763 w 9224986"/>
                <a:gd name="connsiteY2" fmla="*/ 293461 h 655306"/>
                <a:gd name="connsiteX3" fmla="*/ 4582458 w 9224986"/>
                <a:gd name="connsiteY3" fmla="*/ 422169 h 655306"/>
                <a:gd name="connsiteX4" fmla="*/ 6255828 w 9224986"/>
                <a:gd name="connsiteY4" fmla="*/ 319202 h 655306"/>
                <a:gd name="connsiteX5" fmla="*/ 7216943 w 9224986"/>
                <a:gd name="connsiteY5" fmla="*/ 653843 h 655306"/>
                <a:gd name="connsiteX6" fmla="*/ 9224986 w 9224986"/>
                <a:gd name="connsiteY6" fmla="*/ 164753 h 655306"/>
                <a:gd name="connsiteX0" fmla="*/ 0 w 9087684"/>
                <a:gd name="connsiteY0" fmla="*/ 53206 h 1031388"/>
                <a:gd name="connsiteX1" fmla="*/ 1819253 w 9087684"/>
                <a:gd name="connsiteY1" fmla="*/ 10303 h 1031388"/>
                <a:gd name="connsiteX2" fmla="*/ 2874763 w 9087684"/>
                <a:gd name="connsiteY2" fmla="*/ 293461 h 1031388"/>
                <a:gd name="connsiteX3" fmla="*/ 4582458 w 9087684"/>
                <a:gd name="connsiteY3" fmla="*/ 422169 h 1031388"/>
                <a:gd name="connsiteX4" fmla="*/ 6255828 w 9087684"/>
                <a:gd name="connsiteY4" fmla="*/ 319202 h 1031388"/>
                <a:gd name="connsiteX5" fmla="*/ 7216943 w 9087684"/>
                <a:gd name="connsiteY5" fmla="*/ 653843 h 1031388"/>
                <a:gd name="connsiteX6" fmla="*/ 9087684 w 9087684"/>
                <a:gd name="connsiteY6" fmla="*/ 1031388 h 1031388"/>
                <a:gd name="connsiteX0" fmla="*/ 0 w 9087684"/>
                <a:gd name="connsiteY0" fmla="*/ 413254 h 1391436"/>
                <a:gd name="connsiteX1" fmla="*/ 1819253 w 9087684"/>
                <a:gd name="connsiteY1" fmla="*/ 370351 h 1391436"/>
                <a:gd name="connsiteX2" fmla="*/ 2874763 w 9087684"/>
                <a:gd name="connsiteY2" fmla="*/ 653509 h 1391436"/>
                <a:gd name="connsiteX3" fmla="*/ 4619271 w 9087684"/>
                <a:gd name="connsiteY3" fmla="*/ 23 h 1391436"/>
                <a:gd name="connsiteX4" fmla="*/ 6255828 w 9087684"/>
                <a:gd name="connsiteY4" fmla="*/ 679250 h 1391436"/>
                <a:gd name="connsiteX5" fmla="*/ 7216943 w 9087684"/>
                <a:gd name="connsiteY5" fmla="*/ 1013891 h 1391436"/>
                <a:gd name="connsiteX6" fmla="*/ 9087684 w 9087684"/>
                <a:gd name="connsiteY6" fmla="*/ 1391436 h 1391436"/>
                <a:gd name="connsiteX0" fmla="*/ 0 w 9087684"/>
                <a:gd name="connsiteY0" fmla="*/ 415001 h 1393183"/>
                <a:gd name="connsiteX1" fmla="*/ 1819253 w 9087684"/>
                <a:gd name="connsiteY1" fmla="*/ 372098 h 1393183"/>
                <a:gd name="connsiteX2" fmla="*/ 2957592 w 9087684"/>
                <a:gd name="connsiteY2" fmla="*/ 480413 h 1393183"/>
                <a:gd name="connsiteX3" fmla="*/ 4619271 w 9087684"/>
                <a:gd name="connsiteY3" fmla="*/ 1770 h 1393183"/>
                <a:gd name="connsiteX4" fmla="*/ 6255828 w 9087684"/>
                <a:gd name="connsiteY4" fmla="*/ 680997 h 1393183"/>
                <a:gd name="connsiteX5" fmla="*/ 7216943 w 9087684"/>
                <a:gd name="connsiteY5" fmla="*/ 1015638 h 1393183"/>
                <a:gd name="connsiteX6" fmla="*/ 9087684 w 9087684"/>
                <a:gd name="connsiteY6" fmla="*/ 1393183 h 1393183"/>
                <a:gd name="connsiteX0" fmla="*/ 0 w 9087684"/>
                <a:gd name="connsiteY0" fmla="*/ 413323 h 1391505"/>
                <a:gd name="connsiteX1" fmla="*/ 1819253 w 9087684"/>
                <a:gd name="connsiteY1" fmla="*/ 370420 h 1391505"/>
                <a:gd name="connsiteX2" fmla="*/ 3022015 w 9087684"/>
                <a:gd name="connsiteY2" fmla="*/ 727196 h 1391505"/>
                <a:gd name="connsiteX3" fmla="*/ 4619271 w 9087684"/>
                <a:gd name="connsiteY3" fmla="*/ 92 h 1391505"/>
                <a:gd name="connsiteX4" fmla="*/ 6255828 w 9087684"/>
                <a:gd name="connsiteY4" fmla="*/ 679319 h 1391505"/>
                <a:gd name="connsiteX5" fmla="*/ 7216943 w 9087684"/>
                <a:gd name="connsiteY5" fmla="*/ 1013960 h 1391505"/>
                <a:gd name="connsiteX6" fmla="*/ 9087684 w 9087684"/>
                <a:gd name="connsiteY6" fmla="*/ 1391505 h 1391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87684" h="1391505">
                  <a:moveTo>
                    <a:pt x="0" y="413323"/>
                  </a:moveTo>
                  <a:cubicBezTo>
                    <a:pt x="660766" y="420473"/>
                    <a:pt x="1315584" y="318108"/>
                    <a:pt x="1819253" y="370420"/>
                  </a:cubicBezTo>
                  <a:cubicBezTo>
                    <a:pt x="2322922" y="422732"/>
                    <a:pt x="2555345" y="788917"/>
                    <a:pt x="3022015" y="727196"/>
                  </a:cubicBezTo>
                  <a:cubicBezTo>
                    <a:pt x="3488685" y="665475"/>
                    <a:pt x="4080302" y="8071"/>
                    <a:pt x="4619271" y="92"/>
                  </a:cubicBezTo>
                  <a:cubicBezTo>
                    <a:pt x="5158240" y="-7887"/>
                    <a:pt x="5822883" y="510341"/>
                    <a:pt x="6255828" y="679319"/>
                  </a:cubicBezTo>
                  <a:cubicBezTo>
                    <a:pt x="6688773" y="848297"/>
                    <a:pt x="6744967" y="895262"/>
                    <a:pt x="7216943" y="1013960"/>
                  </a:cubicBezTo>
                  <a:cubicBezTo>
                    <a:pt x="7688919" y="1132658"/>
                    <a:pt x="8464104" y="1265657"/>
                    <a:pt x="9087684" y="1391505"/>
                  </a:cubicBezTo>
                </a:path>
              </a:pathLst>
            </a:custGeom>
            <a:ln w="25400"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Freeform 229"/>
            <p:cNvSpPr/>
            <p:nvPr/>
          </p:nvSpPr>
          <p:spPr>
            <a:xfrm>
              <a:off x="1329190" y="4537648"/>
              <a:ext cx="9199242" cy="1179745"/>
            </a:xfrm>
            <a:custGeom>
              <a:avLst/>
              <a:gdLst>
                <a:gd name="connsiteX0" fmla="*/ 0 w 8358267"/>
                <a:gd name="connsiteY0" fmla="*/ 1124293 h 1264258"/>
                <a:gd name="connsiteX1" fmla="*/ 1819253 w 8358267"/>
                <a:gd name="connsiteY1" fmla="*/ 1081390 h 1264258"/>
                <a:gd name="connsiteX2" fmla="*/ 2986321 w 8358267"/>
                <a:gd name="connsiteY2" fmla="*/ 781071 h 1264258"/>
                <a:gd name="connsiteX3" fmla="*/ 4436575 w 8358267"/>
                <a:gd name="connsiteY3" fmla="*/ 25983 h 1264258"/>
                <a:gd name="connsiteX4" fmla="*/ 6049875 w 8358267"/>
                <a:gd name="connsiteY4" fmla="*/ 266238 h 1264258"/>
                <a:gd name="connsiteX5" fmla="*/ 7216943 w 8358267"/>
                <a:gd name="connsiteY5" fmla="*/ 1150034 h 1264258"/>
                <a:gd name="connsiteX6" fmla="*/ 8358267 w 8358267"/>
                <a:gd name="connsiteY6" fmla="*/ 1253001 h 1264258"/>
                <a:gd name="connsiteX0" fmla="*/ 0 w 9224986"/>
                <a:gd name="connsiteY0" fmla="*/ 1124293 h 1253596"/>
                <a:gd name="connsiteX1" fmla="*/ 1819253 w 9224986"/>
                <a:gd name="connsiteY1" fmla="*/ 1081390 h 1253596"/>
                <a:gd name="connsiteX2" fmla="*/ 2986321 w 9224986"/>
                <a:gd name="connsiteY2" fmla="*/ 781071 h 1253596"/>
                <a:gd name="connsiteX3" fmla="*/ 4436575 w 9224986"/>
                <a:gd name="connsiteY3" fmla="*/ 25983 h 1253596"/>
                <a:gd name="connsiteX4" fmla="*/ 6049875 w 9224986"/>
                <a:gd name="connsiteY4" fmla="*/ 266238 h 1253596"/>
                <a:gd name="connsiteX5" fmla="*/ 7216943 w 9224986"/>
                <a:gd name="connsiteY5" fmla="*/ 1150034 h 1253596"/>
                <a:gd name="connsiteX6" fmla="*/ 9224986 w 9224986"/>
                <a:gd name="connsiteY6" fmla="*/ 1235840 h 1253596"/>
                <a:gd name="connsiteX0" fmla="*/ 0 w 9224986"/>
                <a:gd name="connsiteY0" fmla="*/ 1164359 h 1447534"/>
                <a:gd name="connsiteX1" fmla="*/ 1819253 w 9224986"/>
                <a:gd name="connsiteY1" fmla="*/ 1121456 h 1447534"/>
                <a:gd name="connsiteX2" fmla="*/ 2874763 w 9224986"/>
                <a:gd name="connsiteY2" fmla="*/ 1404614 h 1447534"/>
                <a:gd name="connsiteX3" fmla="*/ 4436575 w 9224986"/>
                <a:gd name="connsiteY3" fmla="*/ 66049 h 1447534"/>
                <a:gd name="connsiteX4" fmla="*/ 6049875 w 9224986"/>
                <a:gd name="connsiteY4" fmla="*/ 306304 h 1447534"/>
                <a:gd name="connsiteX5" fmla="*/ 7216943 w 9224986"/>
                <a:gd name="connsiteY5" fmla="*/ 1190100 h 1447534"/>
                <a:gd name="connsiteX6" fmla="*/ 9224986 w 9224986"/>
                <a:gd name="connsiteY6" fmla="*/ 1275906 h 1447534"/>
                <a:gd name="connsiteX0" fmla="*/ 0 w 9224986"/>
                <a:gd name="connsiteY0" fmla="*/ 861050 h 1296935"/>
                <a:gd name="connsiteX1" fmla="*/ 1819253 w 9224986"/>
                <a:gd name="connsiteY1" fmla="*/ 818147 h 1296935"/>
                <a:gd name="connsiteX2" fmla="*/ 2874763 w 9224986"/>
                <a:gd name="connsiteY2" fmla="*/ 1101305 h 1296935"/>
                <a:gd name="connsiteX3" fmla="*/ 4582458 w 9224986"/>
                <a:gd name="connsiteY3" fmla="*/ 1230013 h 1296935"/>
                <a:gd name="connsiteX4" fmla="*/ 6049875 w 9224986"/>
                <a:gd name="connsiteY4" fmla="*/ 2995 h 1296935"/>
                <a:gd name="connsiteX5" fmla="*/ 7216943 w 9224986"/>
                <a:gd name="connsiteY5" fmla="*/ 886791 h 1296935"/>
                <a:gd name="connsiteX6" fmla="*/ 9224986 w 9224986"/>
                <a:gd name="connsiteY6" fmla="*/ 972597 h 1296935"/>
                <a:gd name="connsiteX0" fmla="*/ 0 w 9224986"/>
                <a:gd name="connsiteY0" fmla="*/ 53206 h 422425"/>
                <a:gd name="connsiteX1" fmla="*/ 1819253 w 9224986"/>
                <a:gd name="connsiteY1" fmla="*/ 10303 h 422425"/>
                <a:gd name="connsiteX2" fmla="*/ 2874763 w 9224986"/>
                <a:gd name="connsiteY2" fmla="*/ 293461 h 422425"/>
                <a:gd name="connsiteX3" fmla="*/ 4582458 w 9224986"/>
                <a:gd name="connsiteY3" fmla="*/ 422169 h 422425"/>
                <a:gd name="connsiteX4" fmla="*/ 6255828 w 9224986"/>
                <a:gd name="connsiteY4" fmla="*/ 319202 h 422425"/>
                <a:gd name="connsiteX5" fmla="*/ 7216943 w 9224986"/>
                <a:gd name="connsiteY5" fmla="*/ 78947 h 422425"/>
                <a:gd name="connsiteX6" fmla="*/ 9224986 w 9224986"/>
                <a:gd name="connsiteY6" fmla="*/ 164753 h 422425"/>
                <a:gd name="connsiteX0" fmla="*/ 0 w 9224986"/>
                <a:gd name="connsiteY0" fmla="*/ 53206 h 655306"/>
                <a:gd name="connsiteX1" fmla="*/ 1819253 w 9224986"/>
                <a:gd name="connsiteY1" fmla="*/ 10303 h 655306"/>
                <a:gd name="connsiteX2" fmla="*/ 2874763 w 9224986"/>
                <a:gd name="connsiteY2" fmla="*/ 293461 h 655306"/>
                <a:gd name="connsiteX3" fmla="*/ 4582458 w 9224986"/>
                <a:gd name="connsiteY3" fmla="*/ 422169 h 655306"/>
                <a:gd name="connsiteX4" fmla="*/ 6255828 w 9224986"/>
                <a:gd name="connsiteY4" fmla="*/ 319202 h 655306"/>
                <a:gd name="connsiteX5" fmla="*/ 7216943 w 9224986"/>
                <a:gd name="connsiteY5" fmla="*/ 653843 h 655306"/>
                <a:gd name="connsiteX6" fmla="*/ 9224986 w 9224986"/>
                <a:gd name="connsiteY6" fmla="*/ 164753 h 655306"/>
                <a:gd name="connsiteX0" fmla="*/ 0 w 9087684"/>
                <a:gd name="connsiteY0" fmla="*/ 53206 h 1031388"/>
                <a:gd name="connsiteX1" fmla="*/ 1819253 w 9087684"/>
                <a:gd name="connsiteY1" fmla="*/ 10303 h 1031388"/>
                <a:gd name="connsiteX2" fmla="*/ 2874763 w 9087684"/>
                <a:gd name="connsiteY2" fmla="*/ 293461 h 1031388"/>
                <a:gd name="connsiteX3" fmla="*/ 4582458 w 9087684"/>
                <a:gd name="connsiteY3" fmla="*/ 422169 h 1031388"/>
                <a:gd name="connsiteX4" fmla="*/ 6255828 w 9087684"/>
                <a:gd name="connsiteY4" fmla="*/ 319202 h 1031388"/>
                <a:gd name="connsiteX5" fmla="*/ 7216943 w 9087684"/>
                <a:gd name="connsiteY5" fmla="*/ 653843 h 1031388"/>
                <a:gd name="connsiteX6" fmla="*/ 9087684 w 9087684"/>
                <a:gd name="connsiteY6" fmla="*/ 1031388 h 1031388"/>
                <a:gd name="connsiteX0" fmla="*/ 0 w 9087684"/>
                <a:gd name="connsiteY0" fmla="*/ 363152 h 1341334"/>
                <a:gd name="connsiteX1" fmla="*/ 1776346 w 9087684"/>
                <a:gd name="connsiteY1" fmla="*/ 2769 h 1341334"/>
                <a:gd name="connsiteX2" fmla="*/ 2874763 w 9087684"/>
                <a:gd name="connsiteY2" fmla="*/ 603407 h 1341334"/>
                <a:gd name="connsiteX3" fmla="*/ 4582458 w 9087684"/>
                <a:gd name="connsiteY3" fmla="*/ 732115 h 1341334"/>
                <a:gd name="connsiteX4" fmla="*/ 6255828 w 9087684"/>
                <a:gd name="connsiteY4" fmla="*/ 629148 h 1341334"/>
                <a:gd name="connsiteX5" fmla="*/ 7216943 w 9087684"/>
                <a:gd name="connsiteY5" fmla="*/ 963789 h 1341334"/>
                <a:gd name="connsiteX6" fmla="*/ 9087684 w 9087684"/>
                <a:gd name="connsiteY6" fmla="*/ 1341334 h 1341334"/>
                <a:gd name="connsiteX0" fmla="*/ 0 w 9087684"/>
                <a:gd name="connsiteY0" fmla="*/ 375815 h 1353997"/>
                <a:gd name="connsiteX1" fmla="*/ 1776346 w 9087684"/>
                <a:gd name="connsiteY1" fmla="*/ 15432 h 1353997"/>
                <a:gd name="connsiteX2" fmla="*/ 2874763 w 9087684"/>
                <a:gd name="connsiteY2" fmla="*/ 1010775 h 1353997"/>
                <a:gd name="connsiteX3" fmla="*/ 4582458 w 9087684"/>
                <a:gd name="connsiteY3" fmla="*/ 744778 h 1353997"/>
                <a:gd name="connsiteX4" fmla="*/ 6255828 w 9087684"/>
                <a:gd name="connsiteY4" fmla="*/ 641811 h 1353997"/>
                <a:gd name="connsiteX5" fmla="*/ 7216943 w 9087684"/>
                <a:gd name="connsiteY5" fmla="*/ 976452 h 1353997"/>
                <a:gd name="connsiteX6" fmla="*/ 9087684 w 9087684"/>
                <a:gd name="connsiteY6" fmla="*/ 1353997 h 1353997"/>
                <a:gd name="connsiteX0" fmla="*/ 0 w 9087684"/>
                <a:gd name="connsiteY0" fmla="*/ 375815 h 1353997"/>
                <a:gd name="connsiteX1" fmla="*/ 1776346 w 9087684"/>
                <a:gd name="connsiteY1" fmla="*/ 15432 h 1353997"/>
                <a:gd name="connsiteX2" fmla="*/ 2874763 w 9087684"/>
                <a:gd name="connsiteY2" fmla="*/ 1010775 h 1353997"/>
                <a:gd name="connsiteX3" fmla="*/ 4565296 w 9087684"/>
                <a:gd name="connsiteY3" fmla="*/ 1173805 h 1353997"/>
                <a:gd name="connsiteX4" fmla="*/ 6255828 w 9087684"/>
                <a:gd name="connsiteY4" fmla="*/ 641811 h 1353997"/>
                <a:gd name="connsiteX5" fmla="*/ 7216943 w 9087684"/>
                <a:gd name="connsiteY5" fmla="*/ 976452 h 1353997"/>
                <a:gd name="connsiteX6" fmla="*/ 9087684 w 9087684"/>
                <a:gd name="connsiteY6" fmla="*/ 1353997 h 1353997"/>
                <a:gd name="connsiteX0" fmla="*/ 0 w 9087684"/>
                <a:gd name="connsiteY0" fmla="*/ 375815 h 1353997"/>
                <a:gd name="connsiteX1" fmla="*/ 1776346 w 9087684"/>
                <a:gd name="connsiteY1" fmla="*/ 15432 h 1353997"/>
                <a:gd name="connsiteX2" fmla="*/ 2874763 w 9087684"/>
                <a:gd name="connsiteY2" fmla="*/ 1010775 h 1353997"/>
                <a:gd name="connsiteX3" fmla="*/ 4565296 w 9087684"/>
                <a:gd name="connsiteY3" fmla="*/ 1173805 h 1353997"/>
                <a:gd name="connsiteX4" fmla="*/ 6118526 w 9087684"/>
                <a:gd name="connsiteY4" fmla="*/ 1027936 h 1353997"/>
                <a:gd name="connsiteX5" fmla="*/ 7216943 w 9087684"/>
                <a:gd name="connsiteY5" fmla="*/ 976452 h 1353997"/>
                <a:gd name="connsiteX6" fmla="*/ 9087684 w 9087684"/>
                <a:gd name="connsiteY6" fmla="*/ 1353997 h 1353997"/>
                <a:gd name="connsiteX0" fmla="*/ 0 w 9139173"/>
                <a:gd name="connsiteY0" fmla="*/ 375815 h 1174323"/>
                <a:gd name="connsiteX1" fmla="*/ 1776346 w 9139173"/>
                <a:gd name="connsiteY1" fmla="*/ 15432 h 1174323"/>
                <a:gd name="connsiteX2" fmla="*/ 2874763 w 9139173"/>
                <a:gd name="connsiteY2" fmla="*/ 1010775 h 1174323"/>
                <a:gd name="connsiteX3" fmla="*/ 4565296 w 9139173"/>
                <a:gd name="connsiteY3" fmla="*/ 1173805 h 1174323"/>
                <a:gd name="connsiteX4" fmla="*/ 6118526 w 9139173"/>
                <a:gd name="connsiteY4" fmla="*/ 1027936 h 1174323"/>
                <a:gd name="connsiteX5" fmla="*/ 7216943 w 9139173"/>
                <a:gd name="connsiteY5" fmla="*/ 976452 h 1174323"/>
                <a:gd name="connsiteX6" fmla="*/ 9139173 w 9139173"/>
                <a:gd name="connsiteY6" fmla="*/ 41174 h 1174323"/>
                <a:gd name="connsiteX0" fmla="*/ 0 w 9139173"/>
                <a:gd name="connsiteY0" fmla="*/ 375815 h 1179744"/>
                <a:gd name="connsiteX1" fmla="*/ 1776346 w 9139173"/>
                <a:gd name="connsiteY1" fmla="*/ 15432 h 1179744"/>
                <a:gd name="connsiteX2" fmla="*/ 2874763 w 9139173"/>
                <a:gd name="connsiteY2" fmla="*/ 1010775 h 1179744"/>
                <a:gd name="connsiteX3" fmla="*/ 4565296 w 9139173"/>
                <a:gd name="connsiteY3" fmla="*/ 1173805 h 1179744"/>
                <a:gd name="connsiteX4" fmla="*/ 6118526 w 9139173"/>
                <a:gd name="connsiteY4" fmla="*/ 1027936 h 1179744"/>
                <a:gd name="connsiteX5" fmla="*/ 7217868 w 9139173"/>
                <a:gd name="connsiteY5" fmla="*/ 27202 h 1179744"/>
                <a:gd name="connsiteX6" fmla="*/ 7216943 w 9139173"/>
                <a:gd name="connsiteY6" fmla="*/ 976452 h 1179744"/>
                <a:gd name="connsiteX7" fmla="*/ 9139173 w 9139173"/>
                <a:gd name="connsiteY7" fmla="*/ 41174 h 1179744"/>
                <a:gd name="connsiteX0" fmla="*/ 0 w 9139173"/>
                <a:gd name="connsiteY0" fmla="*/ 425489 h 1229418"/>
                <a:gd name="connsiteX1" fmla="*/ 1776346 w 9139173"/>
                <a:gd name="connsiteY1" fmla="*/ 65106 h 1229418"/>
                <a:gd name="connsiteX2" fmla="*/ 2874763 w 9139173"/>
                <a:gd name="connsiteY2" fmla="*/ 1060449 h 1229418"/>
                <a:gd name="connsiteX3" fmla="*/ 4565296 w 9139173"/>
                <a:gd name="connsiteY3" fmla="*/ 1223479 h 1229418"/>
                <a:gd name="connsiteX4" fmla="*/ 6118526 w 9139173"/>
                <a:gd name="connsiteY4" fmla="*/ 1077610 h 1229418"/>
                <a:gd name="connsiteX5" fmla="*/ 7217868 w 9139173"/>
                <a:gd name="connsiteY5" fmla="*/ 76876 h 1229418"/>
                <a:gd name="connsiteX6" fmla="*/ 7920616 w 9139173"/>
                <a:gd name="connsiteY6" fmla="*/ 5041 h 1229418"/>
                <a:gd name="connsiteX7" fmla="*/ 9139173 w 9139173"/>
                <a:gd name="connsiteY7" fmla="*/ 90848 h 1229418"/>
                <a:gd name="connsiteX0" fmla="*/ 0 w 9139173"/>
                <a:gd name="connsiteY0" fmla="*/ 397493 h 1201422"/>
                <a:gd name="connsiteX1" fmla="*/ 1776346 w 9139173"/>
                <a:gd name="connsiteY1" fmla="*/ 37110 h 1201422"/>
                <a:gd name="connsiteX2" fmla="*/ 2874763 w 9139173"/>
                <a:gd name="connsiteY2" fmla="*/ 1032453 h 1201422"/>
                <a:gd name="connsiteX3" fmla="*/ 4565296 w 9139173"/>
                <a:gd name="connsiteY3" fmla="*/ 1195483 h 1201422"/>
                <a:gd name="connsiteX4" fmla="*/ 6118526 w 9139173"/>
                <a:gd name="connsiteY4" fmla="*/ 1049614 h 1201422"/>
                <a:gd name="connsiteX5" fmla="*/ 7217868 w 9139173"/>
                <a:gd name="connsiteY5" fmla="*/ 48880 h 1201422"/>
                <a:gd name="connsiteX6" fmla="*/ 7920616 w 9139173"/>
                <a:gd name="connsiteY6" fmla="*/ 37109 h 1201422"/>
                <a:gd name="connsiteX7" fmla="*/ 9139173 w 9139173"/>
                <a:gd name="connsiteY7" fmla="*/ 62852 h 1201422"/>
                <a:gd name="connsiteX0" fmla="*/ 0 w 9362289"/>
                <a:gd name="connsiteY0" fmla="*/ 375816 h 1179745"/>
                <a:gd name="connsiteX1" fmla="*/ 1776346 w 9362289"/>
                <a:gd name="connsiteY1" fmla="*/ 15433 h 1179745"/>
                <a:gd name="connsiteX2" fmla="*/ 2874763 w 9362289"/>
                <a:gd name="connsiteY2" fmla="*/ 1010776 h 1179745"/>
                <a:gd name="connsiteX3" fmla="*/ 4565296 w 9362289"/>
                <a:gd name="connsiteY3" fmla="*/ 1173806 h 1179745"/>
                <a:gd name="connsiteX4" fmla="*/ 6118526 w 9362289"/>
                <a:gd name="connsiteY4" fmla="*/ 1027937 h 1179745"/>
                <a:gd name="connsiteX5" fmla="*/ 7217868 w 9362289"/>
                <a:gd name="connsiteY5" fmla="*/ 27203 h 1179745"/>
                <a:gd name="connsiteX6" fmla="*/ 7920616 w 9362289"/>
                <a:gd name="connsiteY6" fmla="*/ 15432 h 1179745"/>
                <a:gd name="connsiteX7" fmla="*/ 9362289 w 9362289"/>
                <a:gd name="connsiteY7" fmla="*/ 212786 h 1179745"/>
                <a:gd name="connsiteX0" fmla="*/ 0 w 9362289"/>
                <a:gd name="connsiteY0" fmla="*/ 375816 h 1179745"/>
                <a:gd name="connsiteX1" fmla="*/ 1776346 w 9362289"/>
                <a:gd name="connsiteY1" fmla="*/ 15433 h 1179745"/>
                <a:gd name="connsiteX2" fmla="*/ 2874763 w 9362289"/>
                <a:gd name="connsiteY2" fmla="*/ 1010776 h 1179745"/>
                <a:gd name="connsiteX3" fmla="*/ 4565296 w 9362289"/>
                <a:gd name="connsiteY3" fmla="*/ 1173806 h 1179745"/>
                <a:gd name="connsiteX4" fmla="*/ 6118526 w 9362289"/>
                <a:gd name="connsiteY4" fmla="*/ 1027937 h 1179745"/>
                <a:gd name="connsiteX5" fmla="*/ 7217868 w 9362289"/>
                <a:gd name="connsiteY5" fmla="*/ 27203 h 1179745"/>
                <a:gd name="connsiteX6" fmla="*/ 7920616 w 9362289"/>
                <a:gd name="connsiteY6" fmla="*/ 15432 h 1179745"/>
                <a:gd name="connsiteX7" fmla="*/ 9362289 w 9362289"/>
                <a:gd name="connsiteY7" fmla="*/ 212786 h 1179745"/>
                <a:gd name="connsiteX0" fmla="*/ 0 w 9199242"/>
                <a:gd name="connsiteY0" fmla="*/ 375816 h 1179745"/>
                <a:gd name="connsiteX1" fmla="*/ 1776346 w 9199242"/>
                <a:gd name="connsiteY1" fmla="*/ 15433 h 1179745"/>
                <a:gd name="connsiteX2" fmla="*/ 2874763 w 9199242"/>
                <a:gd name="connsiteY2" fmla="*/ 1010776 h 1179745"/>
                <a:gd name="connsiteX3" fmla="*/ 4565296 w 9199242"/>
                <a:gd name="connsiteY3" fmla="*/ 1173806 h 1179745"/>
                <a:gd name="connsiteX4" fmla="*/ 6118526 w 9199242"/>
                <a:gd name="connsiteY4" fmla="*/ 1027937 h 1179745"/>
                <a:gd name="connsiteX5" fmla="*/ 7217868 w 9199242"/>
                <a:gd name="connsiteY5" fmla="*/ 27203 h 1179745"/>
                <a:gd name="connsiteX6" fmla="*/ 7920616 w 9199242"/>
                <a:gd name="connsiteY6" fmla="*/ 15432 h 1179745"/>
                <a:gd name="connsiteX7" fmla="*/ 9199242 w 9199242"/>
                <a:gd name="connsiteY7" fmla="*/ 41175 h 11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99242" h="1179745">
                  <a:moveTo>
                    <a:pt x="0" y="375816"/>
                  </a:moveTo>
                  <a:cubicBezTo>
                    <a:pt x="660766" y="382966"/>
                    <a:pt x="1297219" y="-90394"/>
                    <a:pt x="1776346" y="15433"/>
                  </a:cubicBezTo>
                  <a:cubicBezTo>
                    <a:pt x="2255473" y="121260"/>
                    <a:pt x="2409938" y="817714"/>
                    <a:pt x="2874763" y="1010776"/>
                  </a:cubicBezTo>
                  <a:cubicBezTo>
                    <a:pt x="3339588" y="1203838"/>
                    <a:pt x="4024669" y="1170946"/>
                    <a:pt x="4565296" y="1173806"/>
                  </a:cubicBezTo>
                  <a:cubicBezTo>
                    <a:pt x="5105923" y="1176666"/>
                    <a:pt x="5676431" y="1219038"/>
                    <a:pt x="6118526" y="1027937"/>
                  </a:cubicBezTo>
                  <a:cubicBezTo>
                    <a:pt x="6560621" y="836836"/>
                    <a:pt x="7034799" y="35784"/>
                    <a:pt x="7217868" y="27203"/>
                  </a:cubicBezTo>
                  <a:cubicBezTo>
                    <a:pt x="7400937" y="18622"/>
                    <a:pt x="7590387" y="13103"/>
                    <a:pt x="7920616" y="15432"/>
                  </a:cubicBezTo>
                  <a:cubicBezTo>
                    <a:pt x="8250845" y="17761"/>
                    <a:pt x="8575662" y="44035"/>
                    <a:pt x="9199242" y="41175"/>
                  </a:cubicBezTo>
                </a:path>
              </a:pathLst>
            </a:custGeom>
            <a:ln w="25400"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 130"/>
            <p:cNvSpPr/>
            <p:nvPr/>
          </p:nvSpPr>
          <p:spPr>
            <a:xfrm>
              <a:off x="1194226" y="4343619"/>
              <a:ext cx="9087684" cy="1031388"/>
            </a:xfrm>
            <a:custGeom>
              <a:avLst/>
              <a:gdLst>
                <a:gd name="connsiteX0" fmla="*/ 0 w 8358267"/>
                <a:gd name="connsiteY0" fmla="*/ 1124293 h 1264258"/>
                <a:gd name="connsiteX1" fmla="*/ 1819253 w 8358267"/>
                <a:gd name="connsiteY1" fmla="*/ 1081390 h 1264258"/>
                <a:gd name="connsiteX2" fmla="*/ 2986321 w 8358267"/>
                <a:gd name="connsiteY2" fmla="*/ 781071 h 1264258"/>
                <a:gd name="connsiteX3" fmla="*/ 4436575 w 8358267"/>
                <a:gd name="connsiteY3" fmla="*/ 25983 h 1264258"/>
                <a:gd name="connsiteX4" fmla="*/ 6049875 w 8358267"/>
                <a:gd name="connsiteY4" fmla="*/ 266238 h 1264258"/>
                <a:gd name="connsiteX5" fmla="*/ 7216943 w 8358267"/>
                <a:gd name="connsiteY5" fmla="*/ 1150034 h 1264258"/>
                <a:gd name="connsiteX6" fmla="*/ 8358267 w 8358267"/>
                <a:gd name="connsiteY6" fmla="*/ 1253001 h 1264258"/>
                <a:gd name="connsiteX0" fmla="*/ 0 w 9224986"/>
                <a:gd name="connsiteY0" fmla="*/ 1124293 h 1253596"/>
                <a:gd name="connsiteX1" fmla="*/ 1819253 w 9224986"/>
                <a:gd name="connsiteY1" fmla="*/ 1081390 h 1253596"/>
                <a:gd name="connsiteX2" fmla="*/ 2986321 w 9224986"/>
                <a:gd name="connsiteY2" fmla="*/ 781071 h 1253596"/>
                <a:gd name="connsiteX3" fmla="*/ 4436575 w 9224986"/>
                <a:gd name="connsiteY3" fmla="*/ 25983 h 1253596"/>
                <a:gd name="connsiteX4" fmla="*/ 6049875 w 9224986"/>
                <a:gd name="connsiteY4" fmla="*/ 266238 h 1253596"/>
                <a:gd name="connsiteX5" fmla="*/ 7216943 w 9224986"/>
                <a:gd name="connsiteY5" fmla="*/ 1150034 h 1253596"/>
                <a:gd name="connsiteX6" fmla="*/ 9224986 w 9224986"/>
                <a:gd name="connsiteY6" fmla="*/ 1235840 h 1253596"/>
                <a:gd name="connsiteX0" fmla="*/ 0 w 9224986"/>
                <a:gd name="connsiteY0" fmla="*/ 1164359 h 1447534"/>
                <a:gd name="connsiteX1" fmla="*/ 1819253 w 9224986"/>
                <a:gd name="connsiteY1" fmla="*/ 1121456 h 1447534"/>
                <a:gd name="connsiteX2" fmla="*/ 2874763 w 9224986"/>
                <a:gd name="connsiteY2" fmla="*/ 1404614 h 1447534"/>
                <a:gd name="connsiteX3" fmla="*/ 4436575 w 9224986"/>
                <a:gd name="connsiteY3" fmla="*/ 66049 h 1447534"/>
                <a:gd name="connsiteX4" fmla="*/ 6049875 w 9224986"/>
                <a:gd name="connsiteY4" fmla="*/ 306304 h 1447534"/>
                <a:gd name="connsiteX5" fmla="*/ 7216943 w 9224986"/>
                <a:gd name="connsiteY5" fmla="*/ 1190100 h 1447534"/>
                <a:gd name="connsiteX6" fmla="*/ 9224986 w 9224986"/>
                <a:gd name="connsiteY6" fmla="*/ 1275906 h 1447534"/>
                <a:gd name="connsiteX0" fmla="*/ 0 w 9224986"/>
                <a:gd name="connsiteY0" fmla="*/ 861050 h 1296935"/>
                <a:gd name="connsiteX1" fmla="*/ 1819253 w 9224986"/>
                <a:gd name="connsiteY1" fmla="*/ 818147 h 1296935"/>
                <a:gd name="connsiteX2" fmla="*/ 2874763 w 9224986"/>
                <a:gd name="connsiteY2" fmla="*/ 1101305 h 1296935"/>
                <a:gd name="connsiteX3" fmla="*/ 4582458 w 9224986"/>
                <a:gd name="connsiteY3" fmla="*/ 1230013 h 1296935"/>
                <a:gd name="connsiteX4" fmla="*/ 6049875 w 9224986"/>
                <a:gd name="connsiteY4" fmla="*/ 2995 h 1296935"/>
                <a:gd name="connsiteX5" fmla="*/ 7216943 w 9224986"/>
                <a:gd name="connsiteY5" fmla="*/ 886791 h 1296935"/>
                <a:gd name="connsiteX6" fmla="*/ 9224986 w 9224986"/>
                <a:gd name="connsiteY6" fmla="*/ 972597 h 1296935"/>
                <a:gd name="connsiteX0" fmla="*/ 0 w 9224986"/>
                <a:gd name="connsiteY0" fmla="*/ 53206 h 422425"/>
                <a:gd name="connsiteX1" fmla="*/ 1819253 w 9224986"/>
                <a:gd name="connsiteY1" fmla="*/ 10303 h 422425"/>
                <a:gd name="connsiteX2" fmla="*/ 2874763 w 9224986"/>
                <a:gd name="connsiteY2" fmla="*/ 293461 h 422425"/>
                <a:gd name="connsiteX3" fmla="*/ 4582458 w 9224986"/>
                <a:gd name="connsiteY3" fmla="*/ 422169 h 422425"/>
                <a:gd name="connsiteX4" fmla="*/ 6255828 w 9224986"/>
                <a:gd name="connsiteY4" fmla="*/ 319202 h 422425"/>
                <a:gd name="connsiteX5" fmla="*/ 7216943 w 9224986"/>
                <a:gd name="connsiteY5" fmla="*/ 78947 h 422425"/>
                <a:gd name="connsiteX6" fmla="*/ 9224986 w 9224986"/>
                <a:gd name="connsiteY6" fmla="*/ 164753 h 422425"/>
                <a:gd name="connsiteX0" fmla="*/ 0 w 9224986"/>
                <a:gd name="connsiteY0" fmla="*/ 53206 h 655306"/>
                <a:gd name="connsiteX1" fmla="*/ 1819253 w 9224986"/>
                <a:gd name="connsiteY1" fmla="*/ 10303 h 655306"/>
                <a:gd name="connsiteX2" fmla="*/ 2874763 w 9224986"/>
                <a:gd name="connsiteY2" fmla="*/ 293461 h 655306"/>
                <a:gd name="connsiteX3" fmla="*/ 4582458 w 9224986"/>
                <a:gd name="connsiteY3" fmla="*/ 422169 h 655306"/>
                <a:gd name="connsiteX4" fmla="*/ 6255828 w 9224986"/>
                <a:gd name="connsiteY4" fmla="*/ 319202 h 655306"/>
                <a:gd name="connsiteX5" fmla="*/ 7216943 w 9224986"/>
                <a:gd name="connsiteY5" fmla="*/ 653843 h 655306"/>
                <a:gd name="connsiteX6" fmla="*/ 9224986 w 9224986"/>
                <a:gd name="connsiteY6" fmla="*/ 164753 h 655306"/>
                <a:gd name="connsiteX0" fmla="*/ 0 w 9087684"/>
                <a:gd name="connsiteY0" fmla="*/ 53206 h 1031388"/>
                <a:gd name="connsiteX1" fmla="*/ 1819253 w 9087684"/>
                <a:gd name="connsiteY1" fmla="*/ 10303 h 1031388"/>
                <a:gd name="connsiteX2" fmla="*/ 2874763 w 9087684"/>
                <a:gd name="connsiteY2" fmla="*/ 293461 h 1031388"/>
                <a:gd name="connsiteX3" fmla="*/ 4582458 w 9087684"/>
                <a:gd name="connsiteY3" fmla="*/ 422169 h 1031388"/>
                <a:gd name="connsiteX4" fmla="*/ 6255828 w 9087684"/>
                <a:gd name="connsiteY4" fmla="*/ 319202 h 1031388"/>
                <a:gd name="connsiteX5" fmla="*/ 7216943 w 9087684"/>
                <a:gd name="connsiteY5" fmla="*/ 653843 h 1031388"/>
                <a:gd name="connsiteX6" fmla="*/ 9087684 w 9087684"/>
                <a:gd name="connsiteY6" fmla="*/ 1031388 h 1031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87684" h="1031388">
                  <a:moveTo>
                    <a:pt x="0" y="53206"/>
                  </a:moveTo>
                  <a:cubicBezTo>
                    <a:pt x="660766" y="60356"/>
                    <a:pt x="1340126" y="-29739"/>
                    <a:pt x="1819253" y="10303"/>
                  </a:cubicBezTo>
                  <a:cubicBezTo>
                    <a:pt x="2298380" y="50345"/>
                    <a:pt x="2414229" y="224817"/>
                    <a:pt x="2874763" y="293461"/>
                  </a:cubicBezTo>
                  <a:cubicBezTo>
                    <a:pt x="3335297" y="362105"/>
                    <a:pt x="4018947" y="417879"/>
                    <a:pt x="4582458" y="422169"/>
                  </a:cubicBezTo>
                  <a:cubicBezTo>
                    <a:pt x="5145969" y="426459"/>
                    <a:pt x="5816747" y="280590"/>
                    <a:pt x="6255828" y="319202"/>
                  </a:cubicBezTo>
                  <a:cubicBezTo>
                    <a:pt x="6694909" y="357814"/>
                    <a:pt x="6744967" y="535145"/>
                    <a:pt x="7216943" y="653843"/>
                  </a:cubicBezTo>
                  <a:cubicBezTo>
                    <a:pt x="7688919" y="772541"/>
                    <a:pt x="8464104" y="905540"/>
                    <a:pt x="9087684" y="1031388"/>
                  </a:cubicBezTo>
                </a:path>
              </a:pathLst>
            </a:custGeom>
            <a:ln w="25400"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Freeform 233"/>
            <p:cNvSpPr/>
            <p:nvPr/>
          </p:nvSpPr>
          <p:spPr>
            <a:xfrm rot="18171840">
              <a:off x="1943204" y="3612556"/>
              <a:ext cx="827607" cy="208840"/>
            </a:xfrm>
            <a:custGeom>
              <a:avLst/>
              <a:gdLst>
                <a:gd name="connsiteX0" fmla="*/ 0 w 660766"/>
                <a:gd name="connsiteY0" fmla="*/ 145977 h 145977"/>
                <a:gd name="connsiteX1" fmla="*/ 351837 w 660766"/>
                <a:gd name="connsiteY1" fmla="*/ 108 h 145977"/>
                <a:gd name="connsiteX2" fmla="*/ 660766 w 660766"/>
                <a:gd name="connsiteY2" fmla="*/ 120236 h 145977"/>
                <a:gd name="connsiteX0" fmla="*/ 0 w 976859"/>
                <a:gd name="connsiteY0" fmla="*/ 146664 h 146664"/>
                <a:gd name="connsiteX1" fmla="*/ 351837 w 976859"/>
                <a:gd name="connsiteY1" fmla="*/ 795 h 146664"/>
                <a:gd name="connsiteX2" fmla="*/ 976859 w 976859"/>
                <a:gd name="connsiteY2" fmla="*/ 84555 h 146664"/>
                <a:gd name="connsiteX0" fmla="*/ 0 w 874910"/>
                <a:gd name="connsiteY0" fmla="*/ 49581 h 93428"/>
                <a:gd name="connsiteX1" fmla="*/ 249888 w 874910"/>
                <a:gd name="connsiteY1" fmla="*/ 9668 h 93428"/>
                <a:gd name="connsiteX2" fmla="*/ 874910 w 874910"/>
                <a:gd name="connsiteY2" fmla="*/ 93428 h 93428"/>
                <a:gd name="connsiteX0" fmla="*/ 0 w 874910"/>
                <a:gd name="connsiteY0" fmla="*/ 55862 h 99709"/>
                <a:gd name="connsiteX1" fmla="*/ 420343 w 874910"/>
                <a:gd name="connsiteY1" fmla="*/ 6162 h 99709"/>
                <a:gd name="connsiteX2" fmla="*/ 874910 w 874910"/>
                <a:gd name="connsiteY2" fmla="*/ 99709 h 99709"/>
                <a:gd name="connsiteX0" fmla="*/ 0 w 874910"/>
                <a:gd name="connsiteY0" fmla="*/ 51385 h 95232"/>
                <a:gd name="connsiteX1" fmla="*/ 420343 w 874910"/>
                <a:gd name="connsiteY1" fmla="*/ 1685 h 95232"/>
                <a:gd name="connsiteX2" fmla="*/ 874910 w 874910"/>
                <a:gd name="connsiteY2" fmla="*/ 95232 h 95232"/>
                <a:gd name="connsiteX0" fmla="*/ 0 w 863805"/>
                <a:gd name="connsiteY0" fmla="*/ 13612 h 150148"/>
                <a:gd name="connsiteX1" fmla="*/ 409238 w 863805"/>
                <a:gd name="connsiteY1" fmla="*/ 56601 h 150148"/>
                <a:gd name="connsiteX2" fmla="*/ 863805 w 863805"/>
                <a:gd name="connsiteY2" fmla="*/ 150148 h 150148"/>
                <a:gd name="connsiteX0" fmla="*/ 0 w 863805"/>
                <a:gd name="connsiteY0" fmla="*/ 1417 h 137953"/>
                <a:gd name="connsiteX1" fmla="*/ 409238 w 863805"/>
                <a:gd name="connsiteY1" fmla="*/ 44406 h 137953"/>
                <a:gd name="connsiteX2" fmla="*/ 863805 w 863805"/>
                <a:gd name="connsiteY2" fmla="*/ 137953 h 137953"/>
                <a:gd name="connsiteX0" fmla="*/ 0 w 863805"/>
                <a:gd name="connsiteY0" fmla="*/ 2231 h 138767"/>
                <a:gd name="connsiteX1" fmla="*/ 406207 w 863805"/>
                <a:gd name="connsiteY1" fmla="*/ 31810 h 138767"/>
                <a:gd name="connsiteX2" fmla="*/ 863805 w 863805"/>
                <a:gd name="connsiteY2" fmla="*/ 138767 h 138767"/>
                <a:gd name="connsiteX0" fmla="*/ 0 w 652849"/>
                <a:gd name="connsiteY0" fmla="*/ 31234 h 61252"/>
                <a:gd name="connsiteX1" fmla="*/ 406207 w 652849"/>
                <a:gd name="connsiteY1" fmla="*/ 60813 h 61252"/>
                <a:gd name="connsiteX2" fmla="*/ 652849 w 652849"/>
                <a:gd name="connsiteY2" fmla="*/ 0 h 61252"/>
                <a:gd name="connsiteX0" fmla="*/ 0 w 652849"/>
                <a:gd name="connsiteY0" fmla="*/ 31234 h 34974"/>
                <a:gd name="connsiteX1" fmla="*/ 314681 w 652849"/>
                <a:gd name="connsiteY1" fmla="*/ 33909 h 34974"/>
                <a:gd name="connsiteX2" fmla="*/ 652849 w 652849"/>
                <a:gd name="connsiteY2" fmla="*/ 0 h 34974"/>
                <a:gd name="connsiteX0" fmla="*/ 0 w 652849"/>
                <a:gd name="connsiteY0" fmla="*/ 31234 h 31234"/>
                <a:gd name="connsiteX1" fmla="*/ 652849 w 652849"/>
                <a:gd name="connsiteY1" fmla="*/ 0 h 3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2849" h="31234">
                  <a:moveTo>
                    <a:pt x="0" y="31234"/>
                  </a:moveTo>
                  <a:lnTo>
                    <a:pt x="652849" y="0"/>
                  </a:lnTo>
                </a:path>
              </a:pathLst>
            </a:custGeom>
            <a:ln w="12700" cmpd="sng">
              <a:solidFill>
                <a:schemeClr val="tx1">
                  <a:lumMod val="75000"/>
                </a:schemeClr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1331933" y="3343430"/>
              <a:ext cx="106561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75000"/>
                    </a:schemeClr>
                  </a:solidFill>
                </a:rPr>
                <a:t>REST or </a:t>
              </a:r>
            </a:p>
            <a:p>
              <a:pPr algn="ctr"/>
              <a:r>
                <a:rPr lang="en-US" sz="1200" dirty="0" smtClean="0">
                  <a:solidFill>
                    <a:schemeClr val="tx1">
                      <a:lumMod val="75000"/>
                    </a:schemeClr>
                  </a:solidFill>
                </a:rPr>
                <a:t>RPC request</a:t>
              </a:r>
              <a:endParaRPr lang="en-US" sz="12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274" name="Freeform 273"/>
            <p:cNvSpPr/>
            <p:nvPr/>
          </p:nvSpPr>
          <p:spPr>
            <a:xfrm>
              <a:off x="1431027" y="4413732"/>
              <a:ext cx="9224986" cy="484037"/>
            </a:xfrm>
            <a:custGeom>
              <a:avLst/>
              <a:gdLst>
                <a:gd name="connsiteX0" fmla="*/ 0 w 8358267"/>
                <a:gd name="connsiteY0" fmla="*/ 1124293 h 1264258"/>
                <a:gd name="connsiteX1" fmla="*/ 1819253 w 8358267"/>
                <a:gd name="connsiteY1" fmla="*/ 1081390 h 1264258"/>
                <a:gd name="connsiteX2" fmla="*/ 2986321 w 8358267"/>
                <a:gd name="connsiteY2" fmla="*/ 781071 h 1264258"/>
                <a:gd name="connsiteX3" fmla="*/ 4436575 w 8358267"/>
                <a:gd name="connsiteY3" fmla="*/ 25983 h 1264258"/>
                <a:gd name="connsiteX4" fmla="*/ 6049875 w 8358267"/>
                <a:gd name="connsiteY4" fmla="*/ 266238 h 1264258"/>
                <a:gd name="connsiteX5" fmla="*/ 7216943 w 8358267"/>
                <a:gd name="connsiteY5" fmla="*/ 1150034 h 1264258"/>
                <a:gd name="connsiteX6" fmla="*/ 8358267 w 8358267"/>
                <a:gd name="connsiteY6" fmla="*/ 1253001 h 1264258"/>
                <a:gd name="connsiteX0" fmla="*/ 0 w 9224986"/>
                <a:gd name="connsiteY0" fmla="*/ 1124293 h 1253596"/>
                <a:gd name="connsiteX1" fmla="*/ 1819253 w 9224986"/>
                <a:gd name="connsiteY1" fmla="*/ 1081390 h 1253596"/>
                <a:gd name="connsiteX2" fmla="*/ 2986321 w 9224986"/>
                <a:gd name="connsiteY2" fmla="*/ 781071 h 1253596"/>
                <a:gd name="connsiteX3" fmla="*/ 4436575 w 9224986"/>
                <a:gd name="connsiteY3" fmla="*/ 25983 h 1253596"/>
                <a:gd name="connsiteX4" fmla="*/ 6049875 w 9224986"/>
                <a:gd name="connsiteY4" fmla="*/ 266238 h 1253596"/>
                <a:gd name="connsiteX5" fmla="*/ 7216943 w 9224986"/>
                <a:gd name="connsiteY5" fmla="*/ 1150034 h 1253596"/>
                <a:gd name="connsiteX6" fmla="*/ 9224986 w 9224986"/>
                <a:gd name="connsiteY6" fmla="*/ 1235840 h 1253596"/>
                <a:gd name="connsiteX0" fmla="*/ 0 w 9224986"/>
                <a:gd name="connsiteY0" fmla="*/ 864453 h 993756"/>
                <a:gd name="connsiteX1" fmla="*/ 1819253 w 9224986"/>
                <a:gd name="connsiteY1" fmla="*/ 821550 h 993756"/>
                <a:gd name="connsiteX2" fmla="*/ 2986321 w 9224986"/>
                <a:gd name="connsiteY2" fmla="*/ 521231 h 993756"/>
                <a:gd name="connsiteX3" fmla="*/ 4519404 w 9224986"/>
                <a:gd name="connsiteY3" fmla="*/ 493123 h 993756"/>
                <a:gd name="connsiteX4" fmla="*/ 6049875 w 9224986"/>
                <a:gd name="connsiteY4" fmla="*/ 6398 h 993756"/>
                <a:gd name="connsiteX5" fmla="*/ 7216943 w 9224986"/>
                <a:gd name="connsiteY5" fmla="*/ 890194 h 993756"/>
                <a:gd name="connsiteX6" fmla="*/ 9224986 w 9224986"/>
                <a:gd name="connsiteY6" fmla="*/ 976000 h 993756"/>
                <a:gd name="connsiteX0" fmla="*/ 0 w 9224986"/>
                <a:gd name="connsiteY0" fmla="*/ 380229 h 509532"/>
                <a:gd name="connsiteX1" fmla="*/ 1819253 w 9224986"/>
                <a:gd name="connsiteY1" fmla="*/ 337326 h 509532"/>
                <a:gd name="connsiteX2" fmla="*/ 2986321 w 9224986"/>
                <a:gd name="connsiteY2" fmla="*/ 37007 h 509532"/>
                <a:gd name="connsiteX3" fmla="*/ 4519404 w 9224986"/>
                <a:gd name="connsiteY3" fmla="*/ 8899 h 509532"/>
                <a:gd name="connsiteX4" fmla="*/ 6151110 w 9224986"/>
                <a:gd name="connsiteY4" fmla="*/ 74311 h 509532"/>
                <a:gd name="connsiteX5" fmla="*/ 7216943 w 9224986"/>
                <a:gd name="connsiteY5" fmla="*/ 405970 h 509532"/>
                <a:gd name="connsiteX6" fmla="*/ 9224986 w 9224986"/>
                <a:gd name="connsiteY6" fmla="*/ 491776 h 509532"/>
                <a:gd name="connsiteX0" fmla="*/ 0 w 9224986"/>
                <a:gd name="connsiteY0" fmla="*/ 411613 h 682058"/>
                <a:gd name="connsiteX1" fmla="*/ 1819253 w 9224986"/>
                <a:gd name="connsiteY1" fmla="*/ 368710 h 682058"/>
                <a:gd name="connsiteX2" fmla="*/ 2875882 w 9224986"/>
                <a:gd name="connsiteY2" fmla="*/ 675741 h 682058"/>
                <a:gd name="connsiteX3" fmla="*/ 4519404 w 9224986"/>
                <a:gd name="connsiteY3" fmla="*/ 40283 h 682058"/>
                <a:gd name="connsiteX4" fmla="*/ 6151110 w 9224986"/>
                <a:gd name="connsiteY4" fmla="*/ 105695 h 682058"/>
                <a:gd name="connsiteX5" fmla="*/ 7216943 w 9224986"/>
                <a:gd name="connsiteY5" fmla="*/ 437354 h 682058"/>
                <a:gd name="connsiteX6" fmla="*/ 9224986 w 9224986"/>
                <a:gd name="connsiteY6" fmla="*/ 523160 h 682058"/>
                <a:gd name="connsiteX0" fmla="*/ 0 w 9224986"/>
                <a:gd name="connsiteY0" fmla="*/ 317630 h 773761"/>
                <a:gd name="connsiteX1" fmla="*/ 1819253 w 9224986"/>
                <a:gd name="connsiteY1" fmla="*/ 274727 h 773761"/>
                <a:gd name="connsiteX2" fmla="*/ 2875882 w 9224986"/>
                <a:gd name="connsiteY2" fmla="*/ 581758 h 773761"/>
                <a:gd name="connsiteX3" fmla="*/ 4408965 w 9224986"/>
                <a:gd name="connsiteY3" fmla="*/ 746898 h 773761"/>
                <a:gd name="connsiteX4" fmla="*/ 6151110 w 9224986"/>
                <a:gd name="connsiteY4" fmla="*/ 11712 h 773761"/>
                <a:gd name="connsiteX5" fmla="*/ 7216943 w 9224986"/>
                <a:gd name="connsiteY5" fmla="*/ 343371 h 773761"/>
                <a:gd name="connsiteX6" fmla="*/ 9224986 w 9224986"/>
                <a:gd name="connsiteY6" fmla="*/ 429177 h 773761"/>
                <a:gd name="connsiteX0" fmla="*/ 0 w 9224986"/>
                <a:gd name="connsiteY0" fmla="*/ 54682 h 484037"/>
                <a:gd name="connsiteX1" fmla="*/ 1819253 w 9224986"/>
                <a:gd name="connsiteY1" fmla="*/ 11779 h 484037"/>
                <a:gd name="connsiteX2" fmla="*/ 2875882 w 9224986"/>
                <a:gd name="connsiteY2" fmla="*/ 318810 h 484037"/>
                <a:gd name="connsiteX3" fmla="*/ 4408965 w 9224986"/>
                <a:gd name="connsiteY3" fmla="*/ 483950 h 484037"/>
                <a:gd name="connsiteX4" fmla="*/ 6003858 w 9224986"/>
                <a:gd name="connsiteY4" fmla="*/ 337710 h 484037"/>
                <a:gd name="connsiteX5" fmla="*/ 7216943 w 9224986"/>
                <a:gd name="connsiteY5" fmla="*/ 80423 h 484037"/>
                <a:gd name="connsiteX6" fmla="*/ 9224986 w 9224986"/>
                <a:gd name="connsiteY6" fmla="*/ 166229 h 48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24986" h="484037">
                  <a:moveTo>
                    <a:pt x="0" y="54682"/>
                  </a:moveTo>
                  <a:cubicBezTo>
                    <a:pt x="660766" y="61832"/>
                    <a:pt x="1339939" y="-32242"/>
                    <a:pt x="1819253" y="11779"/>
                  </a:cubicBezTo>
                  <a:cubicBezTo>
                    <a:pt x="2298567" y="55800"/>
                    <a:pt x="2444263" y="240115"/>
                    <a:pt x="2875882" y="318810"/>
                  </a:cubicBezTo>
                  <a:cubicBezTo>
                    <a:pt x="3307501" y="397505"/>
                    <a:pt x="3887636" y="480800"/>
                    <a:pt x="4408965" y="483950"/>
                  </a:cubicBezTo>
                  <a:cubicBezTo>
                    <a:pt x="4930294" y="487100"/>
                    <a:pt x="5535862" y="404964"/>
                    <a:pt x="6003858" y="337710"/>
                  </a:cubicBezTo>
                  <a:cubicBezTo>
                    <a:pt x="6471854" y="270456"/>
                    <a:pt x="6687758" y="-81177"/>
                    <a:pt x="7216943" y="80423"/>
                  </a:cubicBezTo>
                  <a:cubicBezTo>
                    <a:pt x="7746128" y="242023"/>
                    <a:pt x="9224986" y="166229"/>
                    <a:pt x="9224986" y="166229"/>
                  </a:cubicBezTo>
                </a:path>
              </a:pathLst>
            </a:custGeom>
            <a:ln w="63500"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reeform 174"/>
            <p:cNvSpPr/>
            <p:nvPr/>
          </p:nvSpPr>
          <p:spPr>
            <a:xfrm>
              <a:off x="1583427" y="4517663"/>
              <a:ext cx="9224986" cy="1199611"/>
            </a:xfrm>
            <a:custGeom>
              <a:avLst/>
              <a:gdLst>
                <a:gd name="connsiteX0" fmla="*/ 0 w 8358267"/>
                <a:gd name="connsiteY0" fmla="*/ 1124293 h 1264258"/>
                <a:gd name="connsiteX1" fmla="*/ 1819253 w 8358267"/>
                <a:gd name="connsiteY1" fmla="*/ 1081390 h 1264258"/>
                <a:gd name="connsiteX2" fmla="*/ 2986321 w 8358267"/>
                <a:gd name="connsiteY2" fmla="*/ 781071 h 1264258"/>
                <a:gd name="connsiteX3" fmla="*/ 4436575 w 8358267"/>
                <a:gd name="connsiteY3" fmla="*/ 25983 h 1264258"/>
                <a:gd name="connsiteX4" fmla="*/ 6049875 w 8358267"/>
                <a:gd name="connsiteY4" fmla="*/ 266238 h 1264258"/>
                <a:gd name="connsiteX5" fmla="*/ 7216943 w 8358267"/>
                <a:gd name="connsiteY5" fmla="*/ 1150034 h 1264258"/>
                <a:gd name="connsiteX6" fmla="*/ 8358267 w 8358267"/>
                <a:gd name="connsiteY6" fmla="*/ 1253001 h 1264258"/>
                <a:gd name="connsiteX0" fmla="*/ 0 w 9224986"/>
                <a:gd name="connsiteY0" fmla="*/ 1124293 h 1253596"/>
                <a:gd name="connsiteX1" fmla="*/ 1819253 w 9224986"/>
                <a:gd name="connsiteY1" fmla="*/ 1081390 h 1253596"/>
                <a:gd name="connsiteX2" fmla="*/ 2986321 w 9224986"/>
                <a:gd name="connsiteY2" fmla="*/ 781071 h 1253596"/>
                <a:gd name="connsiteX3" fmla="*/ 4436575 w 9224986"/>
                <a:gd name="connsiteY3" fmla="*/ 25983 h 1253596"/>
                <a:gd name="connsiteX4" fmla="*/ 6049875 w 9224986"/>
                <a:gd name="connsiteY4" fmla="*/ 266238 h 1253596"/>
                <a:gd name="connsiteX5" fmla="*/ 7216943 w 9224986"/>
                <a:gd name="connsiteY5" fmla="*/ 1150034 h 1253596"/>
                <a:gd name="connsiteX6" fmla="*/ 9224986 w 9224986"/>
                <a:gd name="connsiteY6" fmla="*/ 1235840 h 1253596"/>
                <a:gd name="connsiteX0" fmla="*/ 0 w 9224986"/>
                <a:gd name="connsiteY0" fmla="*/ 864453 h 993756"/>
                <a:gd name="connsiteX1" fmla="*/ 1819253 w 9224986"/>
                <a:gd name="connsiteY1" fmla="*/ 821550 h 993756"/>
                <a:gd name="connsiteX2" fmla="*/ 2986321 w 9224986"/>
                <a:gd name="connsiteY2" fmla="*/ 521231 h 993756"/>
                <a:gd name="connsiteX3" fmla="*/ 4519404 w 9224986"/>
                <a:gd name="connsiteY3" fmla="*/ 493123 h 993756"/>
                <a:gd name="connsiteX4" fmla="*/ 6049875 w 9224986"/>
                <a:gd name="connsiteY4" fmla="*/ 6398 h 993756"/>
                <a:gd name="connsiteX5" fmla="*/ 7216943 w 9224986"/>
                <a:gd name="connsiteY5" fmla="*/ 890194 h 993756"/>
                <a:gd name="connsiteX6" fmla="*/ 9224986 w 9224986"/>
                <a:gd name="connsiteY6" fmla="*/ 976000 h 993756"/>
                <a:gd name="connsiteX0" fmla="*/ 0 w 9224986"/>
                <a:gd name="connsiteY0" fmla="*/ 380229 h 509532"/>
                <a:gd name="connsiteX1" fmla="*/ 1819253 w 9224986"/>
                <a:gd name="connsiteY1" fmla="*/ 337326 h 509532"/>
                <a:gd name="connsiteX2" fmla="*/ 2986321 w 9224986"/>
                <a:gd name="connsiteY2" fmla="*/ 37007 h 509532"/>
                <a:gd name="connsiteX3" fmla="*/ 4519404 w 9224986"/>
                <a:gd name="connsiteY3" fmla="*/ 8899 h 509532"/>
                <a:gd name="connsiteX4" fmla="*/ 6151110 w 9224986"/>
                <a:gd name="connsiteY4" fmla="*/ 74311 h 509532"/>
                <a:gd name="connsiteX5" fmla="*/ 7216943 w 9224986"/>
                <a:gd name="connsiteY5" fmla="*/ 405970 h 509532"/>
                <a:gd name="connsiteX6" fmla="*/ 9224986 w 9224986"/>
                <a:gd name="connsiteY6" fmla="*/ 491776 h 509532"/>
                <a:gd name="connsiteX0" fmla="*/ 0 w 9224986"/>
                <a:gd name="connsiteY0" fmla="*/ 411613 h 682058"/>
                <a:gd name="connsiteX1" fmla="*/ 1819253 w 9224986"/>
                <a:gd name="connsiteY1" fmla="*/ 368710 h 682058"/>
                <a:gd name="connsiteX2" fmla="*/ 2875882 w 9224986"/>
                <a:gd name="connsiteY2" fmla="*/ 675741 h 682058"/>
                <a:gd name="connsiteX3" fmla="*/ 4519404 w 9224986"/>
                <a:gd name="connsiteY3" fmla="*/ 40283 h 682058"/>
                <a:gd name="connsiteX4" fmla="*/ 6151110 w 9224986"/>
                <a:gd name="connsiteY4" fmla="*/ 105695 h 682058"/>
                <a:gd name="connsiteX5" fmla="*/ 7216943 w 9224986"/>
                <a:gd name="connsiteY5" fmla="*/ 437354 h 682058"/>
                <a:gd name="connsiteX6" fmla="*/ 9224986 w 9224986"/>
                <a:gd name="connsiteY6" fmla="*/ 523160 h 682058"/>
                <a:gd name="connsiteX0" fmla="*/ 0 w 9224986"/>
                <a:gd name="connsiteY0" fmla="*/ 317630 h 773761"/>
                <a:gd name="connsiteX1" fmla="*/ 1819253 w 9224986"/>
                <a:gd name="connsiteY1" fmla="*/ 274727 h 773761"/>
                <a:gd name="connsiteX2" fmla="*/ 2875882 w 9224986"/>
                <a:gd name="connsiteY2" fmla="*/ 581758 h 773761"/>
                <a:gd name="connsiteX3" fmla="*/ 4408965 w 9224986"/>
                <a:gd name="connsiteY3" fmla="*/ 746898 h 773761"/>
                <a:gd name="connsiteX4" fmla="*/ 6151110 w 9224986"/>
                <a:gd name="connsiteY4" fmla="*/ 11712 h 773761"/>
                <a:gd name="connsiteX5" fmla="*/ 7216943 w 9224986"/>
                <a:gd name="connsiteY5" fmla="*/ 343371 h 773761"/>
                <a:gd name="connsiteX6" fmla="*/ 9224986 w 9224986"/>
                <a:gd name="connsiteY6" fmla="*/ 429177 h 773761"/>
                <a:gd name="connsiteX0" fmla="*/ 0 w 9224986"/>
                <a:gd name="connsiteY0" fmla="*/ 54682 h 484037"/>
                <a:gd name="connsiteX1" fmla="*/ 1819253 w 9224986"/>
                <a:gd name="connsiteY1" fmla="*/ 11779 h 484037"/>
                <a:gd name="connsiteX2" fmla="*/ 2875882 w 9224986"/>
                <a:gd name="connsiteY2" fmla="*/ 318810 h 484037"/>
                <a:gd name="connsiteX3" fmla="*/ 4408965 w 9224986"/>
                <a:gd name="connsiteY3" fmla="*/ 483950 h 484037"/>
                <a:gd name="connsiteX4" fmla="*/ 6003858 w 9224986"/>
                <a:gd name="connsiteY4" fmla="*/ 337710 h 484037"/>
                <a:gd name="connsiteX5" fmla="*/ 7216943 w 9224986"/>
                <a:gd name="connsiteY5" fmla="*/ 80423 h 484037"/>
                <a:gd name="connsiteX6" fmla="*/ 9224986 w 9224986"/>
                <a:gd name="connsiteY6" fmla="*/ 166229 h 484037"/>
                <a:gd name="connsiteX0" fmla="*/ 0 w 9224986"/>
                <a:gd name="connsiteY0" fmla="*/ 103151 h 1071401"/>
                <a:gd name="connsiteX1" fmla="*/ 1819253 w 9224986"/>
                <a:gd name="connsiteY1" fmla="*/ 60248 h 1071401"/>
                <a:gd name="connsiteX2" fmla="*/ 2649393 w 9224986"/>
                <a:gd name="connsiteY2" fmla="*/ 1062989 h 1071401"/>
                <a:gd name="connsiteX3" fmla="*/ 4408965 w 9224986"/>
                <a:gd name="connsiteY3" fmla="*/ 532419 h 1071401"/>
                <a:gd name="connsiteX4" fmla="*/ 6003858 w 9224986"/>
                <a:gd name="connsiteY4" fmla="*/ 386179 h 1071401"/>
                <a:gd name="connsiteX5" fmla="*/ 7216943 w 9224986"/>
                <a:gd name="connsiteY5" fmla="*/ 128892 h 1071401"/>
                <a:gd name="connsiteX6" fmla="*/ 9224986 w 9224986"/>
                <a:gd name="connsiteY6" fmla="*/ 214698 h 1071401"/>
                <a:gd name="connsiteX0" fmla="*/ 0 w 9224986"/>
                <a:gd name="connsiteY0" fmla="*/ 103151 h 1224116"/>
                <a:gd name="connsiteX1" fmla="*/ 1819253 w 9224986"/>
                <a:gd name="connsiteY1" fmla="*/ 60248 h 1224116"/>
                <a:gd name="connsiteX2" fmla="*/ 2649393 w 9224986"/>
                <a:gd name="connsiteY2" fmla="*/ 1062989 h 1224116"/>
                <a:gd name="connsiteX3" fmla="*/ 4271453 w 9224986"/>
                <a:gd name="connsiteY3" fmla="*/ 1155322 h 1224116"/>
                <a:gd name="connsiteX4" fmla="*/ 6003858 w 9224986"/>
                <a:gd name="connsiteY4" fmla="*/ 386179 h 1224116"/>
                <a:gd name="connsiteX5" fmla="*/ 7216943 w 9224986"/>
                <a:gd name="connsiteY5" fmla="*/ 128892 h 1224116"/>
                <a:gd name="connsiteX6" fmla="*/ 9224986 w 9224986"/>
                <a:gd name="connsiteY6" fmla="*/ 214698 h 1224116"/>
                <a:gd name="connsiteX0" fmla="*/ 0 w 9224986"/>
                <a:gd name="connsiteY0" fmla="*/ 103151 h 1199611"/>
                <a:gd name="connsiteX1" fmla="*/ 1819253 w 9224986"/>
                <a:gd name="connsiteY1" fmla="*/ 60248 h 1199611"/>
                <a:gd name="connsiteX2" fmla="*/ 2649393 w 9224986"/>
                <a:gd name="connsiteY2" fmla="*/ 1062989 h 1199611"/>
                <a:gd name="connsiteX3" fmla="*/ 4271453 w 9224986"/>
                <a:gd name="connsiteY3" fmla="*/ 1155322 h 1199611"/>
                <a:gd name="connsiteX4" fmla="*/ 5922969 w 9224986"/>
                <a:gd name="connsiteY4" fmla="*/ 1106158 h 1199611"/>
                <a:gd name="connsiteX5" fmla="*/ 7216943 w 9224986"/>
                <a:gd name="connsiteY5" fmla="*/ 128892 h 1199611"/>
                <a:gd name="connsiteX6" fmla="*/ 9224986 w 9224986"/>
                <a:gd name="connsiteY6" fmla="*/ 214698 h 1199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24986" h="1199611">
                  <a:moveTo>
                    <a:pt x="0" y="103151"/>
                  </a:moveTo>
                  <a:cubicBezTo>
                    <a:pt x="660766" y="110301"/>
                    <a:pt x="1377688" y="-99725"/>
                    <a:pt x="1819253" y="60248"/>
                  </a:cubicBezTo>
                  <a:cubicBezTo>
                    <a:pt x="2260818" y="220221"/>
                    <a:pt x="2240693" y="880477"/>
                    <a:pt x="2649393" y="1062989"/>
                  </a:cubicBezTo>
                  <a:cubicBezTo>
                    <a:pt x="3058093" y="1245501"/>
                    <a:pt x="3725857" y="1148127"/>
                    <a:pt x="4271453" y="1155322"/>
                  </a:cubicBezTo>
                  <a:cubicBezTo>
                    <a:pt x="4817049" y="1162517"/>
                    <a:pt x="5432054" y="1277230"/>
                    <a:pt x="5922969" y="1106158"/>
                  </a:cubicBezTo>
                  <a:cubicBezTo>
                    <a:pt x="6413884" y="935086"/>
                    <a:pt x="6687758" y="-32708"/>
                    <a:pt x="7216943" y="128892"/>
                  </a:cubicBezTo>
                  <a:cubicBezTo>
                    <a:pt x="7746128" y="290492"/>
                    <a:pt x="9224986" y="214698"/>
                    <a:pt x="9224986" y="214698"/>
                  </a:cubicBezTo>
                </a:path>
              </a:pathLst>
            </a:custGeom>
            <a:ln w="63500"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5288833" y="2418654"/>
            <a:ext cx="1874593" cy="361689"/>
            <a:chOff x="6182613" y="2316884"/>
            <a:chExt cx="1267931" cy="361689"/>
          </a:xfrm>
        </p:grpSpPr>
        <p:grpSp>
          <p:nvGrpSpPr>
            <p:cNvPr id="178" name="Group 177"/>
            <p:cNvGrpSpPr/>
            <p:nvPr/>
          </p:nvGrpSpPr>
          <p:grpSpPr>
            <a:xfrm>
              <a:off x="6182613" y="2316884"/>
              <a:ext cx="1264560" cy="360852"/>
              <a:chOff x="768764" y="2808804"/>
              <a:chExt cx="1759030" cy="468038"/>
            </a:xfrm>
          </p:grpSpPr>
          <p:sp>
            <p:nvSpPr>
              <p:cNvPr id="227" name="Rounded Rectangle 226"/>
              <p:cNvSpPr/>
              <p:nvPr/>
            </p:nvSpPr>
            <p:spPr>
              <a:xfrm>
                <a:off x="768764" y="2808804"/>
                <a:ext cx="1759030" cy="468038"/>
              </a:xfrm>
              <a:prstGeom prst="roundRect">
                <a:avLst>
                  <a:gd name="adj" fmla="val 10000"/>
                </a:avLst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236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44546A"/>
                  </a:solidFill>
                  <a:latin typeface="Calibri"/>
                </a:endParaRPr>
              </a:p>
            </p:txBody>
          </p:sp>
        </p:grpSp>
        <p:sp>
          <p:nvSpPr>
            <p:cNvPr id="179" name="Rounded Rectangle 4"/>
            <p:cNvSpPr/>
            <p:nvPr/>
          </p:nvSpPr>
          <p:spPr>
            <a:xfrm>
              <a:off x="6195916" y="2323633"/>
              <a:ext cx="125462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44546A"/>
                  </a:solidFill>
                  <a:latin typeface="Calibri"/>
                </a:rPr>
                <a:t>Flow Balancer Service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sp>
        <p:nvSpPr>
          <p:cNvPr id="232" name="Can 231"/>
          <p:cNvSpPr/>
          <p:nvPr/>
        </p:nvSpPr>
        <p:spPr>
          <a:xfrm>
            <a:off x="7517914" y="2320045"/>
            <a:ext cx="782362" cy="598634"/>
          </a:xfrm>
          <a:prstGeom prst="can">
            <a:avLst/>
          </a:prstGeom>
          <a:noFill/>
          <a:ln w="28575" cmpd="sng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522152" y="2531828"/>
            <a:ext cx="7918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>
                    <a:lumMod val="75000"/>
                  </a:schemeClr>
                </a:solidFill>
              </a:rPr>
              <a:t>Collector</a:t>
            </a:r>
            <a:endParaRPr lang="en-US" sz="12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38" name="Straight Arrow Connector 237"/>
          <p:cNvCxnSpPr>
            <a:stCxn id="232" idx="2"/>
          </p:cNvCxnSpPr>
          <p:nvPr/>
        </p:nvCxnSpPr>
        <p:spPr>
          <a:xfrm flipH="1" flipV="1">
            <a:off x="7169586" y="2567560"/>
            <a:ext cx="348328" cy="51802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758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495" y="100752"/>
            <a:ext cx="11418795" cy="76106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3200" b="0" dirty="0" smtClean="0">
                <a:solidFill>
                  <a:schemeClr val="tx1"/>
                </a:solidFill>
              </a:rPr>
              <a:t>DC Planes Reference </a:t>
            </a:r>
            <a:r>
              <a:rPr lang="mr-IN" sz="3200" b="0" dirty="0" smtClean="0">
                <a:solidFill>
                  <a:schemeClr val="tx1"/>
                </a:solidFill>
              </a:rPr>
              <a:t>–</a:t>
            </a:r>
            <a:r>
              <a:rPr lang="en-US" sz="3200" b="0" dirty="0" smtClean="0">
                <a:solidFill>
                  <a:schemeClr val="tx1"/>
                </a:solidFill>
              </a:rPr>
              <a:t> and </a:t>
            </a:r>
            <a:r>
              <a:rPr lang="en-US" sz="3200" b="0" dirty="0" err="1" smtClean="0">
                <a:solidFill>
                  <a:schemeClr val="tx1"/>
                </a:solidFill>
              </a:rPr>
              <a:t>Anycast</a:t>
            </a:r>
            <a:r>
              <a:rPr lang="en-US" sz="3200" b="0" dirty="0" smtClean="0">
                <a:solidFill>
                  <a:schemeClr val="tx1"/>
                </a:solidFill>
              </a:rPr>
              <a:t> SID</a:t>
            </a:r>
            <a:endParaRPr lang="en-US" sz="3200" b="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874" y="1126976"/>
            <a:ext cx="6756473" cy="5330743"/>
          </a:xfrm>
          <a:prstGeom prst="rect">
            <a:avLst/>
          </a:prstGeom>
        </p:spPr>
      </p:pic>
      <p:sp>
        <p:nvSpPr>
          <p:cNvPr id="175" name="Rectangle 174"/>
          <p:cNvSpPr/>
          <p:nvPr/>
        </p:nvSpPr>
        <p:spPr>
          <a:xfrm>
            <a:off x="502103" y="819199"/>
            <a:ext cx="572988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chemeClr val="tx2"/>
                </a:solidFill>
              </a:rPr>
              <a:t>Anycast</a:t>
            </a:r>
            <a:r>
              <a:rPr lang="en-US" sz="1600" dirty="0" smtClean="0">
                <a:solidFill>
                  <a:schemeClr val="tx2"/>
                </a:solidFill>
              </a:rPr>
              <a:t>-SID across all or a subset of Spine nodes per plane</a:t>
            </a:r>
          </a:p>
          <a:p>
            <a:r>
              <a:rPr lang="en-US" sz="1600" dirty="0" smtClean="0">
                <a:solidFill>
                  <a:schemeClr val="tx2"/>
                </a:solidFill>
              </a:rPr>
              <a:t>Example Application use case: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Reads – no steering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Writes – load balance across DC shards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10199583" y="1665504"/>
            <a:ext cx="9746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20003</a:t>
            </a:r>
            <a:endParaRPr lang="en-US" sz="1400" dirty="0">
              <a:solidFill>
                <a:schemeClr val="tx2"/>
              </a:solidFill>
            </a:endParaRPr>
          </a:p>
        </p:txBody>
      </p:sp>
      <p:cxnSp>
        <p:nvCxnSpPr>
          <p:cNvPr id="178" name="Straight Arrow Connector 177"/>
          <p:cNvCxnSpPr/>
          <p:nvPr/>
        </p:nvCxnSpPr>
        <p:spPr>
          <a:xfrm flipV="1">
            <a:off x="9589183" y="1845243"/>
            <a:ext cx="713339" cy="128038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prstDash val="dash"/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Rectangle 178"/>
          <p:cNvSpPr/>
          <p:nvPr/>
        </p:nvSpPr>
        <p:spPr>
          <a:xfrm>
            <a:off x="9761273" y="1377417"/>
            <a:ext cx="9746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20002</a:t>
            </a:r>
            <a:endParaRPr lang="en-US" sz="1400" dirty="0">
              <a:solidFill>
                <a:schemeClr val="tx2"/>
              </a:solidFill>
            </a:endParaRPr>
          </a:p>
        </p:txBody>
      </p:sp>
      <p:cxnSp>
        <p:nvCxnSpPr>
          <p:cNvPr id="227" name="Straight Arrow Connector 226"/>
          <p:cNvCxnSpPr/>
          <p:nvPr/>
        </p:nvCxnSpPr>
        <p:spPr>
          <a:xfrm flipV="1">
            <a:off x="9150873" y="1557156"/>
            <a:ext cx="713339" cy="128038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prstDash val="dash"/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8" name="Rectangle 227"/>
          <p:cNvSpPr/>
          <p:nvPr/>
        </p:nvSpPr>
        <p:spPr>
          <a:xfrm>
            <a:off x="9396802" y="1087596"/>
            <a:ext cx="9746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20001</a:t>
            </a:r>
            <a:endParaRPr lang="en-US" sz="1400" dirty="0">
              <a:solidFill>
                <a:schemeClr val="tx2"/>
              </a:solidFill>
            </a:endParaRPr>
          </a:p>
        </p:txBody>
      </p:sp>
      <p:cxnSp>
        <p:nvCxnSpPr>
          <p:cNvPr id="229" name="Straight Arrow Connector 228"/>
          <p:cNvCxnSpPr/>
          <p:nvPr/>
        </p:nvCxnSpPr>
        <p:spPr>
          <a:xfrm flipV="1">
            <a:off x="8786402" y="1267335"/>
            <a:ext cx="713339" cy="128038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prstDash val="dash"/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6" name="Rectangle 235"/>
          <p:cNvSpPr/>
          <p:nvPr/>
        </p:nvSpPr>
        <p:spPr>
          <a:xfrm>
            <a:off x="8968337" y="819199"/>
            <a:ext cx="18726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err="1" smtClean="0">
                <a:solidFill>
                  <a:schemeClr val="tx2"/>
                </a:solidFill>
              </a:rPr>
              <a:t>Anycast</a:t>
            </a:r>
            <a:r>
              <a:rPr lang="en-US" sz="1400" dirty="0" smtClean="0">
                <a:solidFill>
                  <a:schemeClr val="tx2"/>
                </a:solidFill>
              </a:rPr>
              <a:t> SID 20000</a:t>
            </a:r>
            <a:endParaRPr lang="en-US" sz="1400" dirty="0">
              <a:solidFill>
                <a:schemeClr val="tx2"/>
              </a:solidFill>
            </a:endParaRPr>
          </a:p>
        </p:txBody>
      </p:sp>
      <p:cxnSp>
        <p:nvCxnSpPr>
          <p:cNvPr id="238" name="Straight Arrow Connector 237"/>
          <p:cNvCxnSpPr/>
          <p:nvPr/>
        </p:nvCxnSpPr>
        <p:spPr>
          <a:xfrm flipV="1">
            <a:off x="8357937" y="998938"/>
            <a:ext cx="713339" cy="128038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prstDash val="dash"/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91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ounded Rectangle 205"/>
          <p:cNvSpPr/>
          <p:nvPr/>
        </p:nvSpPr>
        <p:spPr>
          <a:xfrm>
            <a:off x="4007700" y="1114402"/>
            <a:ext cx="2273191" cy="1735508"/>
          </a:xfrm>
          <a:prstGeom prst="roundRect">
            <a:avLst>
              <a:gd name="adj" fmla="val 4851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78" name="Rounded Rectangle 377"/>
          <p:cNvSpPr/>
          <p:nvPr/>
        </p:nvSpPr>
        <p:spPr>
          <a:xfrm>
            <a:off x="6460320" y="1107846"/>
            <a:ext cx="2952848" cy="1735508"/>
          </a:xfrm>
          <a:prstGeom prst="roundRect">
            <a:avLst>
              <a:gd name="adj" fmla="val 4851"/>
            </a:avLst>
          </a:prstGeom>
          <a:ln w="19050">
            <a:solidFill>
              <a:srgbClr val="B64A4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31" name="Rounded Rectangle 330"/>
          <p:cNvSpPr/>
          <p:nvPr/>
        </p:nvSpPr>
        <p:spPr>
          <a:xfrm>
            <a:off x="7984134" y="2270064"/>
            <a:ext cx="1048110" cy="442813"/>
          </a:xfrm>
          <a:prstGeom prst="roundRect">
            <a:avLst>
              <a:gd name="adj" fmla="val 10000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9" y="87270"/>
            <a:ext cx="11471747" cy="102057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3400" b="0" dirty="0" smtClean="0"/>
              <a:t>Voltron </a:t>
            </a:r>
            <a:r>
              <a:rPr lang="en-US" sz="3400" b="0" dirty="0" err="1" smtClean="0"/>
              <a:t>Microservices</a:t>
            </a:r>
            <a:r>
              <a:rPr lang="en-US" sz="3400" b="0" dirty="0" smtClean="0"/>
              <a:t>, API GW, and Host Networking</a:t>
            </a:r>
            <a:endParaRPr lang="en-US" sz="3400" b="0" dirty="0">
              <a:solidFill>
                <a:schemeClr val="tx2"/>
              </a:solidFill>
            </a:endParaRPr>
          </a:p>
        </p:txBody>
      </p:sp>
      <p:pic>
        <p:nvPicPr>
          <p:cNvPr id="329" name="Picture 3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24" y="2360502"/>
            <a:ext cx="843308" cy="264457"/>
          </a:xfrm>
          <a:prstGeom prst="rect">
            <a:avLst/>
          </a:prstGeom>
        </p:spPr>
      </p:pic>
      <p:sp>
        <p:nvSpPr>
          <p:cNvPr id="341" name="TextBox 340"/>
          <p:cNvSpPr txBox="1"/>
          <p:nvPr/>
        </p:nvSpPr>
        <p:spPr>
          <a:xfrm>
            <a:off x="8186060" y="3102253"/>
            <a:ext cx="2464513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Topology, Label, Prefix Data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42" name="Rounded Rectangle 341"/>
          <p:cNvSpPr/>
          <p:nvPr/>
        </p:nvSpPr>
        <p:spPr>
          <a:xfrm>
            <a:off x="6837403" y="2273712"/>
            <a:ext cx="1048110" cy="442813"/>
          </a:xfrm>
          <a:prstGeom prst="roundRect">
            <a:avLst>
              <a:gd name="adj" fmla="val 10000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44" name="TextBox 343"/>
          <p:cNvSpPr txBox="1"/>
          <p:nvPr/>
        </p:nvSpPr>
        <p:spPr>
          <a:xfrm>
            <a:off x="6816145" y="2309920"/>
            <a:ext cx="1111643" cy="369330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Collectors</a:t>
            </a:r>
            <a:endParaRPr lang="en-US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45" name="Straight Arrow Connector 344"/>
          <p:cNvCxnSpPr/>
          <p:nvPr/>
        </p:nvCxnSpPr>
        <p:spPr>
          <a:xfrm flipH="1">
            <a:off x="8186060" y="2843354"/>
            <a:ext cx="113211" cy="687977"/>
          </a:xfrm>
          <a:prstGeom prst="straightConnector1">
            <a:avLst/>
          </a:prstGeom>
          <a:ln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TextBox 345"/>
          <p:cNvSpPr txBox="1"/>
          <p:nvPr/>
        </p:nvSpPr>
        <p:spPr>
          <a:xfrm>
            <a:off x="5921064" y="3118475"/>
            <a:ext cx="1450902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Telemetry Data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47" name="Straight Arrow Connector 346"/>
          <p:cNvCxnSpPr/>
          <p:nvPr/>
        </p:nvCxnSpPr>
        <p:spPr>
          <a:xfrm flipH="1">
            <a:off x="7262067" y="2847194"/>
            <a:ext cx="113211" cy="687977"/>
          </a:xfrm>
          <a:prstGeom prst="straightConnector1">
            <a:avLst/>
          </a:prstGeom>
          <a:ln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H="1" flipV="1">
            <a:off x="8802567" y="2092608"/>
            <a:ext cx="4381" cy="177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/>
          <p:cNvGrpSpPr/>
          <p:nvPr/>
        </p:nvGrpSpPr>
        <p:grpSpPr>
          <a:xfrm>
            <a:off x="6390907" y="1742324"/>
            <a:ext cx="2929376" cy="372578"/>
            <a:chOff x="6192468" y="2316884"/>
            <a:chExt cx="2890002" cy="372578"/>
          </a:xfrm>
        </p:grpSpPr>
        <p:grpSp>
          <p:nvGrpSpPr>
            <p:cNvPr id="124" name="Group 123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126" name="Rounded Rectangle 125"/>
              <p:cNvSpPr/>
              <p:nvPr/>
            </p:nvSpPr>
            <p:spPr>
              <a:xfrm>
                <a:off x="1018798" y="2808804"/>
                <a:ext cx="3783729" cy="4680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127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800000"/>
                  </a:solidFill>
                  <a:latin typeface="Calibri"/>
                </a:endParaRPr>
              </a:p>
            </p:txBody>
          </p:sp>
        </p:grpSp>
        <p:sp>
          <p:nvSpPr>
            <p:cNvPr id="125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chemeClr val="accent6">
                      <a:lumMod val="75000"/>
                    </a:schemeClr>
                  </a:solidFill>
                  <a:latin typeface="Calibri"/>
                </a:rPr>
                <a:t>Data Aggregation (Kafka)</a:t>
              </a:r>
              <a:endParaRPr lang="en-US" sz="1400" dirty="0">
                <a:solidFill>
                  <a:schemeClr val="accent6">
                    <a:lumMod val="75000"/>
                  </a:schemeClr>
                </a:solidFill>
                <a:latin typeface="Calibri"/>
              </a:endParaRPr>
            </a:p>
          </p:txBody>
        </p:sp>
      </p:grpSp>
      <p:cxnSp>
        <p:nvCxnSpPr>
          <p:cNvPr id="128" name="Straight Arrow Connector 127"/>
          <p:cNvCxnSpPr/>
          <p:nvPr/>
        </p:nvCxnSpPr>
        <p:spPr>
          <a:xfrm flipH="1" flipV="1">
            <a:off x="7105692" y="2104013"/>
            <a:ext cx="3768" cy="17792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stCxn id="154" idx="1"/>
            <a:endCxn id="136" idx="3"/>
          </p:cNvCxnSpPr>
          <p:nvPr/>
        </p:nvCxnSpPr>
        <p:spPr>
          <a:xfrm flipH="1" flipV="1">
            <a:off x="2795659" y="4354076"/>
            <a:ext cx="647526" cy="531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/>
          <p:cNvCxnSpPr>
            <a:endCxn id="158" idx="1"/>
          </p:cNvCxnSpPr>
          <p:nvPr/>
        </p:nvCxnSpPr>
        <p:spPr>
          <a:xfrm flipV="1">
            <a:off x="7638704" y="4366496"/>
            <a:ext cx="452492" cy="125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6" name="Group 325"/>
          <p:cNvGrpSpPr/>
          <p:nvPr/>
        </p:nvGrpSpPr>
        <p:grpSpPr>
          <a:xfrm>
            <a:off x="8856942" y="4476311"/>
            <a:ext cx="542559" cy="556741"/>
            <a:chOff x="4454104" y="1397996"/>
            <a:chExt cx="441017" cy="567117"/>
          </a:xfrm>
        </p:grpSpPr>
        <p:sp>
          <p:nvSpPr>
            <p:cNvPr id="327" name="Oval 326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28" name="TextBox 327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349" name="Group 348"/>
          <p:cNvGrpSpPr/>
          <p:nvPr/>
        </p:nvGrpSpPr>
        <p:grpSpPr>
          <a:xfrm>
            <a:off x="1627771" y="4444350"/>
            <a:ext cx="542559" cy="556741"/>
            <a:chOff x="4454104" y="1397996"/>
            <a:chExt cx="441017" cy="567117"/>
          </a:xfrm>
        </p:grpSpPr>
        <p:sp>
          <p:nvSpPr>
            <p:cNvPr id="350" name="Oval 349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51" name="TextBox 350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352" name="TextBox 351"/>
          <p:cNvSpPr txBox="1"/>
          <p:nvPr/>
        </p:nvSpPr>
        <p:spPr>
          <a:xfrm>
            <a:off x="1297000" y="5104235"/>
            <a:ext cx="1841187" cy="738662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Host</a:t>
            </a:r>
          </a:p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With containerized Apps (</a:t>
            </a:r>
            <a:r>
              <a:rPr lang="en-US" sz="1400" dirty="0" err="1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Dockerized</a:t>
            </a:r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)</a:t>
            </a:r>
            <a:endParaRPr lang="en-US" sz="14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40741" y="3544225"/>
            <a:ext cx="4211977" cy="1882669"/>
            <a:chOff x="3440741" y="3544225"/>
            <a:chExt cx="5573863" cy="2376927"/>
          </a:xfrm>
        </p:grpSpPr>
        <p:grpSp>
          <p:nvGrpSpPr>
            <p:cNvPr id="141" name="Group 140"/>
            <p:cNvGrpSpPr/>
            <p:nvPr/>
          </p:nvGrpSpPr>
          <p:grpSpPr>
            <a:xfrm>
              <a:off x="5960741" y="3678298"/>
              <a:ext cx="493148" cy="388463"/>
              <a:chOff x="4460682" y="1494845"/>
              <a:chExt cx="365760" cy="365760"/>
            </a:xfrm>
          </p:grpSpPr>
          <p:sp>
            <p:nvSpPr>
              <p:cNvPr id="143" name="Oval 142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800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4460682" y="1571951"/>
                <a:ext cx="365760" cy="2286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8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S0</a:t>
                </a:r>
                <a:endParaRPr lang="fr-FR" sz="8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4630935" y="3786509"/>
              <a:ext cx="493148" cy="388463"/>
              <a:chOff x="4460682" y="1494845"/>
              <a:chExt cx="365760" cy="365760"/>
            </a:xfrm>
          </p:grpSpPr>
          <p:sp>
            <p:nvSpPr>
              <p:cNvPr id="146" name="Oval 145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800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47" name="TextBox 146"/>
              <p:cNvSpPr txBox="1"/>
              <p:nvPr/>
            </p:nvSpPr>
            <p:spPr>
              <a:xfrm>
                <a:off x="4460682" y="1571951"/>
                <a:ext cx="365760" cy="2286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8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L4</a:t>
                </a:r>
                <a:endParaRPr lang="fr-FR" sz="8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cxnSp>
          <p:nvCxnSpPr>
            <p:cNvPr id="148" name="Straight Connector 147"/>
            <p:cNvCxnSpPr/>
            <p:nvPr/>
          </p:nvCxnSpPr>
          <p:spPr>
            <a:xfrm flipH="1">
              <a:off x="5124083" y="3872530"/>
              <a:ext cx="836657" cy="108211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9" name="Group 148"/>
            <p:cNvGrpSpPr/>
            <p:nvPr/>
          </p:nvGrpSpPr>
          <p:grpSpPr>
            <a:xfrm>
              <a:off x="4630935" y="4252668"/>
              <a:ext cx="493148" cy="388463"/>
              <a:chOff x="4460682" y="1494845"/>
              <a:chExt cx="365760" cy="365760"/>
            </a:xfrm>
          </p:grpSpPr>
          <p:sp>
            <p:nvSpPr>
              <p:cNvPr id="150" name="Oval 149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800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51" name="TextBox 150"/>
              <p:cNvSpPr txBox="1"/>
              <p:nvPr/>
            </p:nvSpPr>
            <p:spPr>
              <a:xfrm>
                <a:off x="4460682" y="1584240"/>
                <a:ext cx="365760" cy="2286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8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L5</a:t>
                </a:r>
                <a:endParaRPr lang="fr-FR" sz="8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152" name="Group 151"/>
            <p:cNvGrpSpPr/>
            <p:nvPr/>
          </p:nvGrpSpPr>
          <p:grpSpPr>
            <a:xfrm>
              <a:off x="3443972" y="4434699"/>
              <a:ext cx="474796" cy="468267"/>
              <a:chOff x="4442055" y="1501973"/>
              <a:chExt cx="365762" cy="372516"/>
            </a:xfrm>
          </p:grpSpPr>
          <p:sp>
            <p:nvSpPr>
              <p:cNvPr id="153" name="Oval 152"/>
              <p:cNvSpPr/>
              <p:nvPr/>
            </p:nvSpPr>
            <p:spPr>
              <a:xfrm>
                <a:off x="4442055" y="1508729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800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4442057" y="1501973"/>
                <a:ext cx="365760" cy="3168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8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ToR100</a:t>
                </a:r>
                <a:endParaRPr lang="fr-FR" sz="8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cxnSp>
          <p:nvCxnSpPr>
            <p:cNvPr id="155" name="Straight Connector 154"/>
            <p:cNvCxnSpPr/>
            <p:nvPr/>
          </p:nvCxnSpPr>
          <p:spPr>
            <a:xfrm flipH="1">
              <a:off x="3918765" y="4118083"/>
              <a:ext cx="784390" cy="540077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 flipV="1">
              <a:off x="3918768" y="4440350"/>
              <a:ext cx="712167" cy="256991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/>
            <p:cNvGrpSpPr/>
            <p:nvPr/>
          </p:nvGrpSpPr>
          <p:grpSpPr>
            <a:xfrm>
              <a:off x="4630935" y="4731405"/>
              <a:ext cx="493148" cy="388463"/>
              <a:chOff x="4460682" y="1494845"/>
              <a:chExt cx="365760" cy="365760"/>
            </a:xfrm>
          </p:grpSpPr>
          <p:sp>
            <p:nvSpPr>
              <p:cNvPr id="172" name="Oval 171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800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4460682" y="1584240"/>
                <a:ext cx="365760" cy="2286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8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L32</a:t>
                </a:r>
                <a:endParaRPr lang="fr-FR" sz="8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175" name="Group 174"/>
            <p:cNvGrpSpPr/>
            <p:nvPr/>
          </p:nvGrpSpPr>
          <p:grpSpPr>
            <a:xfrm>
              <a:off x="4630935" y="5293263"/>
              <a:ext cx="493148" cy="388463"/>
              <a:chOff x="4460682" y="1494845"/>
              <a:chExt cx="365760" cy="365760"/>
            </a:xfrm>
          </p:grpSpPr>
          <p:sp>
            <p:nvSpPr>
              <p:cNvPr id="176" name="Oval 175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800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79" name="TextBox 178"/>
              <p:cNvSpPr txBox="1"/>
              <p:nvPr/>
            </p:nvSpPr>
            <p:spPr>
              <a:xfrm>
                <a:off x="4460682" y="1590386"/>
                <a:ext cx="365760" cy="2286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8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L33</a:t>
                </a:r>
                <a:endParaRPr lang="fr-FR" sz="8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cxnSp>
          <p:nvCxnSpPr>
            <p:cNvPr id="180" name="Straight Connector 179"/>
            <p:cNvCxnSpPr/>
            <p:nvPr/>
          </p:nvCxnSpPr>
          <p:spPr>
            <a:xfrm>
              <a:off x="3918765" y="4673083"/>
              <a:ext cx="712170" cy="252554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>
              <a:off x="3918768" y="4724666"/>
              <a:ext cx="712167" cy="762829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2" name="Group 181"/>
            <p:cNvGrpSpPr/>
            <p:nvPr/>
          </p:nvGrpSpPr>
          <p:grpSpPr>
            <a:xfrm>
              <a:off x="5960741" y="4214543"/>
              <a:ext cx="493148" cy="388463"/>
              <a:chOff x="4460682" y="1494845"/>
              <a:chExt cx="365760" cy="365760"/>
            </a:xfrm>
          </p:grpSpPr>
          <p:sp>
            <p:nvSpPr>
              <p:cNvPr id="183" name="Oval 182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800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84" name="TextBox 183"/>
              <p:cNvSpPr txBox="1"/>
              <p:nvPr/>
            </p:nvSpPr>
            <p:spPr>
              <a:xfrm>
                <a:off x="4460682" y="1584240"/>
                <a:ext cx="365760" cy="2286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8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S1</a:t>
                </a:r>
                <a:endParaRPr lang="fr-FR" sz="8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185" name="Group 184"/>
            <p:cNvGrpSpPr/>
            <p:nvPr/>
          </p:nvGrpSpPr>
          <p:grpSpPr>
            <a:xfrm>
              <a:off x="5960741" y="4780985"/>
              <a:ext cx="493148" cy="388463"/>
              <a:chOff x="4460682" y="1502161"/>
              <a:chExt cx="365760" cy="365760"/>
            </a:xfrm>
          </p:grpSpPr>
          <p:sp>
            <p:nvSpPr>
              <p:cNvPr id="186" name="Oval 185"/>
              <p:cNvSpPr/>
              <p:nvPr/>
            </p:nvSpPr>
            <p:spPr>
              <a:xfrm>
                <a:off x="4460682" y="1502161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800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4460682" y="1591557"/>
                <a:ext cx="365760" cy="2286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8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S2</a:t>
                </a:r>
                <a:endParaRPr lang="fr-FR" sz="8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188" name="Group 187"/>
            <p:cNvGrpSpPr/>
            <p:nvPr/>
          </p:nvGrpSpPr>
          <p:grpSpPr>
            <a:xfrm>
              <a:off x="5936559" y="5404998"/>
              <a:ext cx="550954" cy="388463"/>
              <a:chOff x="4437977" y="1494845"/>
              <a:chExt cx="408634" cy="365760"/>
            </a:xfrm>
          </p:grpSpPr>
          <p:sp>
            <p:nvSpPr>
              <p:cNvPr id="189" name="Oval 188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800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90" name="TextBox 189"/>
              <p:cNvSpPr txBox="1"/>
              <p:nvPr/>
            </p:nvSpPr>
            <p:spPr>
              <a:xfrm>
                <a:off x="4437977" y="1603846"/>
                <a:ext cx="408634" cy="2286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8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S3</a:t>
                </a:r>
                <a:endParaRPr lang="fr-FR" sz="8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cxnSp>
          <p:nvCxnSpPr>
            <p:cNvPr id="191" name="Straight Connector 190"/>
            <p:cNvCxnSpPr/>
            <p:nvPr/>
          </p:nvCxnSpPr>
          <p:spPr>
            <a:xfrm flipH="1" flipV="1">
              <a:off x="5124083" y="3980740"/>
              <a:ext cx="836657" cy="421484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 flipH="1" flipV="1">
              <a:off x="5124083" y="3980740"/>
              <a:ext cx="836657" cy="994477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flipH="1" flipV="1">
              <a:off x="5124083" y="3980740"/>
              <a:ext cx="812475" cy="1662299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 flipH="1" flipV="1">
              <a:off x="5124083" y="4446900"/>
              <a:ext cx="812475" cy="1196139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 flipH="1">
              <a:off x="5124083" y="3858225"/>
              <a:ext cx="836657" cy="588674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 flipH="1">
              <a:off x="5124083" y="4402225"/>
              <a:ext cx="836657" cy="44675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 flipH="1" flipV="1">
              <a:off x="5124083" y="4446900"/>
              <a:ext cx="836657" cy="528317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 flipH="1">
              <a:off x="5124083" y="3858225"/>
              <a:ext cx="836657" cy="1067411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flipH="1">
              <a:off x="5124083" y="4402225"/>
              <a:ext cx="836657" cy="523412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/>
          </p:nvCxnSpPr>
          <p:spPr>
            <a:xfrm flipH="1" flipV="1">
              <a:off x="5124083" y="4925637"/>
              <a:ext cx="836657" cy="43031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/>
          </p:nvCxnSpPr>
          <p:spPr>
            <a:xfrm flipH="1" flipV="1">
              <a:off x="5124083" y="4925637"/>
              <a:ext cx="812475" cy="717403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/>
          </p:nvCxnSpPr>
          <p:spPr>
            <a:xfrm flipH="1">
              <a:off x="5124083" y="3872530"/>
              <a:ext cx="836657" cy="1649801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/>
          </p:nvCxnSpPr>
          <p:spPr>
            <a:xfrm flipH="1">
              <a:off x="5124083" y="4402225"/>
              <a:ext cx="836657" cy="1120106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/>
          </p:nvCxnSpPr>
          <p:spPr>
            <a:xfrm flipH="1">
              <a:off x="5124083" y="4968668"/>
              <a:ext cx="836657" cy="553663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flipH="1" flipV="1">
              <a:off x="5124083" y="5487471"/>
              <a:ext cx="812475" cy="120732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4" name="Group 283"/>
            <p:cNvGrpSpPr/>
            <p:nvPr/>
          </p:nvGrpSpPr>
          <p:grpSpPr>
            <a:xfrm>
              <a:off x="7337311" y="3786509"/>
              <a:ext cx="493148" cy="388463"/>
              <a:chOff x="4460682" y="1494845"/>
              <a:chExt cx="365760" cy="365760"/>
            </a:xfrm>
          </p:grpSpPr>
          <p:sp>
            <p:nvSpPr>
              <p:cNvPr id="285" name="Oval 284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800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86" name="TextBox 285"/>
              <p:cNvSpPr txBox="1"/>
              <p:nvPr/>
            </p:nvSpPr>
            <p:spPr>
              <a:xfrm>
                <a:off x="4460682" y="1571951"/>
                <a:ext cx="365760" cy="2286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8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L6</a:t>
                </a:r>
                <a:endParaRPr lang="fr-FR" sz="8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cxnSp>
          <p:nvCxnSpPr>
            <p:cNvPr id="287" name="Straight Connector 286"/>
            <p:cNvCxnSpPr/>
            <p:nvPr/>
          </p:nvCxnSpPr>
          <p:spPr>
            <a:xfrm flipH="1" flipV="1">
              <a:off x="6453889" y="3872530"/>
              <a:ext cx="883422" cy="130528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8" name="Group 287"/>
            <p:cNvGrpSpPr/>
            <p:nvPr/>
          </p:nvGrpSpPr>
          <p:grpSpPr>
            <a:xfrm>
              <a:off x="7337311" y="4252668"/>
              <a:ext cx="493148" cy="388463"/>
              <a:chOff x="4460682" y="1494845"/>
              <a:chExt cx="365760" cy="365760"/>
            </a:xfrm>
          </p:grpSpPr>
          <p:sp>
            <p:nvSpPr>
              <p:cNvPr id="289" name="Oval 288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800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90" name="TextBox 289"/>
              <p:cNvSpPr txBox="1"/>
              <p:nvPr/>
            </p:nvSpPr>
            <p:spPr>
              <a:xfrm>
                <a:off x="4460682" y="1584240"/>
                <a:ext cx="365760" cy="2286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8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L7</a:t>
                </a:r>
                <a:endParaRPr lang="fr-FR" sz="8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291" name="Group 290"/>
            <p:cNvGrpSpPr/>
            <p:nvPr/>
          </p:nvGrpSpPr>
          <p:grpSpPr>
            <a:xfrm>
              <a:off x="7337311" y="4731405"/>
              <a:ext cx="493148" cy="388463"/>
              <a:chOff x="4460682" y="1494845"/>
              <a:chExt cx="365760" cy="365760"/>
            </a:xfrm>
          </p:grpSpPr>
          <p:sp>
            <p:nvSpPr>
              <p:cNvPr id="292" name="Oval 291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800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93" name="TextBox 292"/>
              <p:cNvSpPr txBox="1"/>
              <p:nvPr/>
            </p:nvSpPr>
            <p:spPr>
              <a:xfrm>
                <a:off x="4460682" y="1590386"/>
                <a:ext cx="365760" cy="2286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8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L34</a:t>
                </a:r>
                <a:endParaRPr lang="fr-FR" sz="8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294" name="Group 293"/>
            <p:cNvGrpSpPr/>
            <p:nvPr/>
          </p:nvGrpSpPr>
          <p:grpSpPr>
            <a:xfrm>
              <a:off x="7337311" y="5293263"/>
              <a:ext cx="493148" cy="388463"/>
              <a:chOff x="4460682" y="1494845"/>
              <a:chExt cx="365760" cy="365760"/>
            </a:xfrm>
          </p:grpSpPr>
          <p:sp>
            <p:nvSpPr>
              <p:cNvPr id="295" name="Oval 294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800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>
                <a:off x="4460682" y="1584240"/>
                <a:ext cx="365760" cy="2286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8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L35</a:t>
                </a:r>
                <a:endParaRPr lang="fr-FR" sz="8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cxnSp>
          <p:nvCxnSpPr>
            <p:cNvPr id="297" name="Straight Connector 296"/>
            <p:cNvCxnSpPr/>
            <p:nvPr/>
          </p:nvCxnSpPr>
          <p:spPr>
            <a:xfrm flipH="1" flipV="1">
              <a:off x="6453889" y="3872530"/>
              <a:ext cx="883422" cy="574370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flipH="1" flipV="1">
              <a:off x="6453889" y="3872530"/>
              <a:ext cx="883422" cy="1095003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/>
          </p:nvCxnSpPr>
          <p:spPr>
            <a:xfrm flipH="1" flipV="1">
              <a:off x="6453889" y="3872530"/>
              <a:ext cx="883422" cy="1685171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/>
          </p:nvCxnSpPr>
          <p:spPr>
            <a:xfrm flipH="1" flipV="1">
              <a:off x="6453889" y="4408775"/>
              <a:ext cx="883422" cy="1148926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/>
          </p:nvCxnSpPr>
          <p:spPr>
            <a:xfrm flipH="1">
              <a:off x="6453889" y="4003058"/>
              <a:ext cx="883422" cy="405717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 flipH="1" flipV="1">
              <a:off x="6453889" y="4408775"/>
              <a:ext cx="883422" cy="38125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/>
          </p:nvCxnSpPr>
          <p:spPr>
            <a:xfrm flipH="1" flipV="1">
              <a:off x="6453889" y="4408775"/>
              <a:ext cx="883422" cy="558758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/>
          </p:nvCxnSpPr>
          <p:spPr>
            <a:xfrm flipH="1">
              <a:off x="6453889" y="4003058"/>
              <a:ext cx="883422" cy="972159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/>
          </p:nvCxnSpPr>
          <p:spPr>
            <a:xfrm flipH="1">
              <a:off x="6453889" y="4482270"/>
              <a:ext cx="883422" cy="492947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/>
          </p:nvCxnSpPr>
          <p:spPr>
            <a:xfrm flipH="1">
              <a:off x="6453889" y="4925637"/>
              <a:ext cx="883422" cy="49580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/>
          </p:nvCxnSpPr>
          <p:spPr>
            <a:xfrm flipH="1" flipV="1">
              <a:off x="6453889" y="4968668"/>
              <a:ext cx="883422" cy="589033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/>
          </p:nvCxnSpPr>
          <p:spPr>
            <a:xfrm flipH="1">
              <a:off x="6487513" y="4003058"/>
              <a:ext cx="849798" cy="1639981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/>
          </p:nvCxnSpPr>
          <p:spPr>
            <a:xfrm flipH="1">
              <a:off x="6487513" y="4482270"/>
              <a:ext cx="849798" cy="1160769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/>
          </p:nvCxnSpPr>
          <p:spPr>
            <a:xfrm flipH="1">
              <a:off x="6487513" y="4967533"/>
              <a:ext cx="849798" cy="675506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/>
          </p:nvCxnSpPr>
          <p:spPr>
            <a:xfrm flipH="1">
              <a:off x="6487513" y="5522865"/>
              <a:ext cx="849798" cy="85338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9" name="Group 318"/>
            <p:cNvGrpSpPr/>
            <p:nvPr/>
          </p:nvGrpSpPr>
          <p:grpSpPr>
            <a:xfrm>
              <a:off x="8522688" y="4367311"/>
              <a:ext cx="483505" cy="467288"/>
              <a:chOff x="4442055" y="1503898"/>
              <a:chExt cx="372471" cy="370591"/>
            </a:xfrm>
          </p:grpSpPr>
          <p:sp>
            <p:nvSpPr>
              <p:cNvPr id="320" name="Oval 319"/>
              <p:cNvSpPr/>
              <p:nvPr/>
            </p:nvSpPr>
            <p:spPr>
              <a:xfrm>
                <a:off x="4442055" y="1508729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sz="800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321" name="TextBox 320"/>
              <p:cNvSpPr txBox="1"/>
              <p:nvPr/>
            </p:nvSpPr>
            <p:spPr>
              <a:xfrm>
                <a:off x="4448766" y="1503898"/>
                <a:ext cx="365760" cy="3158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800" dirty="0" err="1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ToR</a:t>
                </a:r>
                <a:endParaRPr lang="en-US" sz="8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 algn="ctr" defTabSz="457010"/>
                <a:r>
                  <a:rPr lang="en-US" sz="800" dirty="0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200</a:t>
                </a:r>
                <a:endParaRPr lang="fr-FR" sz="8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cxnSp>
          <p:nvCxnSpPr>
            <p:cNvPr id="330" name="Straight Connector 329"/>
            <p:cNvCxnSpPr/>
            <p:nvPr/>
          </p:nvCxnSpPr>
          <p:spPr>
            <a:xfrm flipV="1">
              <a:off x="7830459" y="4701419"/>
              <a:ext cx="692232" cy="820912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/>
          </p:nvCxnSpPr>
          <p:spPr>
            <a:xfrm flipV="1">
              <a:off x="7830459" y="4662238"/>
              <a:ext cx="692229" cy="263399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/>
          </p:nvCxnSpPr>
          <p:spPr>
            <a:xfrm>
              <a:off x="7830459" y="4446900"/>
              <a:ext cx="692232" cy="254519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/>
          </p:nvCxnSpPr>
          <p:spPr>
            <a:xfrm>
              <a:off x="7758239" y="4118082"/>
              <a:ext cx="764449" cy="544155"/>
            </a:xfrm>
            <a:prstGeom prst="line">
              <a:avLst/>
            </a:prstGeom>
            <a:ln w="28575" cmpd="sng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3" name="Cloud 352"/>
            <p:cNvSpPr/>
            <p:nvPr/>
          </p:nvSpPr>
          <p:spPr>
            <a:xfrm rot="402459">
              <a:off x="3440741" y="3544225"/>
              <a:ext cx="5573863" cy="2376927"/>
            </a:xfrm>
            <a:prstGeom prst="cloud">
              <a:avLst/>
            </a:prstGeom>
            <a:solidFill>
              <a:srgbClr val="8EBCDC">
                <a:alpha val="37000"/>
              </a:srgb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</p:grpSp>
      <p:grpSp>
        <p:nvGrpSpPr>
          <p:cNvPr id="355" name="Group 354"/>
          <p:cNvGrpSpPr/>
          <p:nvPr/>
        </p:nvGrpSpPr>
        <p:grpSpPr>
          <a:xfrm>
            <a:off x="1621926" y="3716002"/>
            <a:ext cx="542559" cy="556741"/>
            <a:chOff x="4454104" y="1397996"/>
            <a:chExt cx="441017" cy="567117"/>
          </a:xfrm>
        </p:grpSpPr>
        <p:sp>
          <p:nvSpPr>
            <p:cNvPr id="356" name="Oval 355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rgbClr val="B64A47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57" name="TextBox 356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8856942" y="3650027"/>
            <a:ext cx="542559" cy="556741"/>
            <a:chOff x="4454104" y="1397996"/>
            <a:chExt cx="441017" cy="567117"/>
          </a:xfrm>
        </p:grpSpPr>
        <p:sp>
          <p:nvSpPr>
            <p:cNvPr id="359" name="Oval 358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rgbClr val="B64A47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60" name="TextBox 359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361" name="Rounded Rectangle 360"/>
          <p:cNvSpPr/>
          <p:nvPr/>
        </p:nvSpPr>
        <p:spPr>
          <a:xfrm>
            <a:off x="1474672" y="3581345"/>
            <a:ext cx="1601967" cy="151980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ounded Rectangle 361"/>
          <p:cNvSpPr/>
          <p:nvPr/>
        </p:nvSpPr>
        <p:spPr>
          <a:xfrm>
            <a:off x="7872580" y="3603767"/>
            <a:ext cx="1601967" cy="151980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TextBox 362"/>
          <p:cNvSpPr txBox="1"/>
          <p:nvPr/>
        </p:nvSpPr>
        <p:spPr>
          <a:xfrm>
            <a:off x="7724628" y="5124746"/>
            <a:ext cx="1841187" cy="738662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Host</a:t>
            </a:r>
          </a:p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With containerized Apps</a:t>
            </a:r>
            <a:endParaRPr lang="en-US" sz="14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364" name="Group 363"/>
          <p:cNvGrpSpPr/>
          <p:nvPr/>
        </p:nvGrpSpPr>
        <p:grpSpPr>
          <a:xfrm>
            <a:off x="6579876" y="1267704"/>
            <a:ext cx="725510" cy="372578"/>
            <a:chOff x="6192468" y="2316884"/>
            <a:chExt cx="2890002" cy="372578"/>
          </a:xfrm>
        </p:grpSpPr>
        <p:grpSp>
          <p:nvGrpSpPr>
            <p:cNvPr id="365" name="Group 364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367" name="Rounded Rectangle 366"/>
              <p:cNvSpPr/>
              <p:nvPr/>
            </p:nvSpPr>
            <p:spPr>
              <a:xfrm>
                <a:off x="1018798" y="2808804"/>
                <a:ext cx="3783729" cy="4680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rgbClr val="806CC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368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806CC1"/>
                  </a:solidFill>
                  <a:latin typeface="Calibri"/>
                </a:endParaRPr>
              </a:p>
            </p:txBody>
          </p:sp>
        </p:grpSp>
        <p:sp>
          <p:nvSpPr>
            <p:cNvPr id="366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806CC1"/>
                  </a:solidFill>
                  <a:latin typeface="Calibri"/>
                </a:rPr>
                <a:t>Query</a:t>
              </a:r>
              <a:endParaRPr lang="en-US" sz="1400" dirty="0">
                <a:solidFill>
                  <a:srgbClr val="806CC1"/>
                </a:solidFill>
                <a:latin typeface="Calibri"/>
              </a:endParaRPr>
            </a:p>
          </p:txBody>
        </p:sp>
      </p:grpSp>
      <p:sp>
        <p:nvSpPr>
          <p:cNvPr id="369" name="Rounded Rectangle 368"/>
          <p:cNvSpPr/>
          <p:nvPr/>
        </p:nvSpPr>
        <p:spPr>
          <a:xfrm>
            <a:off x="7377607" y="1273019"/>
            <a:ext cx="575008" cy="360852"/>
          </a:xfrm>
          <a:prstGeom prst="roundRect">
            <a:avLst>
              <a:gd name="adj" fmla="val 10000"/>
            </a:avLst>
          </a:prstGeom>
          <a:ln w="19050">
            <a:solidFill>
              <a:srgbClr val="806CC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" name="Rectangle 2"/>
          <p:cNvSpPr/>
          <p:nvPr/>
        </p:nvSpPr>
        <p:spPr>
          <a:xfrm>
            <a:off x="7390344" y="1317351"/>
            <a:ext cx="562270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srgbClr val="806CC1"/>
                </a:solidFill>
                <a:latin typeface="Calibri"/>
              </a:rPr>
              <a:t>TSDB</a:t>
            </a:r>
            <a:endParaRPr lang="en-US" sz="1400" dirty="0">
              <a:solidFill>
                <a:srgbClr val="806CC1"/>
              </a:solidFill>
              <a:latin typeface="Calibri"/>
            </a:endParaRPr>
          </a:p>
        </p:txBody>
      </p:sp>
      <p:sp>
        <p:nvSpPr>
          <p:cNvPr id="370" name="Rounded Rectangle 369"/>
          <p:cNvSpPr/>
          <p:nvPr/>
        </p:nvSpPr>
        <p:spPr>
          <a:xfrm>
            <a:off x="8019727" y="1278273"/>
            <a:ext cx="575008" cy="360852"/>
          </a:xfrm>
          <a:prstGeom prst="roundRect">
            <a:avLst>
              <a:gd name="adj" fmla="val 10000"/>
            </a:avLst>
          </a:prstGeom>
          <a:ln w="19050">
            <a:solidFill>
              <a:srgbClr val="806CC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71" name="Rectangle 370"/>
          <p:cNvSpPr/>
          <p:nvPr/>
        </p:nvSpPr>
        <p:spPr>
          <a:xfrm>
            <a:off x="8000227" y="1323913"/>
            <a:ext cx="596061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srgbClr val="806CC1"/>
                </a:solidFill>
                <a:latin typeface="Calibri"/>
              </a:rPr>
              <a:t>Batch</a:t>
            </a:r>
            <a:endParaRPr lang="en-US" sz="1400" dirty="0">
              <a:solidFill>
                <a:srgbClr val="806CC1"/>
              </a:solidFill>
              <a:latin typeface="Calibri"/>
            </a:endParaRPr>
          </a:p>
        </p:txBody>
      </p:sp>
      <p:cxnSp>
        <p:nvCxnSpPr>
          <p:cNvPr id="372" name="Straight Arrow Connector 371"/>
          <p:cNvCxnSpPr/>
          <p:nvPr/>
        </p:nvCxnSpPr>
        <p:spPr>
          <a:xfrm flipH="1">
            <a:off x="7260107" y="1591391"/>
            <a:ext cx="1960" cy="17637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Arrow Connector 372"/>
          <p:cNvCxnSpPr/>
          <p:nvPr/>
        </p:nvCxnSpPr>
        <p:spPr>
          <a:xfrm flipH="1">
            <a:off x="7971480" y="1588048"/>
            <a:ext cx="1960" cy="17637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Arrow Connector 373"/>
          <p:cNvCxnSpPr/>
          <p:nvPr/>
        </p:nvCxnSpPr>
        <p:spPr>
          <a:xfrm flipH="1">
            <a:off x="8571339" y="1577180"/>
            <a:ext cx="1960" cy="17637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5" name="Rounded Rectangle 374"/>
          <p:cNvSpPr/>
          <p:nvPr/>
        </p:nvSpPr>
        <p:spPr>
          <a:xfrm>
            <a:off x="8677640" y="1273594"/>
            <a:ext cx="575008" cy="360852"/>
          </a:xfrm>
          <a:prstGeom prst="roundRect">
            <a:avLst>
              <a:gd name="adj" fmla="val 10000"/>
            </a:avLst>
          </a:prstGeom>
          <a:ln w="19050">
            <a:solidFill>
              <a:srgbClr val="806CC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76" name="Rectangle 375"/>
          <p:cNvSpPr/>
          <p:nvPr/>
        </p:nvSpPr>
        <p:spPr>
          <a:xfrm>
            <a:off x="8753711" y="1319234"/>
            <a:ext cx="404919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err="1" smtClean="0">
                <a:solidFill>
                  <a:srgbClr val="806CC1"/>
                </a:solidFill>
                <a:latin typeface="Calibri"/>
              </a:rPr>
              <a:t>Etc</a:t>
            </a:r>
            <a:endParaRPr lang="en-US" sz="1400" dirty="0">
              <a:solidFill>
                <a:srgbClr val="806CC1"/>
              </a:solidFill>
              <a:latin typeface="Calibri"/>
            </a:endParaRPr>
          </a:p>
        </p:txBody>
      </p:sp>
      <p:sp>
        <p:nvSpPr>
          <p:cNvPr id="379" name="TextBox 378"/>
          <p:cNvSpPr txBox="1"/>
          <p:nvPr/>
        </p:nvSpPr>
        <p:spPr>
          <a:xfrm>
            <a:off x="9413382" y="1728709"/>
            <a:ext cx="665880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smtClean="0">
                <a:solidFill>
                  <a:srgbClr val="B64A47"/>
                </a:solidFill>
                <a:latin typeface="Calibri" charset="0"/>
                <a:ea typeface="Calibri" charset="0"/>
                <a:cs typeface="Calibri" charset="0"/>
              </a:rPr>
              <a:t>PNDA</a:t>
            </a:r>
            <a:endParaRPr lang="en-US" sz="1600" dirty="0">
              <a:solidFill>
                <a:srgbClr val="B64A47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6" name="Rounded Rectangle 135"/>
          <p:cNvSpPr/>
          <p:nvPr/>
        </p:nvSpPr>
        <p:spPr>
          <a:xfrm>
            <a:off x="2420441" y="3815736"/>
            <a:ext cx="375218" cy="1076680"/>
          </a:xfrm>
          <a:prstGeom prst="roundRect">
            <a:avLst>
              <a:gd name="adj" fmla="val 10000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cxnSp>
        <p:nvCxnSpPr>
          <p:cNvPr id="137" name="Straight Connector 136"/>
          <p:cNvCxnSpPr>
            <a:endCxn id="356" idx="6"/>
          </p:cNvCxnSpPr>
          <p:nvPr/>
        </p:nvCxnSpPr>
        <p:spPr>
          <a:xfrm flipH="1" flipV="1">
            <a:off x="2164485" y="3994373"/>
            <a:ext cx="255956" cy="12079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endCxn id="350" idx="6"/>
          </p:cNvCxnSpPr>
          <p:nvPr/>
        </p:nvCxnSpPr>
        <p:spPr>
          <a:xfrm flipH="1">
            <a:off x="2170330" y="4638581"/>
            <a:ext cx="241402" cy="8414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ounded Rectangle 157"/>
          <p:cNvSpPr/>
          <p:nvPr/>
        </p:nvSpPr>
        <p:spPr>
          <a:xfrm>
            <a:off x="8091196" y="3828156"/>
            <a:ext cx="375218" cy="1076680"/>
          </a:xfrm>
          <a:prstGeom prst="roundRect">
            <a:avLst>
              <a:gd name="adj" fmla="val 10000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cxnSp>
        <p:nvCxnSpPr>
          <p:cNvPr id="159" name="Straight Connector 158"/>
          <p:cNvCxnSpPr>
            <a:endCxn id="359" idx="2"/>
          </p:cNvCxnSpPr>
          <p:nvPr/>
        </p:nvCxnSpPr>
        <p:spPr>
          <a:xfrm flipV="1">
            <a:off x="8466011" y="3928398"/>
            <a:ext cx="390931" cy="13366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327" idx="2"/>
          </p:cNvCxnSpPr>
          <p:nvPr/>
        </p:nvCxnSpPr>
        <p:spPr>
          <a:xfrm flipH="1" flipV="1">
            <a:off x="8466011" y="4673044"/>
            <a:ext cx="390931" cy="8163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 rot="16200000">
            <a:off x="2163628" y="4222990"/>
            <a:ext cx="907292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SR agent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2" name="TextBox 161"/>
          <p:cNvSpPr txBox="1"/>
          <p:nvPr/>
        </p:nvSpPr>
        <p:spPr>
          <a:xfrm rot="16200000">
            <a:off x="7808641" y="4224332"/>
            <a:ext cx="907292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SR agent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63" name="Group 162"/>
          <p:cNvGrpSpPr/>
          <p:nvPr/>
        </p:nvGrpSpPr>
        <p:grpSpPr>
          <a:xfrm>
            <a:off x="4823294" y="1150049"/>
            <a:ext cx="905615" cy="392500"/>
            <a:chOff x="768764" y="2808804"/>
            <a:chExt cx="1759030" cy="468038"/>
          </a:xfrm>
        </p:grpSpPr>
        <p:sp>
          <p:nvSpPr>
            <p:cNvPr id="164" name="Rounded Rectangle 163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65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08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800000"/>
                </a:solidFill>
                <a:latin typeface="Calibri"/>
              </a:endParaRPr>
            </a:p>
          </p:txBody>
        </p:sp>
      </p:grpSp>
      <p:sp>
        <p:nvSpPr>
          <p:cNvPr id="166" name="Rounded Rectangle 4"/>
          <p:cNvSpPr/>
          <p:nvPr/>
        </p:nvSpPr>
        <p:spPr>
          <a:xfrm>
            <a:off x="4709781" y="1116203"/>
            <a:ext cx="1158108" cy="486949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ctr" defTabSz="80008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chemeClr val="tx1">
                    <a:lumMod val="75000"/>
                  </a:schemeClr>
                </a:solidFill>
                <a:latin typeface="Calibri"/>
              </a:rPr>
              <a:t>Path Selection Service</a:t>
            </a:r>
          </a:p>
        </p:txBody>
      </p:sp>
      <p:grpSp>
        <p:nvGrpSpPr>
          <p:cNvPr id="167" name="Group 166"/>
          <p:cNvGrpSpPr/>
          <p:nvPr/>
        </p:nvGrpSpPr>
        <p:grpSpPr>
          <a:xfrm>
            <a:off x="5075143" y="1985651"/>
            <a:ext cx="769563" cy="353595"/>
            <a:chOff x="6182613" y="2316882"/>
            <a:chExt cx="1284606" cy="423614"/>
          </a:xfrm>
        </p:grpSpPr>
        <p:sp>
          <p:nvSpPr>
            <p:cNvPr id="168" name="Rounded Rectangle 167"/>
            <p:cNvSpPr/>
            <p:nvPr/>
          </p:nvSpPr>
          <p:spPr>
            <a:xfrm>
              <a:off x="6182613" y="2316882"/>
              <a:ext cx="1264560" cy="423614"/>
            </a:xfrm>
            <a:prstGeom prst="roundRect">
              <a:avLst>
                <a:gd name="adj" fmla="val 10000"/>
              </a:avLst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69" name="Rounded Rectangle 4"/>
            <p:cNvSpPr/>
            <p:nvPr/>
          </p:nvSpPr>
          <p:spPr>
            <a:xfrm>
              <a:off x="6212591" y="2363932"/>
              <a:ext cx="1254628" cy="354940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08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dirty="0">
                  <a:solidFill>
                    <a:schemeClr val="tx1">
                      <a:lumMod val="75000"/>
                    </a:schemeClr>
                  </a:solidFill>
                  <a:latin typeface="Calibri"/>
                </a:rPr>
                <a:t>Overlay Service</a:t>
              </a:r>
            </a:p>
          </p:txBody>
        </p:sp>
      </p:grpSp>
      <p:cxnSp>
        <p:nvCxnSpPr>
          <p:cNvPr id="170" name="Straight Arrow Connector 169"/>
          <p:cNvCxnSpPr/>
          <p:nvPr/>
        </p:nvCxnSpPr>
        <p:spPr>
          <a:xfrm flipV="1">
            <a:off x="5918047" y="1924896"/>
            <a:ext cx="277345" cy="61555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 flipV="1">
            <a:off x="5776722" y="1625357"/>
            <a:ext cx="275537" cy="6995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7" name="Group 176"/>
          <p:cNvGrpSpPr/>
          <p:nvPr/>
        </p:nvGrpSpPr>
        <p:grpSpPr>
          <a:xfrm>
            <a:off x="5313840" y="2393761"/>
            <a:ext cx="875427" cy="349030"/>
            <a:chOff x="6182613" y="2316882"/>
            <a:chExt cx="1284606" cy="423614"/>
          </a:xfrm>
        </p:grpSpPr>
        <p:sp>
          <p:nvSpPr>
            <p:cNvPr id="178" name="Rounded Rectangle 177"/>
            <p:cNvSpPr/>
            <p:nvPr/>
          </p:nvSpPr>
          <p:spPr>
            <a:xfrm>
              <a:off x="6182613" y="2316882"/>
              <a:ext cx="1264560" cy="423614"/>
            </a:xfrm>
            <a:prstGeom prst="roundRect">
              <a:avLst>
                <a:gd name="adj" fmla="val 10000"/>
              </a:avLst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98" name="Rounded Rectangle 4"/>
            <p:cNvSpPr/>
            <p:nvPr/>
          </p:nvSpPr>
          <p:spPr>
            <a:xfrm>
              <a:off x="6212592" y="2363932"/>
              <a:ext cx="1254627" cy="354940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08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>
                  <a:solidFill>
                    <a:schemeClr val="tx1">
                      <a:lumMod val="75000"/>
                    </a:schemeClr>
                  </a:solidFill>
                  <a:latin typeface="Calibri"/>
                </a:rPr>
                <a:t>Service X</a:t>
              </a:r>
            </a:p>
          </p:txBody>
        </p:sp>
      </p:grpSp>
      <p:cxnSp>
        <p:nvCxnSpPr>
          <p:cNvPr id="199" name="Straight Arrow Connector 198"/>
          <p:cNvCxnSpPr/>
          <p:nvPr/>
        </p:nvCxnSpPr>
        <p:spPr>
          <a:xfrm flipV="1">
            <a:off x="5981402" y="2270064"/>
            <a:ext cx="268357" cy="69183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ounded Rectangle 199"/>
          <p:cNvSpPr/>
          <p:nvPr/>
        </p:nvSpPr>
        <p:spPr>
          <a:xfrm>
            <a:off x="4282863" y="1581353"/>
            <a:ext cx="375218" cy="1076680"/>
          </a:xfrm>
          <a:prstGeom prst="roundRect">
            <a:avLst>
              <a:gd name="adj" fmla="val 10000"/>
            </a:avLst>
          </a:prstGeom>
          <a:ln w="19050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201" name="TextBox 200"/>
          <p:cNvSpPr txBox="1"/>
          <p:nvPr/>
        </p:nvSpPr>
        <p:spPr>
          <a:xfrm rot="16200000">
            <a:off x="4051431" y="2003658"/>
            <a:ext cx="818614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API GW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202" name="Straight Arrow Connector 201"/>
          <p:cNvCxnSpPr/>
          <p:nvPr/>
        </p:nvCxnSpPr>
        <p:spPr>
          <a:xfrm flipV="1">
            <a:off x="4682998" y="2110624"/>
            <a:ext cx="335083" cy="1497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 flipV="1">
            <a:off x="4643490" y="1582624"/>
            <a:ext cx="173055" cy="171323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/>
          <p:nvPr/>
        </p:nvCxnSpPr>
        <p:spPr>
          <a:xfrm>
            <a:off x="4692178" y="2415887"/>
            <a:ext cx="491304" cy="164850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 flipH="1">
            <a:off x="2870542" y="2624959"/>
            <a:ext cx="1337275" cy="139608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Box 206"/>
          <p:cNvSpPr txBox="1"/>
          <p:nvPr/>
        </p:nvSpPr>
        <p:spPr>
          <a:xfrm>
            <a:off x="3191770" y="1819860"/>
            <a:ext cx="802969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Voltron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208" name="Group 207"/>
          <p:cNvGrpSpPr/>
          <p:nvPr/>
        </p:nvGrpSpPr>
        <p:grpSpPr>
          <a:xfrm>
            <a:off x="6316853" y="971238"/>
            <a:ext cx="725510" cy="372578"/>
            <a:chOff x="6192468" y="2316884"/>
            <a:chExt cx="2890002" cy="372578"/>
          </a:xfrm>
        </p:grpSpPr>
        <p:grpSp>
          <p:nvGrpSpPr>
            <p:cNvPr id="209" name="Group 208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211" name="Rounded Rectangle 210"/>
              <p:cNvSpPr/>
              <p:nvPr/>
            </p:nvSpPr>
            <p:spPr>
              <a:xfrm>
                <a:off x="1018798" y="2808804"/>
                <a:ext cx="3783729" cy="4680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rgbClr val="806CC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212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806CC1"/>
                  </a:solidFill>
                  <a:latin typeface="Calibri"/>
                </a:endParaRPr>
              </a:p>
            </p:txBody>
          </p:sp>
        </p:grpSp>
        <p:sp>
          <p:nvSpPr>
            <p:cNvPr id="210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806CC1"/>
                  </a:solidFill>
                  <a:latin typeface="Calibri"/>
                </a:rPr>
                <a:t>WAE</a:t>
              </a:r>
              <a:endParaRPr lang="en-US" sz="1400" dirty="0">
                <a:solidFill>
                  <a:srgbClr val="806CC1"/>
                </a:solidFill>
                <a:latin typeface="Calibri"/>
              </a:endParaRPr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5827235" y="2689338"/>
            <a:ext cx="725510" cy="372578"/>
            <a:chOff x="6192468" y="2316884"/>
            <a:chExt cx="2890002" cy="372578"/>
          </a:xfrm>
        </p:grpSpPr>
        <p:grpSp>
          <p:nvGrpSpPr>
            <p:cNvPr id="214" name="Group 213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216" name="Rounded Rectangle 215"/>
              <p:cNvSpPr/>
              <p:nvPr/>
            </p:nvSpPr>
            <p:spPr>
              <a:xfrm>
                <a:off x="1018798" y="2808804"/>
                <a:ext cx="3783729" cy="4680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rgbClr val="806CC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217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806CC1"/>
                  </a:solidFill>
                  <a:latin typeface="Calibri"/>
                </a:endParaRPr>
              </a:p>
            </p:txBody>
          </p:sp>
        </p:grpSp>
        <p:sp>
          <p:nvSpPr>
            <p:cNvPr id="215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806CC1"/>
                  </a:solidFill>
                  <a:latin typeface="Calibri"/>
                </a:rPr>
                <a:t>XTC</a:t>
              </a:r>
              <a:endParaRPr lang="en-US" sz="1400" dirty="0">
                <a:solidFill>
                  <a:srgbClr val="806CC1"/>
                </a:solidFill>
                <a:latin typeface="Calibri"/>
              </a:endParaRPr>
            </a:p>
          </p:txBody>
        </p:sp>
      </p:grpSp>
      <p:sp>
        <p:nvSpPr>
          <p:cNvPr id="219" name="TextBox 218"/>
          <p:cNvSpPr txBox="1"/>
          <p:nvPr/>
        </p:nvSpPr>
        <p:spPr>
          <a:xfrm>
            <a:off x="2911020" y="2950523"/>
            <a:ext cx="819960" cy="307775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40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REST API</a:t>
            </a:r>
            <a:endParaRPr lang="en-US" sz="14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0" name="Cloud 219"/>
          <p:cNvSpPr/>
          <p:nvPr/>
        </p:nvSpPr>
        <p:spPr>
          <a:xfrm rot="402459">
            <a:off x="5312119" y="5220183"/>
            <a:ext cx="2220804" cy="1283862"/>
          </a:xfrm>
          <a:prstGeom prst="cloud">
            <a:avLst/>
          </a:prstGeom>
          <a:solidFill>
            <a:srgbClr val="8EBCDC">
              <a:alpha val="37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21" name="TextBox 220"/>
          <p:cNvSpPr txBox="1"/>
          <p:nvPr/>
        </p:nvSpPr>
        <p:spPr>
          <a:xfrm>
            <a:off x="6237246" y="5667897"/>
            <a:ext cx="661584" cy="369330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WAN</a:t>
            </a:r>
            <a:endParaRPr lang="en-US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222" name="Straight Arrow Connector 221"/>
          <p:cNvCxnSpPr/>
          <p:nvPr/>
        </p:nvCxnSpPr>
        <p:spPr>
          <a:xfrm flipV="1">
            <a:off x="5771196" y="1317351"/>
            <a:ext cx="264594" cy="58260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/>
          <p:cNvCxnSpPr/>
          <p:nvPr/>
        </p:nvCxnSpPr>
        <p:spPr>
          <a:xfrm flipV="1">
            <a:off x="6354580" y="1343816"/>
            <a:ext cx="180502" cy="134552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ounded Rectangle 227"/>
          <p:cNvSpPr/>
          <p:nvPr/>
        </p:nvSpPr>
        <p:spPr>
          <a:xfrm>
            <a:off x="4931757" y="1578190"/>
            <a:ext cx="757554" cy="353595"/>
          </a:xfrm>
          <a:prstGeom prst="roundRect">
            <a:avLst>
              <a:gd name="adj" fmla="val 10000"/>
            </a:avLst>
          </a:prstGeom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229" name="Rounded Rectangle 4"/>
          <p:cNvSpPr/>
          <p:nvPr/>
        </p:nvSpPr>
        <p:spPr>
          <a:xfrm>
            <a:off x="4955920" y="1625357"/>
            <a:ext cx="751604" cy="296272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ctr" defTabSz="80008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 smtClean="0">
                <a:solidFill>
                  <a:schemeClr val="tx1">
                    <a:lumMod val="75000"/>
                  </a:schemeClr>
                </a:solidFill>
                <a:latin typeface="Calibri"/>
              </a:rPr>
              <a:t>LB </a:t>
            </a:r>
            <a:r>
              <a:rPr lang="en-US" sz="1200" dirty="0">
                <a:solidFill>
                  <a:schemeClr val="tx1">
                    <a:lumMod val="75000"/>
                  </a:schemeClr>
                </a:solidFill>
                <a:latin typeface="Calibri"/>
              </a:rPr>
              <a:t>Service</a:t>
            </a:r>
          </a:p>
        </p:txBody>
      </p:sp>
      <p:cxnSp>
        <p:nvCxnSpPr>
          <p:cNvPr id="230" name="Straight Arrow Connector 229"/>
          <p:cNvCxnSpPr>
            <a:endCxn id="228" idx="1"/>
          </p:cNvCxnSpPr>
          <p:nvPr/>
        </p:nvCxnSpPr>
        <p:spPr>
          <a:xfrm flipV="1">
            <a:off x="4657854" y="1754988"/>
            <a:ext cx="273903" cy="148315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/>
          <p:cNvSpPr txBox="1"/>
          <p:nvPr/>
        </p:nvSpPr>
        <p:spPr>
          <a:xfrm>
            <a:off x="406703" y="1471469"/>
            <a:ext cx="2511391" cy="738662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Is the Overlay Service simply a BGP VPNv4/6 session with RR?</a:t>
            </a:r>
          </a:p>
          <a:p>
            <a:r>
              <a:rPr lang="en-US" sz="1400" dirty="0" err="1" smtClean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GoBGP</a:t>
            </a:r>
            <a:r>
              <a:rPr lang="en-US" sz="1400" dirty="0" smtClean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: EVPN, SR-BGP-LU, BMP</a:t>
            </a:r>
            <a:endParaRPr lang="en-US" sz="1400" dirty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25" name="Picture 2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773" y="3683740"/>
            <a:ext cx="333723" cy="333723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pic>
        <p:nvPicPr>
          <p:cNvPr id="226" name="Picture 2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044" y="3680091"/>
            <a:ext cx="333723" cy="333723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3531413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294" y="2684937"/>
            <a:ext cx="9509226" cy="726888"/>
          </a:xfrm>
        </p:spPr>
        <p:txBody>
          <a:bodyPr/>
          <a:lstStyle/>
          <a:p>
            <a:r>
              <a:rPr lang="en-US" sz="4800" b="0" dirty="0" smtClean="0"/>
              <a:t>SR and BGP Details</a:t>
            </a:r>
            <a:endParaRPr lang="en-US" sz="4800" b="0" dirty="0"/>
          </a:p>
        </p:txBody>
      </p:sp>
    </p:spTree>
    <p:extLst>
      <p:ext uri="{BB962C8B-B14F-4D97-AF65-F5344CB8AC3E}">
        <p14:creationId xmlns:p14="http://schemas.microsoft.com/office/powerpoint/2010/main" val="9542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9" y="87270"/>
            <a:ext cx="11471747" cy="102057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3400" b="0" dirty="0" smtClean="0"/>
              <a:t>Voltron SR Control Plane</a:t>
            </a:r>
            <a:endParaRPr lang="en-US" sz="3400" b="0" dirty="0">
              <a:solidFill>
                <a:schemeClr val="tx2"/>
              </a:solidFill>
            </a:endParaRPr>
          </a:p>
        </p:txBody>
      </p:sp>
      <p:sp>
        <p:nvSpPr>
          <p:cNvPr id="155" name="Content Placeholder 2"/>
          <p:cNvSpPr txBox="1">
            <a:spLocks/>
          </p:cNvSpPr>
          <p:nvPr/>
        </p:nvSpPr>
        <p:spPr>
          <a:xfrm>
            <a:off x="406399" y="942381"/>
            <a:ext cx="6136760" cy="1330722"/>
          </a:xfrm>
          <a:prstGeom prst="rect">
            <a:avLst/>
          </a:prstGeom>
        </p:spPr>
        <p:txBody>
          <a:bodyPr lIns="121899" tIns="60949" rIns="121899" bIns="60949"/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478355" indent="-287859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8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575719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766214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79" indent="-228588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61" indent="-228557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3" indent="0" algn="l" defTabSz="91434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4" indent="-228588" algn="l" defTabSz="9143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2"/>
                </a:solidFill>
              </a:rPr>
              <a:t>BGP Prefix SID </a:t>
            </a:r>
            <a:r>
              <a:rPr lang="mr-IN" dirty="0" smtClean="0"/>
              <a:t>–</a:t>
            </a:r>
            <a:r>
              <a:rPr lang="en-US" dirty="0" smtClean="0"/>
              <a:t> similar to IGP Prefix SID</a:t>
            </a:r>
          </a:p>
          <a:p>
            <a:pPr lvl="1"/>
            <a:r>
              <a:rPr lang="en-US" sz="2000" dirty="0" smtClean="0"/>
              <a:t>Advertised via BGP Labeled-Unicast (BGP-LU)</a:t>
            </a:r>
          </a:p>
          <a:p>
            <a:pPr lvl="1"/>
            <a:r>
              <a:rPr lang="en-US" sz="2000" dirty="0" smtClean="0"/>
              <a:t>SRGB Values</a:t>
            </a:r>
          </a:p>
          <a:p>
            <a:pPr lvl="1"/>
            <a:r>
              <a:rPr lang="en-US" sz="2000" dirty="0" smtClean="0"/>
              <a:t>ECMP</a:t>
            </a:r>
          </a:p>
        </p:txBody>
      </p:sp>
      <p:grpSp>
        <p:nvGrpSpPr>
          <p:cNvPr id="160" name="Group 159"/>
          <p:cNvGrpSpPr/>
          <p:nvPr/>
        </p:nvGrpSpPr>
        <p:grpSpPr>
          <a:xfrm>
            <a:off x="6735803" y="3425748"/>
            <a:ext cx="493148" cy="388463"/>
            <a:chOff x="4460682" y="1494845"/>
            <a:chExt cx="365760" cy="365760"/>
          </a:xfrm>
        </p:grpSpPr>
        <p:sp>
          <p:nvSpPr>
            <p:cNvPr id="161" name="Oval 16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4460682" y="1571950"/>
              <a:ext cx="365760" cy="1846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4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S0</a:t>
              </a:r>
              <a:endParaRPr lang="fr-FR" sz="14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5405997" y="3533959"/>
            <a:ext cx="493148" cy="388463"/>
            <a:chOff x="4460682" y="1494845"/>
            <a:chExt cx="365760" cy="365760"/>
          </a:xfrm>
        </p:grpSpPr>
        <p:sp>
          <p:nvSpPr>
            <p:cNvPr id="164" name="Oval 16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66" name="Straight Connector 165"/>
          <p:cNvCxnSpPr>
            <a:stCxn id="224" idx="2"/>
            <a:endCxn id="237" idx="6"/>
          </p:cNvCxnSpPr>
          <p:nvPr/>
        </p:nvCxnSpPr>
        <p:spPr>
          <a:xfrm flipH="1">
            <a:off x="5899145" y="3619980"/>
            <a:ext cx="836657" cy="1082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8" name="Group 167"/>
          <p:cNvGrpSpPr/>
          <p:nvPr/>
        </p:nvGrpSpPr>
        <p:grpSpPr>
          <a:xfrm>
            <a:off x="5405997" y="4000118"/>
            <a:ext cx="493148" cy="388463"/>
            <a:chOff x="4460682" y="1494845"/>
            <a:chExt cx="365760" cy="365760"/>
          </a:xfrm>
        </p:grpSpPr>
        <p:sp>
          <p:nvSpPr>
            <p:cNvPr id="169" name="Oval 168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4219034" y="4182152"/>
            <a:ext cx="474796" cy="579928"/>
            <a:chOff x="4442055" y="1501973"/>
            <a:chExt cx="365762" cy="461344"/>
          </a:xfrm>
        </p:grpSpPr>
        <p:sp>
          <p:nvSpPr>
            <p:cNvPr id="177" name="Oval 176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4442057" y="1501973"/>
              <a:ext cx="365760" cy="461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ToR100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98" name="Straight Connector 197"/>
          <p:cNvCxnSpPr>
            <a:stCxn id="237" idx="3"/>
          </p:cNvCxnSpPr>
          <p:nvPr/>
        </p:nvCxnSpPr>
        <p:spPr>
          <a:xfrm flipH="1">
            <a:off x="4693827" y="3865533"/>
            <a:ext cx="784390" cy="5400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V="1">
            <a:off x="4693830" y="4187800"/>
            <a:ext cx="712167" cy="25699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77" idx="2"/>
            <a:endCxn id="305" idx="6"/>
          </p:cNvCxnSpPr>
          <p:nvPr/>
        </p:nvCxnSpPr>
        <p:spPr>
          <a:xfrm flipH="1" flipV="1">
            <a:off x="3866196" y="4405999"/>
            <a:ext cx="352838" cy="1453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Group 200"/>
          <p:cNvGrpSpPr/>
          <p:nvPr/>
        </p:nvGrpSpPr>
        <p:grpSpPr>
          <a:xfrm>
            <a:off x="5405997" y="4478855"/>
            <a:ext cx="493148" cy="388463"/>
            <a:chOff x="4460682" y="1494845"/>
            <a:chExt cx="365760" cy="365760"/>
          </a:xfrm>
        </p:grpSpPr>
        <p:sp>
          <p:nvSpPr>
            <p:cNvPr id="202" name="Oval 20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5405997" y="5040713"/>
            <a:ext cx="493148" cy="388463"/>
            <a:chOff x="4460682" y="1494845"/>
            <a:chExt cx="365760" cy="365760"/>
          </a:xfrm>
        </p:grpSpPr>
        <p:sp>
          <p:nvSpPr>
            <p:cNvPr id="205" name="Oval 20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L33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07" name="Straight Connector 206"/>
          <p:cNvCxnSpPr>
            <a:stCxn id="177" idx="6"/>
            <a:endCxn id="202" idx="2"/>
          </p:cNvCxnSpPr>
          <p:nvPr/>
        </p:nvCxnSpPr>
        <p:spPr>
          <a:xfrm>
            <a:off x="4693827" y="4420533"/>
            <a:ext cx="712170" cy="25255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>
            <a:stCxn id="178" idx="3"/>
            <a:endCxn id="205" idx="2"/>
          </p:cNvCxnSpPr>
          <p:nvPr/>
        </p:nvCxnSpPr>
        <p:spPr>
          <a:xfrm>
            <a:off x="4693830" y="4472116"/>
            <a:ext cx="712167" cy="7628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9" name="Group 208"/>
          <p:cNvGrpSpPr/>
          <p:nvPr/>
        </p:nvGrpSpPr>
        <p:grpSpPr>
          <a:xfrm>
            <a:off x="6735803" y="3961993"/>
            <a:ext cx="493148" cy="388463"/>
            <a:chOff x="4460682" y="1494845"/>
            <a:chExt cx="365760" cy="365760"/>
          </a:xfrm>
        </p:grpSpPr>
        <p:sp>
          <p:nvSpPr>
            <p:cNvPr id="210" name="Oval 20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S1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6735803" y="4528435"/>
            <a:ext cx="493148" cy="388463"/>
            <a:chOff x="4460682" y="1502161"/>
            <a:chExt cx="365760" cy="365760"/>
          </a:xfrm>
        </p:grpSpPr>
        <p:sp>
          <p:nvSpPr>
            <p:cNvPr id="213" name="Oval 212"/>
            <p:cNvSpPr/>
            <p:nvPr/>
          </p:nvSpPr>
          <p:spPr>
            <a:xfrm>
              <a:off x="4460682" y="1502161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4460682" y="1591557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6711621" y="5152448"/>
            <a:ext cx="550954" cy="388463"/>
            <a:chOff x="4437977" y="1494845"/>
            <a:chExt cx="408634" cy="365760"/>
          </a:xfrm>
        </p:grpSpPr>
        <p:sp>
          <p:nvSpPr>
            <p:cNvPr id="216" name="Oval 21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4437977" y="1603846"/>
              <a:ext cx="408634" cy="2390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S3</a:t>
              </a:r>
              <a:endParaRPr lang="fr-FR" sz="12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19" name="Straight Connector 218"/>
          <p:cNvCxnSpPr>
            <a:endCxn id="237" idx="6"/>
          </p:cNvCxnSpPr>
          <p:nvPr/>
        </p:nvCxnSpPr>
        <p:spPr>
          <a:xfrm flipH="1" flipV="1">
            <a:off x="5899145" y="3728190"/>
            <a:ext cx="836657" cy="42148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>
            <a:endCxn id="237" idx="6"/>
          </p:cNvCxnSpPr>
          <p:nvPr/>
        </p:nvCxnSpPr>
        <p:spPr>
          <a:xfrm flipH="1" flipV="1">
            <a:off x="5899145" y="3728190"/>
            <a:ext cx="836657" cy="9944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endCxn id="237" idx="6"/>
          </p:cNvCxnSpPr>
          <p:nvPr/>
        </p:nvCxnSpPr>
        <p:spPr>
          <a:xfrm flipH="1" flipV="1">
            <a:off x="5899145" y="3728190"/>
            <a:ext cx="812475" cy="16622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>
            <a:endCxn id="278" idx="6"/>
          </p:cNvCxnSpPr>
          <p:nvPr/>
        </p:nvCxnSpPr>
        <p:spPr>
          <a:xfrm flipH="1" flipV="1">
            <a:off x="5899145" y="4194350"/>
            <a:ext cx="812475" cy="119613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>
            <a:stCxn id="228" idx="1"/>
            <a:endCxn id="278" idx="6"/>
          </p:cNvCxnSpPr>
          <p:nvPr/>
        </p:nvCxnSpPr>
        <p:spPr>
          <a:xfrm flipH="1">
            <a:off x="5899145" y="3605675"/>
            <a:ext cx="836657" cy="58867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>
            <a:endCxn id="278" idx="6"/>
          </p:cNvCxnSpPr>
          <p:nvPr/>
        </p:nvCxnSpPr>
        <p:spPr>
          <a:xfrm flipH="1">
            <a:off x="5899145" y="4149675"/>
            <a:ext cx="836657" cy="4467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>
            <a:endCxn id="278" idx="6"/>
          </p:cNvCxnSpPr>
          <p:nvPr/>
        </p:nvCxnSpPr>
        <p:spPr>
          <a:xfrm flipH="1" flipV="1">
            <a:off x="5899145" y="4194350"/>
            <a:ext cx="836657" cy="5283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>
            <a:stCxn id="228" idx="1"/>
            <a:endCxn id="260" idx="6"/>
          </p:cNvCxnSpPr>
          <p:nvPr/>
        </p:nvCxnSpPr>
        <p:spPr>
          <a:xfrm flipH="1">
            <a:off x="5899145" y="3605675"/>
            <a:ext cx="836657" cy="10674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>
            <a:endCxn id="260" idx="6"/>
          </p:cNvCxnSpPr>
          <p:nvPr/>
        </p:nvCxnSpPr>
        <p:spPr>
          <a:xfrm flipH="1">
            <a:off x="5899145" y="4149675"/>
            <a:ext cx="836657" cy="5234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endCxn id="260" idx="6"/>
          </p:cNvCxnSpPr>
          <p:nvPr/>
        </p:nvCxnSpPr>
        <p:spPr>
          <a:xfrm flipH="1" flipV="1">
            <a:off x="5899145" y="4673087"/>
            <a:ext cx="836657" cy="4303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>
            <a:endCxn id="260" idx="6"/>
          </p:cNvCxnSpPr>
          <p:nvPr/>
        </p:nvCxnSpPr>
        <p:spPr>
          <a:xfrm flipH="1" flipV="1">
            <a:off x="5899145" y="4673087"/>
            <a:ext cx="812475" cy="7174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>
            <a:stCxn id="224" idx="2"/>
          </p:cNvCxnSpPr>
          <p:nvPr/>
        </p:nvCxnSpPr>
        <p:spPr>
          <a:xfrm flipH="1">
            <a:off x="5899145" y="3619980"/>
            <a:ext cx="836657" cy="164980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 flipH="1">
            <a:off x="5899145" y="4149675"/>
            <a:ext cx="836657" cy="11201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 flipH="1">
            <a:off x="5899145" y="4716118"/>
            <a:ext cx="836657" cy="55366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 flipH="1" flipV="1">
            <a:off x="5899145" y="5234921"/>
            <a:ext cx="812475" cy="12073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/>
          <p:cNvGrpSpPr/>
          <p:nvPr/>
        </p:nvGrpSpPr>
        <p:grpSpPr>
          <a:xfrm>
            <a:off x="8112373" y="3533959"/>
            <a:ext cx="493148" cy="388463"/>
            <a:chOff x="4460682" y="1494845"/>
            <a:chExt cx="365760" cy="365760"/>
          </a:xfrm>
        </p:grpSpPr>
        <p:sp>
          <p:nvSpPr>
            <p:cNvPr id="235" name="Oval 23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L6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37" name="Straight Connector 236"/>
          <p:cNvCxnSpPr>
            <a:endCxn id="224" idx="6"/>
          </p:cNvCxnSpPr>
          <p:nvPr/>
        </p:nvCxnSpPr>
        <p:spPr>
          <a:xfrm flipH="1" flipV="1">
            <a:off x="7228951" y="3619980"/>
            <a:ext cx="883422" cy="13052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8" name="Group 237"/>
          <p:cNvGrpSpPr/>
          <p:nvPr/>
        </p:nvGrpSpPr>
        <p:grpSpPr>
          <a:xfrm>
            <a:off x="8112373" y="4000118"/>
            <a:ext cx="493148" cy="388463"/>
            <a:chOff x="4460682" y="1494845"/>
            <a:chExt cx="365760" cy="365760"/>
          </a:xfrm>
        </p:grpSpPr>
        <p:sp>
          <p:nvSpPr>
            <p:cNvPr id="239" name="Oval 238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L7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41" name="Group 240"/>
          <p:cNvGrpSpPr/>
          <p:nvPr/>
        </p:nvGrpSpPr>
        <p:grpSpPr>
          <a:xfrm>
            <a:off x="8112373" y="4478855"/>
            <a:ext cx="493148" cy="388463"/>
            <a:chOff x="4460682" y="1494845"/>
            <a:chExt cx="365760" cy="365760"/>
          </a:xfrm>
        </p:grpSpPr>
        <p:sp>
          <p:nvSpPr>
            <p:cNvPr id="242" name="Oval 24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8112373" y="5040713"/>
            <a:ext cx="493148" cy="388463"/>
            <a:chOff x="4460682" y="1494845"/>
            <a:chExt cx="365760" cy="365760"/>
          </a:xfrm>
        </p:grpSpPr>
        <p:sp>
          <p:nvSpPr>
            <p:cNvPr id="245" name="Oval 24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47" name="Straight Connector 246"/>
          <p:cNvCxnSpPr>
            <a:endCxn id="224" idx="6"/>
          </p:cNvCxnSpPr>
          <p:nvPr/>
        </p:nvCxnSpPr>
        <p:spPr>
          <a:xfrm flipH="1" flipV="1">
            <a:off x="7228951" y="3619980"/>
            <a:ext cx="883422" cy="57437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>
            <a:endCxn id="224" idx="6"/>
          </p:cNvCxnSpPr>
          <p:nvPr/>
        </p:nvCxnSpPr>
        <p:spPr>
          <a:xfrm flipH="1" flipV="1">
            <a:off x="7228951" y="3619980"/>
            <a:ext cx="883422" cy="10950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>
            <a:endCxn id="224" idx="6"/>
          </p:cNvCxnSpPr>
          <p:nvPr/>
        </p:nvCxnSpPr>
        <p:spPr>
          <a:xfrm flipH="1" flipV="1">
            <a:off x="7228951" y="3619980"/>
            <a:ext cx="883422" cy="16851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/>
          <p:nvPr/>
        </p:nvCxnSpPr>
        <p:spPr>
          <a:xfrm flipH="1" flipV="1">
            <a:off x="7228951" y="4156225"/>
            <a:ext cx="883422" cy="114892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/>
          <p:cNvCxnSpPr/>
          <p:nvPr/>
        </p:nvCxnSpPr>
        <p:spPr>
          <a:xfrm flipH="1">
            <a:off x="7228951" y="3750508"/>
            <a:ext cx="883422" cy="4057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/>
          <p:nvPr/>
        </p:nvCxnSpPr>
        <p:spPr>
          <a:xfrm flipH="1" flipV="1">
            <a:off x="7228951" y="4156225"/>
            <a:ext cx="883422" cy="3812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 flipV="1">
            <a:off x="7228951" y="4156225"/>
            <a:ext cx="883422" cy="55875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H="1">
            <a:off x="7228951" y="3750508"/>
            <a:ext cx="883422" cy="97215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flipH="1">
            <a:off x="7228951" y="4229720"/>
            <a:ext cx="883422" cy="49294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/>
          <p:nvPr/>
        </p:nvCxnSpPr>
        <p:spPr>
          <a:xfrm flipH="1">
            <a:off x="7228951" y="4673087"/>
            <a:ext cx="883422" cy="495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/>
          <p:nvPr/>
        </p:nvCxnSpPr>
        <p:spPr>
          <a:xfrm flipH="1" flipV="1">
            <a:off x="7228951" y="4716118"/>
            <a:ext cx="883422" cy="58903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/>
        </p:nvCxnSpPr>
        <p:spPr>
          <a:xfrm flipH="1">
            <a:off x="7262575" y="3750508"/>
            <a:ext cx="849798" cy="163998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/>
          <p:nvPr/>
        </p:nvCxnSpPr>
        <p:spPr>
          <a:xfrm flipH="1">
            <a:off x="7262575" y="4229720"/>
            <a:ext cx="849798" cy="116076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/>
        </p:nvCxnSpPr>
        <p:spPr>
          <a:xfrm flipH="1">
            <a:off x="7262575" y="4714983"/>
            <a:ext cx="849798" cy="6755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/>
          <p:nvPr/>
        </p:nvCxnSpPr>
        <p:spPr>
          <a:xfrm flipH="1">
            <a:off x="7262575" y="5270315"/>
            <a:ext cx="849798" cy="8533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4" name="Group 263"/>
          <p:cNvGrpSpPr/>
          <p:nvPr/>
        </p:nvGrpSpPr>
        <p:grpSpPr>
          <a:xfrm>
            <a:off x="9297750" y="4114763"/>
            <a:ext cx="483505" cy="469369"/>
            <a:chOff x="4442055" y="1503898"/>
            <a:chExt cx="372471" cy="372241"/>
          </a:xfrm>
        </p:grpSpPr>
        <p:sp>
          <p:nvSpPr>
            <p:cNvPr id="265" name="Oval 264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66" name="TextBox 265"/>
            <p:cNvSpPr txBox="1"/>
            <p:nvPr/>
          </p:nvSpPr>
          <p:spPr>
            <a:xfrm>
              <a:off x="4448766" y="1503898"/>
              <a:ext cx="365760" cy="3722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err="1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</a:t>
              </a:r>
              <a:endParaRPr lang="en-US" sz="1300" dirty="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67" name="Straight Connector 266"/>
          <p:cNvCxnSpPr/>
          <p:nvPr/>
        </p:nvCxnSpPr>
        <p:spPr>
          <a:xfrm>
            <a:off x="9772543" y="4409688"/>
            <a:ext cx="301422" cy="398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8" name="Group 267"/>
          <p:cNvGrpSpPr/>
          <p:nvPr/>
        </p:nvGrpSpPr>
        <p:grpSpPr>
          <a:xfrm>
            <a:off x="10005618" y="4193442"/>
            <a:ext cx="678859" cy="440461"/>
            <a:chOff x="1066178" y="3939328"/>
            <a:chExt cx="684628" cy="538387"/>
          </a:xfrm>
        </p:grpSpPr>
        <p:sp>
          <p:nvSpPr>
            <p:cNvPr id="269" name="TextBox 268"/>
            <p:cNvSpPr txBox="1"/>
            <p:nvPr/>
          </p:nvSpPr>
          <p:spPr>
            <a:xfrm>
              <a:off x="1066178" y="4105491"/>
              <a:ext cx="684628" cy="3103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214794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Host</a:t>
              </a:r>
              <a:endParaRPr lang="fr-FR" sz="1200" dirty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70" name="Oval 269"/>
            <p:cNvSpPr/>
            <p:nvPr/>
          </p:nvSpPr>
          <p:spPr>
            <a:xfrm>
              <a:off x="1135106" y="3939328"/>
              <a:ext cx="543926" cy="538387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271" name="Group 270"/>
          <p:cNvGrpSpPr/>
          <p:nvPr/>
        </p:nvGrpSpPr>
        <p:grpSpPr>
          <a:xfrm>
            <a:off x="10990781" y="4135075"/>
            <a:ext cx="542559" cy="556741"/>
            <a:chOff x="4454104" y="1397996"/>
            <a:chExt cx="441017" cy="567117"/>
          </a:xfrm>
        </p:grpSpPr>
        <p:sp>
          <p:nvSpPr>
            <p:cNvPr id="272" name="Oval 271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73" name="TextBox 272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74" name="Straight Connector 273"/>
          <p:cNvCxnSpPr/>
          <p:nvPr/>
        </p:nvCxnSpPr>
        <p:spPr>
          <a:xfrm flipV="1">
            <a:off x="10613308" y="4413446"/>
            <a:ext cx="377473" cy="22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/>
          <p:nvPr/>
        </p:nvCxnSpPr>
        <p:spPr>
          <a:xfrm flipV="1">
            <a:off x="8605521" y="4448869"/>
            <a:ext cx="692232" cy="8209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/>
          <p:nvPr/>
        </p:nvCxnSpPr>
        <p:spPr>
          <a:xfrm flipV="1">
            <a:off x="8605521" y="4409688"/>
            <a:ext cx="692229" cy="2633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/>
          <p:nvPr/>
        </p:nvCxnSpPr>
        <p:spPr>
          <a:xfrm>
            <a:off x="8605521" y="4194350"/>
            <a:ext cx="692232" cy="25451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/>
          <p:nvPr/>
        </p:nvCxnSpPr>
        <p:spPr>
          <a:xfrm>
            <a:off x="8533301" y="3865532"/>
            <a:ext cx="764449" cy="54415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/>
          <p:cNvSpPr txBox="1"/>
          <p:nvPr/>
        </p:nvSpPr>
        <p:spPr>
          <a:xfrm>
            <a:off x="6560829" y="5814026"/>
            <a:ext cx="878439" cy="369330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BGP-LU</a:t>
            </a:r>
          </a:p>
        </p:txBody>
      </p:sp>
      <p:sp>
        <p:nvSpPr>
          <p:cNvPr id="301" name="Freeform 300"/>
          <p:cNvSpPr/>
          <p:nvPr/>
        </p:nvSpPr>
        <p:spPr>
          <a:xfrm flipV="1">
            <a:off x="5787706" y="5596794"/>
            <a:ext cx="1012444" cy="244413"/>
          </a:xfrm>
          <a:custGeom>
            <a:avLst/>
            <a:gdLst>
              <a:gd name="connsiteX0" fmla="*/ 0 w 1524099"/>
              <a:gd name="connsiteY0" fmla="*/ 412775 h 428650"/>
              <a:gd name="connsiteX1" fmla="*/ 762049 w 1524099"/>
              <a:gd name="connsiteY1" fmla="*/ 25 h 428650"/>
              <a:gd name="connsiteX2" fmla="*/ 1524099 w 1524099"/>
              <a:gd name="connsiteY2" fmla="*/ 428650 h 4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99" h="428650">
                <a:moveTo>
                  <a:pt x="0" y="412775"/>
                </a:moveTo>
                <a:cubicBezTo>
                  <a:pt x="254016" y="205077"/>
                  <a:pt x="508033" y="-2621"/>
                  <a:pt x="762049" y="25"/>
                </a:cubicBezTo>
                <a:cubicBezTo>
                  <a:pt x="1016065" y="2671"/>
                  <a:pt x="1524099" y="428650"/>
                  <a:pt x="1524099" y="428650"/>
                </a:cubicBezTo>
              </a:path>
            </a:pathLst>
          </a:custGeom>
          <a:noFill/>
          <a:ln w="19050" cap="flat" cmpd="sng" algn="ctr">
            <a:solidFill>
              <a:schemeClr val="tx2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82120" tIns="41059" rIns="82120" bIns="41059"/>
          <a:lstStyle/>
          <a:p>
            <a:pPr defTabSz="914361"/>
            <a:endParaRPr lang="en-US" sz="2000" kern="0">
              <a:solidFill>
                <a:sysClr val="windowText" lastClr="000000"/>
              </a:solidFill>
              <a:latin typeface="Arial"/>
            </a:endParaRPr>
          </a:p>
        </p:txBody>
      </p:sp>
      <p:grpSp>
        <p:nvGrpSpPr>
          <p:cNvPr id="303" name="Group 302"/>
          <p:cNvGrpSpPr/>
          <p:nvPr/>
        </p:nvGrpSpPr>
        <p:grpSpPr>
          <a:xfrm>
            <a:off x="3258506" y="4185768"/>
            <a:ext cx="678859" cy="440461"/>
            <a:chOff x="1066178" y="3939328"/>
            <a:chExt cx="684628" cy="538387"/>
          </a:xfrm>
        </p:grpSpPr>
        <p:sp>
          <p:nvSpPr>
            <p:cNvPr id="304" name="TextBox 303"/>
            <p:cNvSpPr txBox="1"/>
            <p:nvPr/>
          </p:nvSpPr>
          <p:spPr>
            <a:xfrm>
              <a:off x="1066178" y="4105491"/>
              <a:ext cx="684628" cy="3103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214794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Host</a:t>
              </a:r>
              <a:endParaRPr lang="fr-FR" sz="1200" dirty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05" name="Oval 304"/>
            <p:cNvSpPr/>
            <p:nvPr/>
          </p:nvSpPr>
          <p:spPr>
            <a:xfrm>
              <a:off x="1135106" y="3939328"/>
              <a:ext cx="543926" cy="538387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306" name="Group 305"/>
          <p:cNvGrpSpPr/>
          <p:nvPr/>
        </p:nvGrpSpPr>
        <p:grpSpPr>
          <a:xfrm>
            <a:off x="2424444" y="4129832"/>
            <a:ext cx="542559" cy="556741"/>
            <a:chOff x="4454104" y="1397996"/>
            <a:chExt cx="441017" cy="567117"/>
          </a:xfrm>
        </p:grpSpPr>
        <p:sp>
          <p:nvSpPr>
            <p:cNvPr id="307" name="Oval 306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08" name="TextBox 307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09" name="Straight Connector 308"/>
          <p:cNvCxnSpPr>
            <a:stCxn id="305" idx="2"/>
            <a:endCxn id="307" idx="6"/>
          </p:cNvCxnSpPr>
          <p:nvPr/>
        </p:nvCxnSpPr>
        <p:spPr>
          <a:xfrm flipH="1">
            <a:off x="2967003" y="4405999"/>
            <a:ext cx="359850" cy="220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8752116" y="2813789"/>
            <a:ext cx="1532709" cy="43088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10.1.1.200/32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BGP-</a:t>
            </a:r>
            <a:r>
              <a:rPr lang="en-US" sz="1100" dirty="0" err="1" smtClean="0">
                <a:solidFill>
                  <a:schemeClr val="tx1">
                    <a:lumMod val="75000"/>
                  </a:schemeClr>
                </a:solidFill>
              </a:rPr>
              <a:t>Pfx</a:t>
            </a:r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-SID 100200</a:t>
            </a:r>
            <a:endParaRPr lang="en-US" sz="11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11" name="Straight Arrow Connector 310"/>
          <p:cNvCxnSpPr/>
          <p:nvPr/>
        </p:nvCxnSpPr>
        <p:spPr>
          <a:xfrm>
            <a:off x="9511119" y="3244676"/>
            <a:ext cx="7350" cy="831863"/>
          </a:xfrm>
          <a:prstGeom prst="straightConnector1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TextBox 311"/>
          <p:cNvSpPr txBox="1"/>
          <p:nvPr/>
        </p:nvSpPr>
        <p:spPr>
          <a:xfrm>
            <a:off x="3644662" y="2895276"/>
            <a:ext cx="1532709" cy="43088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10.1.1.100/32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BGP-</a:t>
            </a:r>
            <a:r>
              <a:rPr lang="en-US" sz="1100" dirty="0" err="1" smtClean="0">
                <a:solidFill>
                  <a:schemeClr val="tx1">
                    <a:lumMod val="75000"/>
                  </a:schemeClr>
                </a:solidFill>
              </a:rPr>
              <a:t>Pfx</a:t>
            </a:r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-SID 100100</a:t>
            </a:r>
            <a:endParaRPr lang="en-US" sz="11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13" name="Straight Arrow Connector 312"/>
          <p:cNvCxnSpPr/>
          <p:nvPr/>
        </p:nvCxnSpPr>
        <p:spPr>
          <a:xfrm>
            <a:off x="4403665" y="3326163"/>
            <a:ext cx="7350" cy="831863"/>
          </a:xfrm>
          <a:prstGeom prst="straightConnector1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TextBox 313"/>
          <p:cNvSpPr txBox="1"/>
          <p:nvPr/>
        </p:nvSpPr>
        <p:spPr>
          <a:xfrm>
            <a:off x="4833746" y="2240017"/>
            <a:ext cx="1532709" cy="43088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10.1.1.4/32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BGP-</a:t>
            </a:r>
            <a:r>
              <a:rPr lang="en-US" sz="1100" dirty="0" err="1" smtClean="0">
                <a:solidFill>
                  <a:schemeClr val="tx1">
                    <a:lumMod val="75000"/>
                  </a:schemeClr>
                </a:solidFill>
              </a:rPr>
              <a:t>Pfx</a:t>
            </a:r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-SID 100004</a:t>
            </a:r>
            <a:endParaRPr lang="en-US" sz="11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15" name="Straight Arrow Connector 314"/>
          <p:cNvCxnSpPr/>
          <p:nvPr/>
        </p:nvCxnSpPr>
        <p:spPr>
          <a:xfrm>
            <a:off x="5592749" y="2670904"/>
            <a:ext cx="7350" cy="831863"/>
          </a:xfrm>
          <a:prstGeom prst="straightConnector1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TextBox 315"/>
          <p:cNvSpPr txBox="1"/>
          <p:nvPr/>
        </p:nvSpPr>
        <p:spPr>
          <a:xfrm>
            <a:off x="7225099" y="1740285"/>
            <a:ext cx="1962444" cy="43088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10.1.100.0/32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BGP-</a:t>
            </a:r>
            <a:r>
              <a:rPr lang="en-US" sz="1100" dirty="0" err="1" smtClean="0">
                <a:solidFill>
                  <a:schemeClr val="tx1">
                    <a:lumMod val="75000"/>
                  </a:schemeClr>
                </a:solidFill>
              </a:rPr>
              <a:t>Anycast</a:t>
            </a:r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-SID 110000</a:t>
            </a:r>
            <a:endParaRPr lang="en-US" sz="11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17" name="Straight Arrow Connector 316"/>
          <p:cNvCxnSpPr>
            <a:endCxn id="161" idx="0"/>
          </p:cNvCxnSpPr>
          <p:nvPr/>
        </p:nvCxnSpPr>
        <p:spPr>
          <a:xfrm flipH="1">
            <a:off x="6982377" y="2181711"/>
            <a:ext cx="940710" cy="1244037"/>
          </a:xfrm>
          <a:prstGeom prst="straightConnector1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endCxn id="210" idx="7"/>
          </p:cNvCxnSpPr>
          <p:nvPr/>
        </p:nvCxnSpPr>
        <p:spPr>
          <a:xfrm flipH="1">
            <a:off x="7156731" y="2181711"/>
            <a:ext cx="797649" cy="1837171"/>
          </a:xfrm>
          <a:prstGeom prst="straightConnector1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Freeform 319"/>
          <p:cNvSpPr/>
          <p:nvPr/>
        </p:nvSpPr>
        <p:spPr>
          <a:xfrm flipV="1">
            <a:off x="7156731" y="5574042"/>
            <a:ext cx="1055660" cy="244413"/>
          </a:xfrm>
          <a:custGeom>
            <a:avLst/>
            <a:gdLst>
              <a:gd name="connsiteX0" fmla="*/ 0 w 1524099"/>
              <a:gd name="connsiteY0" fmla="*/ 412775 h 428650"/>
              <a:gd name="connsiteX1" fmla="*/ 762049 w 1524099"/>
              <a:gd name="connsiteY1" fmla="*/ 25 h 428650"/>
              <a:gd name="connsiteX2" fmla="*/ 1524099 w 1524099"/>
              <a:gd name="connsiteY2" fmla="*/ 428650 h 4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99" h="428650">
                <a:moveTo>
                  <a:pt x="0" y="412775"/>
                </a:moveTo>
                <a:cubicBezTo>
                  <a:pt x="254016" y="205077"/>
                  <a:pt x="508033" y="-2621"/>
                  <a:pt x="762049" y="25"/>
                </a:cubicBezTo>
                <a:cubicBezTo>
                  <a:pt x="1016065" y="2671"/>
                  <a:pt x="1524099" y="428650"/>
                  <a:pt x="1524099" y="428650"/>
                </a:cubicBezTo>
              </a:path>
            </a:pathLst>
          </a:custGeom>
          <a:noFill/>
          <a:ln w="19050" cap="flat" cmpd="sng" algn="ctr">
            <a:solidFill>
              <a:schemeClr val="tx2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82120" tIns="41059" rIns="82120" bIns="41059"/>
          <a:lstStyle/>
          <a:p>
            <a:pPr defTabSz="914361"/>
            <a:endParaRPr lang="en-US" sz="2000" kern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321" name="Freeform 320"/>
          <p:cNvSpPr/>
          <p:nvPr/>
        </p:nvSpPr>
        <p:spPr>
          <a:xfrm rot="1945783" flipV="1">
            <a:off x="4327605" y="5139392"/>
            <a:ext cx="1012444" cy="244413"/>
          </a:xfrm>
          <a:custGeom>
            <a:avLst/>
            <a:gdLst>
              <a:gd name="connsiteX0" fmla="*/ 0 w 1524099"/>
              <a:gd name="connsiteY0" fmla="*/ 412775 h 428650"/>
              <a:gd name="connsiteX1" fmla="*/ 762049 w 1524099"/>
              <a:gd name="connsiteY1" fmla="*/ 25 h 428650"/>
              <a:gd name="connsiteX2" fmla="*/ 1524099 w 1524099"/>
              <a:gd name="connsiteY2" fmla="*/ 428650 h 4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99" h="428650">
                <a:moveTo>
                  <a:pt x="0" y="412775"/>
                </a:moveTo>
                <a:cubicBezTo>
                  <a:pt x="254016" y="205077"/>
                  <a:pt x="508033" y="-2621"/>
                  <a:pt x="762049" y="25"/>
                </a:cubicBezTo>
                <a:cubicBezTo>
                  <a:pt x="1016065" y="2671"/>
                  <a:pt x="1524099" y="428650"/>
                  <a:pt x="1524099" y="428650"/>
                </a:cubicBezTo>
              </a:path>
            </a:pathLst>
          </a:custGeom>
          <a:noFill/>
          <a:ln w="19050" cap="flat" cmpd="sng" algn="ctr">
            <a:solidFill>
              <a:schemeClr val="tx2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82120" tIns="41059" rIns="82120" bIns="41059"/>
          <a:lstStyle/>
          <a:p>
            <a:pPr defTabSz="914361"/>
            <a:endParaRPr lang="en-US" sz="2000" kern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322" name="Freeform 321"/>
          <p:cNvSpPr/>
          <p:nvPr/>
        </p:nvSpPr>
        <p:spPr>
          <a:xfrm rot="19365215" flipV="1">
            <a:off x="8722832" y="5030241"/>
            <a:ext cx="1012444" cy="244413"/>
          </a:xfrm>
          <a:custGeom>
            <a:avLst/>
            <a:gdLst>
              <a:gd name="connsiteX0" fmla="*/ 0 w 1524099"/>
              <a:gd name="connsiteY0" fmla="*/ 412775 h 428650"/>
              <a:gd name="connsiteX1" fmla="*/ 762049 w 1524099"/>
              <a:gd name="connsiteY1" fmla="*/ 25 h 428650"/>
              <a:gd name="connsiteX2" fmla="*/ 1524099 w 1524099"/>
              <a:gd name="connsiteY2" fmla="*/ 428650 h 4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99" h="428650">
                <a:moveTo>
                  <a:pt x="0" y="412775"/>
                </a:moveTo>
                <a:cubicBezTo>
                  <a:pt x="254016" y="205077"/>
                  <a:pt x="508033" y="-2621"/>
                  <a:pt x="762049" y="25"/>
                </a:cubicBezTo>
                <a:cubicBezTo>
                  <a:pt x="1016065" y="2671"/>
                  <a:pt x="1524099" y="428650"/>
                  <a:pt x="1524099" y="428650"/>
                </a:cubicBezTo>
              </a:path>
            </a:pathLst>
          </a:custGeom>
          <a:noFill/>
          <a:ln w="19050" cap="flat" cmpd="sng" algn="ctr">
            <a:solidFill>
              <a:schemeClr val="tx2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82120" tIns="41059" rIns="82120" bIns="41059"/>
          <a:lstStyle/>
          <a:p>
            <a:pPr defTabSz="914361"/>
            <a:endParaRPr lang="en-US" sz="2000" kern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2006845" y="4691816"/>
            <a:ext cx="1366071" cy="646329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App, VM, or </a:t>
            </a:r>
          </a:p>
          <a:p>
            <a:pPr algn="ctr"/>
            <a:r>
              <a:rPr lang="en-US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Container</a:t>
            </a:r>
            <a:endParaRPr lang="en-US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1176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9" y="87270"/>
            <a:ext cx="11471747" cy="102057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3400" b="0" dirty="0" smtClean="0"/>
              <a:t>Voltron BGP </a:t>
            </a:r>
            <a:r>
              <a:rPr lang="en-US" sz="3400" b="0" dirty="0" err="1" smtClean="0"/>
              <a:t>Config</a:t>
            </a:r>
            <a:endParaRPr lang="en-US" sz="3400" b="0" dirty="0">
              <a:solidFill>
                <a:schemeClr val="tx2"/>
              </a:solidFill>
            </a:endParaRPr>
          </a:p>
        </p:txBody>
      </p:sp>
      <p:grpSp>
        <p:nvGrpSpPr>
          <p:cNvPr id="160" name="Group 159"/>
          <p:cNvGrpSpPr/>
          <p:nvPr/>
        </p:nvGrpSpPr>
        <p:grpSpPr>
          <a:xfrm>
            <a:off x="6735803" y="3425748"/>
            <a:ext cx="493148" cy="388463"/>
            <a:chOff x="4460682" y="1494845"/>
            <a:chExt cx="365760" cy="365760"/>
          </a:xfrm>
        </p:grpSpPr>
        <p:sp>
          <p:nvSpPr>
            <p:cNvPr id="161" name="Oval 16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4460682" y="1571950"/>
              <a:ext cx="365760" cy="1846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4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S0</a:t>
              </a:r>
              <a:endParaRPr lang="fr-FR" sz="14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5405997" y="3533959"/>
            <a:ext cx="493148" cy="388463"/>
            <a:chOff x="4460682" y="1494845"/>
            <a:chExt cx="365760" cy="365760"/>
          </a:xfrm>
        </p:grpSpPr>
        <p:sp>
          <p:nvSpPr>
            <p:cNvPr id="164" name="Oval 16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66" name="Straight Connector 165"/>
          <p:cNvCxnSpPr>
            <a:stCxn id="224" idx="2"/>
            <a:endCxn id="237" idx="6"/>
          </p:cNvCxnSpPr>
          <p:nvPr/>
        </p:nvCxnSpPr>
        <p:spPr>
          <a:xfrm flipH="1">
            <a:off x="5899145" y="3619980"/>
            <a:ext cx="836657" cy="1082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8" name="Group 167"/>
          <p:cNvGrpSpPr/>
          <p:nvPr/>
        </p:nvGrpSpPr>
        <p:grpSpPr>
          <a:xfrm>
            <a:off x="5405997" y="4000118"/>
            <a:ext cx="493148" cy="388463"/>
            <a:chOff x="4460682" y="1494845"/>
            <a:chExt cx="365760" cy="365760"/>
          </a:xfrm>
        </p:grpSpPr>
        <p:sp>
          <p:nvSpPr>
            <p:cNvPr id="169" name="Oval 168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4219034" y="4182152"/>
            <a:ext cx="474796" cy="579928"/>
            <a:chOff x="4442055" y="1501973"/>
            <a:chExt cx="365762" cy="461344"/>
          </a:xfrm>
        </p:grpSpPr>
        <p:sp>
          <p:nvSpPr>
            <p:cNvPr id="177" name="Oval 176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4442057" y="1501973"/>
              <a:ext cx="365760" cy="461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ToR100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98" name="Straight Connector 197"/>
          <p:cNvCxnSpPr>
            <a:stCxn id="237" idx="3"/>
          </p:cNvCxnSpPr>
          <p:nvPr/>
        </p:nvCxnSpPr>
        <p:spPr>
          <a:xfrm flipH="1">
            <a:off x="4693827" y="3865533"/>
            <a:ext cx="784390" cy="5400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V="1">
            <a:off x="4693830" y="4187800"/>
            <a:ext cx="712167" cy="25699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77" idx="2"/>
            <a:endCxn id="305" idx="6"/>
          </p:cNvCxnSpPr>
          <p:nvPr/>
        </p:nvCxnSpPr>
        <p:spPr>
          <a:xfrm flipH="1" flipV="1">
            <a:off x="3866196" y="4405999"/>
            <a:ext cx="352838" cy="1453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Group 200"/>
          <p:cNvGrpSpPr/>
          <p:nvPr/>
        </p:nvGrpSpPr>
        <p:grpSpPr>
          <a:xfrm>
            <a:off x="5405997" y="4478855"/>
            <a:ext cx="493148" cy="388463"/>
            <a:chOff x="4460682" y="1494845"/>
            <a:chExt cx="365760" cy="365760"/>
          </a:xfrm>
        </p:grpSpPr>
        <p:sp>
          <p:nvSpPr>
            <p:cNvPr id="202" name="Oval 20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5405997" y="5040713"/>
            <a:ext cx="493148" cy="388463"/>
            <a:chOff x="4460682" y="1494845"/>
            <a:chExt cx="365760" cy="365760"/>
          </a:xfrm>
        </p:grpSpPr>
        <p:sp>
          <p:nvSpPr>
            <p:cNvPr id="205" name="Oval 20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L33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07" name="Straight Connector 206"/>
          <p:cNvCxnSpPr>
            <a:stCxn id="177" idx="6"/>
            <a:endCxn id="202" idx="2"/>
          </p:cNvCxnSpPr>
          <p:nvPr/>
        </p:nvCxnSpPr>
        <p:spPr>
          <a:xfrm>
            <a:off x="4693827" y="4420533"/>
            <a:ext cx="712170" cy="25255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>
            <a:stCxn id="178" idx="3"/>
            <a:endCxn id="205" idx="2"/>
          </p:cNvCxnSpPr>
          <p:nvPr/>
        </p:nvCxnSpPr>
        <p:spPr>
          <a:xfrm>
            <a:off x="4693830" y="4472116"/>
            <a:ext cx="712167" cy="7628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9" name="Group 208"/>
          <p:cNvGrpSpPr/>
          <p:nvPr/>
        </p:nvGrpSpPr>
        <p:grpSpPr>
          <a:xfrm>
            <a:off x="6735803" y="3961993"/>
            <a:ext cx="493148" cy="388463"/>
            <a:chOff x="4460682" y="1494845"/>
            <a:chExt cx="365760" cy="365760"/>
          </a:xfrm>
        </p:grpSpPr>
        <p:sp>
          <p:nvSpPr>
            <p:cNvPr id="210" name="Oval 20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S1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6735803" y="4528435"/>
            <a:ext cx="493148" cy="388463"/>
            <a:chOff x="4460682" y="1502161"/>
            <a:chExt cx="365760" cy="365760"/>
          </a:xfrm>
        </p:grpSpPr>
        <p:sp>
          <p:nvSpPr>
            <p:cNvPr id="213" name="Oval 212"/>
            <p:cNvSpPr/>
            <p:nvPr/>
          </p:nvSpPr>
          <p:spPr>
            <a:xfrm>
              <a:off x="4460682" y="1502161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4460682" y="1591557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6711621" y="5152448"/>
            <a:ext cx="550954" cy="388463"/>
            <a:chOff x="4437977" y="1494845"/>
            <a:chExt cx="408634" cy="365760"/>
          </a:xfrm>
        </p:grpSpPr>
        <p:sp>
          <p:nvSpPr>
            <p:cNvPr id="216" name="Oval 21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4437977" y="1603846"/>
              <a:ext cx="408634" cy="2390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S3</a:t>
              </a:r>
              <a:endParaRPr lang="fr-FR" sz="12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19" name="Straight Connector 218"/>
          <p:cNvCxnSpPr>
            <a:endCxn id="237" idx="6"/>
          </p:cNvCxnSpPr>
          <p:nvPr/>
        </p:nvCxnSpPr>
        <p:spPr>
          <a:xfrm flipH="1" flipV="1">
            <a:off x="5899145" y="3728190"/>
            <a:ext cx="836657" cy="42148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>
            <a:endCxn id="237" idx="6"/>
          </p:cNvCxnSpPr>
          <p:nvPr/>
        </p:nvCxnSpPr>
        <p:spPr>
          <a:xfrm flipH="1" flipV="1">
            <a:off x="5899145" y="3728190"/>
            <a:ext cx="836657" cy="9944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endCxn id="237" idx="6"/>
          </p:cNvCxnSpPr>
          <p:nvPr/>
        </p:nvCxnSpPr>
        <p:spPr>
          <a:xfrm flipH="1" flipV="1">
            <a:off x="5899145" y="3728190"/>
            <a:ext cx="812475" cy="16622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>
            <a:endCxn id="278" idx="6"/>
          </p:cNvCxnSpPr>
          <p:nvPr/>
        </p:nvCxnSpPr>
        <p:spPr>
          <a:xfrm flipH="1" flipV="1">
            <a:off x="5899145" y="4194350"/>
            <a:ext cx="812475" cy="119613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>
            <a:stCxn id="228" idx="1"/>
            <a:endCxn id="278" idx="6"/>
          </p:cNvCxnSpPr>
          <p:nvPr/>
        </p:nvCxnSpPr>
        <p:spPr>
          <a:xfrm flipH="1">
            <a:off x="5899145" y="3605675"/>
            <a:ext cx="836657" cy="58867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>
            <a:endCxn id="278" idx="6"/>
          </p:cNvCxnSpPr>
          <p:nvPr/>
        </p:nvCxnSpPr>
        <p:spPr>
          <a:xfrm flipH="1">
            <a:off x="5899145" y="4149675"/>
            <a:ext cx="836657" cy="4467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>
            <a:endCxn id="278" idx="6"/>
          </p:cNvCxnSpPr>
          <p:nvPr/>
        </p:nvCxnSpPr>
        <p:spPr>
          <a:xfrm flipH="1" flipV="1">
            <a:off x="5899145" y="4194350"/>
            <a:ext cx="836657" cy="5283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>
            <a:stCxn id="228" idx="1"/>
            <a:endCxn id="260" idx="6"/>
          </p:cNvCxnSpPr>
          <p:nvPr/>
        </p:nvCxnSpPr>
        <p:spPr>
          <a:xfrm flipH="1">
            <a:off x="5899145" y="3605675"/>
            <a:ext cx="836657" cy="10674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>
            <a:endCxn id="260" idx="6"/>
          </p:cNvCxnSpPr>
          <p:nvPr/>
        </p:nvCxnSpPr>
        <p:spPr>
          <a:xfrm flipH="1">
            <a:off x="5899145" y="4149675"/>
            <a:ext cx="836657" cy="5234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endCxn id="260" idx="6"/>
          </p:cNvCxnSpPr>
          <p:nvPr/>
        </p:nvCxnSpPr>
        <p:spPr>
          <a:xfrm flipH="1" flipV="1">
            <a:off x="5899145" y="4673087"/>
            <a:ext cx="836657" cy="4303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>
            <a:endCxn id="260" idx="6"/>
          </p:cNvCxnSpPr>
          <p:nvPr/>
        </p:nvCxnSpPr>
        <p:spPr>
          <a:xfrm flipH="1" flipV="1">
            <a:off x="5899145" y="4673087"/>
            <a:ext cx="812475" cy="7174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>
            <a:stCxn id="224" idx="2"/>
          </p:cNvCxnSpPr>
          <p:nvPr/>
        </p:nvCxnSpPr>
        <p:spPr>
          <a:xfrm flipH="1">
            <a:off x="5899145" y="3619980"/>
            <a:ext cx="836657" cy="164980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 flipH="1">
            <a:off x="5899145" y="4149675"/>
            <a:ext cx="836657" cy="11201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 flipH="1">
            <a:off x="5899145" y="4716118"/>
            <a:ext cx="836657" cy="55366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 flipH="1" flipV="1">
            <a:off x="5899145" y="5234921"/>
            <a:ext cx="812475" cy="12073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/>
          <p:cNvGrpSpPr/>
          <p:nvPr/>
        </p:nvGrpSpPr>
        <p:grpSpPr>
          <a:xfrm>
            <a:off x="8112373" y="3533959"/>
            <a:ext cx="493148" cy="388463"/>
            <a:chOff x="4460682" y="1494845"/>
            <a:chExt cx="365760" cy="365760"/>
          </a:xfrm>
        </p:grpSpPr>
        <p:sp>
          <p:nvSpPr>
            <p:cNvPr id="235" name="Oval 23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L6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37" name="Straight Connector 236"/>
          <p:cNvCxnSpPr>
            <a:endCxn id="224" idx="6"/>
          </p:cNvCxnSpPr>
          <p:nvPr/>
        </p:nvCxnSpPr>
        <p:spPr>
          <a:xfrm flipH="1" flipV="1">
            <a:off x="7228951" y="3619980"/>
            <a:ext cx="883422" cy="13052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8" name="Group 237"/>
          <p:cNvGrpSpPr/>
          <p:nvPr/>
        </p:nvGrpSpPr>
        <p:grpSpPr>
          <a:xfrm>
            <a:off x="8112373" y="4000118"/>
            <a:ext cx="493148" cy="388463"/>
            <a:chOff x="4460682" y="1494845"/>
            <a:chExt cx="365760" cy="365760"/>
          </a:xfrm>
        </p:grpSpPr>
        <p:sp>
          <p:nvSpPr>
            <p:cNvPr id="239" name="Oval 238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L7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41" name="Group 240"/>
          <p:cNvGrpSpPr/>
          <p:nvPr/>
        </p:nvGrpSpPr>
        <p:grpSpPr>
          <a:xfrm>
            <a:off x="8112373" y="4478855"/>
            <a:ext cx="493148" cy="388463"/>
            <a:chOff x="4460682" y="1494845"/>
            <a:chExt cx="365760" cy="365760"/>
          </a:xfrm>
        </p:grpSpPr>
        <p:sp>
          <p:nvSpPr>
            <p:cNvPr id="242" name="Oval 24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8112373" y="5040713"/>
            <a:ext cx="493148" cy="388463"/>
            <a:chOff x="4460682" y="1494845"/>
            <a:chExt cx="365760" cy="365760"/>
          </a:xfrm>
        </p:grpSpPr>
        <p:sp>
          <p:nvSpPr>
            <p:cNvPr id="245" name="Oval 24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47" name="Straight Connector 246"/>
          <p:cNvCxnSpPr>
            <a:endCxn id="224" idx="6"/>
          </p:cNvCxnSpPr>
          <p:nvPr/>
        </p:nvCxnSpPr>
        <p:spPr>
          <a:xfrm flipH="1" flipV="1">
            <a:off x="7228951" y="3619980"/>
            <a:ext cx="883422" cy="57437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>
            <a:endCxn id="224" idx="6"/>
          </p:cNvCxnSpPr>
          <p:nvPr/>
        </p:nvCxnSpPr>
        <p:spPr>
          <a:xfrm flipH="1" flipV="1">
            <a:off x="7228951" y="3619980"/>
            <a:ext cx="883422" cy="10950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>
            <a:endCxn id="224" idx="6"/>
          </p:cNvCxnSpPr>
          <p:nvPr/>
        </p:nvCxnSpPr>
        <p:spPr>
          <a:xfrm flipH="1" flipV="1">
            <a:off x="7228951" y="3619980"/>
            <a:ext cx="883422" cy="16851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/>
          <p:nvPr/>
        </p:nvCxnSpPr>
        <p:spPr>
          <a:xfrm flipH="1" flipV="1">
            <a:off x="7228951" y="4156225"/>
            <a:ext cx="883422" cy="114892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/>
          <p:cNvCxnSpPr/>
          <p:nvPr/>
        </p:nvCxnSpPr>
        <p:spPr>
          <a:xfrm flipH="1">
            <a:off x="7228951" y="3750508"/>
            <a:ext cx="883422" cy="4057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/>
          <p:nvPr/>
        </p:nvCxnSpPr>
        <p:spPr>
          <a:xfrm flipH="1" flipV="1">
            <a:off x="7228951" y="4156225"/>
            <a:ext cx="883422" cy="3812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 flipV="1">
            <a:off x="7228951" y="4156225"/>
            <a:ext cx="883422" cy="55875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H="1">
            <a:off x="7228951" y="3750508"/>
            <a:ext cx="883422" cy="97215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flipH="1">
            <a:off x="7228951" y="4229720"/>
            <a:ext cx="883422" cy="49294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/>
          <p:nvPr/>
        </p:nvCxnSpPr>
        <p:spPr>
          <a:xfrm flipH="1">
            <a:off x="7228951" y="4673087"/>
            <a:ext cx="883422" cy="495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/>
          <p:nvPr/>
        </p:nvCxnSpPr>
        <p:spPr>
          <a:xfrm flipH="1" flipV="1">
            <a:off x="7228951" y="4716118"/>
            <a:ext cx="883422" cy="58903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/>
        </p:nvCxnSpPr>
        <p:spPr>
          <a:xfrm flipH="1">
            <a:off x="7262575" y="3750508"/>
            <a:ext cx="849798" cy="163998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/>
          <p:nvPr/>
        </p:nvCxnSpPr>
        <p:spPr>
          <a:xfrm flipH="1">
            <a:off x="7262575" y="4229720"/>
            <a:ext cx="849798" cy="116076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/>
        </p:nvCxnSpPr>
        <p:spPr>
          <a:xfrm flipH="1">
            <a:off x="7262575" y="4714983"/>
            <a:ext cx="849798" cy="6755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/>
          <p:nvPr/>
        </p:nvCxnSpPr>
        <p:spPr>
          <a:xfrm flipH="1">
            <a:off x="7262575" y="5270315"/>
            <a:ext cx="849798" cy="8533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4" name="Group 263"/>
          <p:cNvGrpSpPr/>
          <p:nvPr/>
        </p:nvGrpSpPr>
        <p:grpSpPr>
          <a:xfrm>
            <a:off x="9297750" y="4114763"/>
            <a:ext cx="483505" cy="469369"/>
            <a:chOff x="4442055" y="1503898"/>
            <a:chExt cx="372471" cy="372241"/>
          </a:xfrm>
        </p:grpSpPr>
        <p:sp>
          <p:nvSpPr>
            <p:cNvPr id="265" name="Oval 264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66" name="TextBox 265"/>
            <p:cNvSpPr txBox="1"/>
            <p:nvPr/>
          </p:nvSpPr>
          <p:spPr>
            <a:xfrm>
              <a:off x="4448766" y="1503898"/>
              <a:ext cx="365760" cy="3722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err="1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</a:t>
              </a:r>
              <a:endParaRPr lang="en-US" sz="1300" dirty="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67" name="Straight Connector 266"/>
          <p:cNvCxnSpPr/>
          <p:nvPr/>
        </p:nvCxnSpPr>
        <p:spPr>
          <a:xfrm>
            <a:off x="9772543" y="4409688"/>
            <a:ext cx="301422" cy="398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8" name="Group 267"/>
          <p:cNvGrpSpPr/>
          <p:nvPr/>
        </p:nvGrpSpPr>
        <p:grpSpPr>
          <a:xfrm>
            <a:off x="10005618" y="4193442"/>
            <a:ext cx="678859" cy="440461"/>
            <a:chOff x="1066178" y="3939328"/>
            <a:chExt cx="684628" cy="538387"/>
          </a:xfrm>
        </p:grpSpPr>
        <p:sp>
          <p:nvSpPr>
            <p:cNvPr id="269" name="TextBox 268"/>
            <p:cNvSpPr txBox="1"/>
            <p:nvPr/>
          </p:nvSpPr>
          <p:spPr>
            <a:xfrm>
              <a:off x="1066178" y="4105491"/>
              <a:ext cx="684628" cy="3103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214794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Host</a:t>
              </a:r>
              <a:endParaRPr lang="fr-FR" sz="1200" dirty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70" name="Oval 269"/>
            <p:cNvSpPr/>
            <p:nvPr/>
          </p:nvSpPr>
          <p:spPr>
            <a:xfrm>
              <a:off x="1135106" y="3939328"/>
              <a:ext cx="543926" cy="538387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271" name="Group 270"/>
          <p:cNvGrpSpPr/>
          <p:nvPr/>
        </p:nvGrpSpPr>
        <p:grpSpPr>
          <a:xfrm>
            <a:off x="10990781" y="4135075"/>
            <a:ext cx="542559" cy="556741"/>
            <a:chOff x="4454104" y="1397996"/>
            <a:chExt cx="441017" cy="567117"/>
          </a:xfrm>
        </p:grpSpPr>
        <p:sp>
          <p:nvSpPr>
            <p:cNvPr id="272" name="Oval 271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73" name="TextBox 272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74" name="Straight Connector 273"/>
          <p:cNvCxnSpPr/>
          <p:nvPr/>
        </p:nvCxnSpPr>
        <p:spPr>
          <a:xfrm flipV="1">
            <a:off x="10613308" y="4413446"/>
            <a:ext cx="377473" cy="22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/>
          <p:nvPr/>
        </p:nvCxnSpPr>
        <p:spPr>
          <a:xfrm flipV="1">
            <a:off x="8605521" y="4448869"/>
            <a:ext cx="692232" cy="8209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/>
          <p:nvPr/>
        </p:nvCxnSpPr>
        <p:spPr>
          <a:xfrm flipV="1">
            <a:off x="8605521" y="4409688"/>
            <a:ext cx="692229" cy="2633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/>
          <p:nvPr/>
        </p:nvCxnSpPr>
        <p:spPr>
          <a:xfrm>
            <a:off x="8605521" y="4194350"/>
            <a:ext cx="692232" cy="25451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/>
          <p:nvPr/>
        </p:nvCxnSpPr>
        <p:spPr>
          <a:xfrm>
            <a:off x="8533301" y="3865532"/>
            <a:ext cx="764449" cy="54415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xtBox 298"/>
          <p:cNvSpPr txBox="1"/>
          <p:nvPr/>
        </p:nvSpPr>
        <p:spPr>
          <a:xfrm>
            <a:off x="6560829" y="5814026"/>
            <a:ext cx="878439" cy="369330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BGP-LU</a:t>
            </a:r>
          </a:p>
        </p:txBody>
      </p:sp>
      <p:sp>
        <p:nvSpPr>
          <p:cNvPr id="301" name="Freeform 300"/>
          <p:cNvSpPr/>
          <p:nvPr/>
        </p:nvSpPr>
        <p:spPr>
          <a:xfrm flipV="1">
            <a:off x="5787706" y="5596794"/>
            <a:ext cx="1012444" cy="244413"/>
          </a:xfrm>
          <a:custGeom>
            <a:avLst/>
            <a:gdLst>
              <a:gd name="connsiteX0" fmla="*/ 0 w 1524099"/>
              <a:gd name="connsiteY0" fmla="*/ 412775 h 428650"/>
              <a:gd name="connsiteX1" fmla="*/ 762049 w 1524099"/>
              <a:gd name="connsiteY1" fmla="*/ 25 h 428650"/>
              <a:gd name="connsiteX2" fmla="*/ 1524099 w 1524099"/>
              <a:gd name="connsiteY2" fmla="*/ 428650 h 4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99" h="428650">
                <a:moveTo>
                  <a:pt x="0" y="412775"/>
                </a:moveTo>
                <a:cubicBezTo>
                  <a:pt x="254016" y="205077"/>
                  <a:pt x="508033" y="-2621"/>
                  <a:pt x="762049" y="25"/>
                </a:cubicBezTo>
                <a:cubicBezTo>
                  <a:pt x="1016065" y="2671"/>
                  <a:pt x="1524099" y="428650"/>
                  <a:pt x="1524099" y="428650"/>
                </a:cubicBezTo>
              </a:path>
            </a:pathLst>
          </a:custGeom>
          <a:noFill/>
          <a:ln w="19050" cap="flat" cmpd="sng" algn="ctr">
            <a:solidFill>
              <a:schemeClr val="tx2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82120" tIns="41059" rIns="82120" bIns="41059"/>
          <a:lstStyle/>
          <a:p>
            <a:pPr defTabSz="914361"/>
            <a:endParaRPr lang="en-US" sz="2000" kern="0">
              <a:solidFill>
                <a:sysClr val="windowText" lastClr="000000"/>
              </a:solidFill>
              <a:latin typeface="Arial"/>
            </a:endParaRPr>
          </a:p>
        </p:txBody>
      </p:sp>
      <p:grpSp>
        <p:nvGrpSpPr>
          <p:cNvPr id="303" name="Group 302"/>
          <p:cNvGrpSpPr/>
          <p:nvPr/>
        </p:nvGrpSpPr>
        <p:grpSpPr>
          <a:xfrm>
            <a:off x="3258506" y="4185768"/>
            <a:ext cx="678859" cy="440461"/>
            <a:chOff x="1066178" y="3939328"/>
            <a:chExt cx="684628" cy="538387"/>
          </a:xfrm>
        </p:grpSpPr>
        <p:sp>
          <p:nvSpPr>
            <p:cNvPr id="304" name="TextBox 303"/>
            <p:cNvSpPr txBox="1"/>
            <p:nvPr/>
          </p:nvSpPr>
          <p:spPr>
            <a:xfrm>
              <a:off x="1066178" y="4105491"/>
              <a:ext cx="684628" cy="3103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214794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Host</a:t>
              </a:r>
              <a:endParaRPr lang="fr-FR" sz="1200" dirty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05" name="Oval 304"/>
            <p:cNvSpPr/>
            <p:nvPr/>
          </p:nvSpPr>
          <p:spPr>
            <a:xfrm>
              <a:off x="1135106" y="3939328"/>
              <a:ext cx="543926" cy="538387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306" name="Group 305"/>
          <p:cNvGrpSpPr/>
          <p:nvPr/>
        </p:nvGrpSpPr>
        <p:grpSpPr>
          <a:xfrm>
            <a:off x="2424444" y="4129832"/>
            <a:ext cx="542559" cy="556741"/>
            <a:chOff x="4454104" y="1397996"/>
            <a:chExt cx="441017" cy="567117"/>
          </a:xfrm>
        </p:grpSpPr>
        <p:sp>
          <p:nvSpPr>
            <p:cNvPr id="307" name="Oval 306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08" name="TextBox 307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09" name="Straight Connector 308"/>
          <p:cNvCxnSpPr>
            <a:stCxn id="305" idx="2"/>
            <a:endCxn id="307" idx="6"/>
          </p:cNvCxnSpPr>
          <p:nvPr/>
        </p:nvCxnSpPr>
        <p:spPr>
          <a:xfrm flipH="1">
            <a:off x="2967003" y="4405999"/>
            <a:ext cx="359850" cy="220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8752116" y="2813789"/>
            <a:ext cx="1532709" cy="43088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100" smtClean="0">
                <a:solidFill>
                  <a:schemeClr val="tx1">
                    <a:lumMod val="75000"/>
                  </a:schemeClr>
                </a:solidFill>
              </a:rPr>
              <a:t>10.1.1.200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BGP-</a:t>
            </a:r>
            <a:r>
              <a:rPr lang="en-US" sz="1100" dirty="0" err="1" smtClean="0">
                <a:solidFill>
                  <a:schemeClr val="tx1">
                    <a:lumMod val="75000"/>
                  </a:schemeClr>
                </a:solidFill>
              </a:rPr>
              <a:t>Pfx</a:t>
            </a:r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-SID 100200</a:t>
            </a:r>
            <a:endParaRPr lang="en-US" sz="11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11" name="Straight Arrow Connector 310"/>
          <p:cNvCxnSpPr/>
          <p:nvPr/>
        </p:nvCxnSpPr>
        <p:spPr>
          <a:xfrm>
            <a:off x="9511119" y="3244676"/>
            <a:ext cx="7350" cy="831863"/>
          </a:xfrm>
          <a:prstGeom prst="straightConnector1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TextBox 311"/>
          <p:cNvSpPr txBox="1"/>
          <p:nvPr/>
        </p:nvSpPr>
        <p:spPr>
          <a:xfrm>
            <a:off x="3644662" y="2895276"/>
            <a:ext cx="1532709" cy="43088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10.1.1.100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BGP-</a:t>
            </a:r>
            <a:r>
              <a:rPr lang="en-US" sz="1100" dirty="0" err="1" smtClean="0">
                <a:solidFill>
                  <a:schemeClr val="tx1">
                    <a:lumMod val="75000"/>
                  </a:schemeClr>
                </a:solidFill>
              </a:rPr>
              <a:t>Pfx</a:t>
            </a:r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-SID 100100</a:t>
            </a:r>
            <a:endParaRPr lang="en-US" sz="11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13" name="Straight Arrow Connector 312"/>
          <p:cNvCxnSpPr/>
          <p:nvPr/>
        </p:nvCxnSpPr>
        <p:spPr>
          <a:xfrm>
            <a:off x="4403665" y="3326163"/>
            <a:ext cx="7350" cy="831863"/>
          </a:xfrm>
          <a:prstGeom prst="straightConnector1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TextBox 313"/>
          <p:cNvSpPr txBox="1"/>
          <p:nvPr/>
        </p:nvSpPr>
        <p:spPr>
          <a:xfrm>
            <a:off x="4833746" y="2240017"/>
            <a:ext cx="1532709" cy="43088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10.1.1.4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BGP-</a:t>
            </a:r>
            <a:r>
              <a:rPr lang="en-US" sz="1100" dirty="0" err="1" smtClean="0">
                <a:solidFill>
                  <a:schemeClr val="tx1">
                    <a:lumMod val="75000"/>
                  </a:schemeClr>
                </a:solidFill>
              </a:rPr>
              <a:t>Pfx</a:t>
            </a:r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-SID 100004</a:t>
            </a:r>
            <a:endParaRPr lang="en-US" sz="11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15" name="Straight Arrow Connector 314"/>
          <p:cNvCxnSpPr/>
          <p:nvPr/>
        </p:nvCxnSpPr>
        <p:spPr>
          <a:xfrm>
            <a:off x="5592749" y="2670904"/>
            <a:ext cx="7350" cy="831863"/>
          </a:xfrm>
          <a:prstGeom prst="straightConnector1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TextBox 315"/>
          <p:cNvSpPr txBox="1"/>
          <p:nvPr/>
        </p:nvSpPr>
        <p:spPr>
          <a:xfrm>
            <a:off x="7225099" y="1740285"/>
            <a:ext cx="1962444" cy="43088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10.1.100.0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BGP-</a:t>
            </a:r>
            <a:r>
              <a:rPr lang="en-US" sz="1100" dirty="0" err="1" smtClean="0">
                <a:solidFill>
                  <a:schemeClr val="tx1">
                    <a:lumMod val="75000"/>
                  </a:schemeClr>
                </a:solidFill>
              </a:rPr>
              <a:t>Anycast</a:t>
            </a:r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-SID 110000</a:t>
            </a:r>
            <a:endParaRPr lang="en-US" sz="11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17" name="Straight Arrow Connector 316"/>
          <p:cNvCxnSpPr>
            <a:endCxn id="161" idx="0"/>
          </p:cNvCxnSpPr>
          <p:nvPr/>
        </p:nvCxnSpPr>
        <p:spPr>
          <a:xfrm flipH="1">
            <a:off x="6982377" y="2181711"/>
            <a:ext cx="940710" cy="1244037"/>
          </a:xfrm>
          <a:prstGeom prst="straightConnector1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endCxn id="210" idx="7"/>
          </p:cNvCxnSpPr>
          <p:nvPr/>
        </p:nvCxnSpPr>
        <p:spPr>
          <a:xfrm flipH="1">
            <a:off x="7156731" y="2181711"/>
            <a:ext cx="797649" cy="1837171"/>
          </a:xfrm>
          <a:prstGeom prst="straightConnector1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Freeform 319"/>
          <p:cNvSpPr/>
          <p:nvPr/>
        </p:nvSpPr>
        <p:spPr>
          <a:xfrm flipV="1">
            <a:off x="7156731" y="5574042"/>
            <a:ext cx="1055660" cy="244413"/>
          </a:xfrm>
          <a:custGeom>
            <a:avLst/>
            <a:gdLst>
              <a:gd name="connsiteX0" fmla="*/ 0 w 1524099"/>
              <a:gd name="connsiteY0" fmla="*/ 412775 h 428650"/>
              <a:gd name="connsiteX1" fmla="*/ 762049 w 1524099"/>
              <a:gd name="connsiteY1" fmla="*/ 25 h 428650"/>
              <a:gd name="connsiteX2" fmla="*/ 1524099 w 1524099"/>
              <a:gd name="connsiteY2" fmla="*/ 428650 h 4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99" h="428650">
                <a:moveTo>
                  <a:pt x="0" y="412775"/>
                </a:moveTo>
                <a:cubicBezTo>
                  <a:pt x="254016" y="205077"/>
                  <a:pt x="508033" y="-2621"/>
                  <a:pt x="762049" y="25"/>
                </a:cubicBezTo>
                <a:cubicBezTo>
                  <a:pt x="1016065" y="2671"/>
                  <a:pt x="1524099" y="428650"/>
                  <a:pt x="1524099" y="428650"/>
                </a:cubicBezTo>
              </a:path>
            </a:pathLst>
          </a:custGeom>
          <a:noFill/>
          <a:ln w="19050" cap="flat" cmpd="sng" algn="ctr">
            <a:solidFill>
              <a:schemeClr val="tx2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82120" tIns="41059" rIns="82120" bIns="41059"/>
          <a:lstStyle/>
          <a:p>
            <a:pPr defTabSz="914361"/>
            <a:endParaRPr lang="en-US" sz="2000" kern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321" name="Freeform 320"/>
          <p:cNvSpPr/>
          <p:nvPr/>
        </p:nvSpPr>
        <p:spPr>
          <a:xfrm rot="1945783" flipV="1">
            <a:off x="4327605" y="5139392"/>
            <a:ext cx="1012444" cy="244413"/>
          </a:xfrm>
          <a:custGeom>
            <a:avLst/>
            <a:gdLst>
              <a:gd name="connsiteX0" fmla="*/ 0 w 1524099"/>
              <a:gd name="connsiteY0" fmla="*/ 412775 h 428650"/>
              <a:gd name="connsiteX1" fmla="*/ 762049 w 1524099"/>
              <a:gd name="connsiteY1" fmla="*/ 25 h 428650"/>
              <a:gd name="connsiteX2" fmla="*/ 1524099 w 1524099"/>
              <a:gd name="connsiteY2" fmla="*/ 428650 h 4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99" h="428650">
                <a:moveTo>
                  <a:pt x="0" y="412775"/>
                </a:moveTo>
                <a:cubicBezTo>
                  <a:pt x="254016" y="205077"/>
                  <a:pt x="508033" y="-2621"/>
                  <a:pt x="762049" y="25"/>
                </a:cubicBezTo>
                <a:cubicBezTo>
                  <a:pt x="1016065" y="2671"/>
                  <a:pt x="1524099" y="428650"/>
                  <a:pt x="1524099" y="428650"/>
                </a:cubicBezTo>
              </a:path>
            </a:pathLst>
          </a:custGeom>
          <a:noFill/>
          <a:ln w="19050" cap="flat" cmpd="sng" algn="ctr">
            <a:solidFill>
              <a:schemeClr val="tx2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82120" tIns="41059" rIns="82120" bIns="41059"/>
          <a:lstStyle/>
          <a:p>
            <a:pPr defTabSz="914361"/>
            <a:endParaRPr lang="en-US" sz="2000" kern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322" name="Freeform 321"/>
          <p:cNvSpPr/>
          <p:nvPr/>
        </p:nvSpPr>
        <p:spPr>
          <a:xfrm rot="19365215" flipV="1">
            <a:off x="8722832" y="5030241"/>
            <a:ext cx="1012444" cy="244413"/>
          </a:xfrm>
          <a:custGeom>
            <a:avLst/>
            <a:gdLst>
              <a:gd name="connsiteX0" fmla="*/ 0 w 1524099"/>
              <a:gd name="connsiteY0" fmla="*/ 412775 h 428650"/>
              <a:gd name="connsiteX1" fmla="*/ 762049 w 1524099"/>
              <a:gd name="connsiteY1" fmla="*/ 25 h 428650"/>
              <a:gd name="connsiteX2" fmla="*/ 1524099 w 1524099"/>
              <a:gd name="connsiteY2" fmla="*/ 428650 h 4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99" h="428650">
                <a:moveTo>
                  <a:pt x="0" y="412775"/>
                </a:moveTo>
                <a:cubicBezTo>
                  <a:pt x="254016" y="205077"/>
                  <a:pt x="508033" y="-2621"/>
                  <a:pt x="762049" y="25"/>
                </a:cubicBezTo>
                <a:cubicBezTo>
                  <a:pt x="1016065" y="2671"/>
                  <a:pt x="1524099" y="428650"/>
                  <a:pt x="1524099" y="428650"/>
                </a:cubicBezTo>
              </a:path>
            </a:pathLst>
          </a:custGeom>
          <a:noFill/>
          <a:ln w="19050" cap="flat" cmpd="sng" algn="ctr">
            <a:solidFill>
              <a:schemeClr val="tx2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82120" tIns="41059" rIns="82120" bIns="41059"/>
          <a:lstStyle/>
          <a:p>
            <a:pPr defTabSz="914361"/>
            <a:endParaRPr lang="en-US" sz="2000" kern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571796" y="1073454"/>
            <a:ext cx="5806566" cy="2667237"/>
          </a:xfrm>
          <a:prstGeom prst="rect">
            <a:avLst/>
          </a:prstGeom>
          <a:solidFill>
            <a:srgbClr val="D7F2F2"/>
          </a:solidFill>
          <a:ln>
            <a:solidFill>
              <a:schemeClr val="bg1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t" anchorCtr="0"/>
          <a:lstStyle/>
          <a:p>
            <a:r>
              <a:rPr lang="en-US" sz="1400" b="1" dirty="0">
                <a:solidFill>
                  <a:srgbClr val="546568"/>
                </a:solidFill>
                <a:latin typeface="Courier New" pitchFamily="49" charset="0"/>
                <a:cs typeface="Courier New" pitchFamily="49" charset="0"/>
              </a:rPr>
              <a:t>route-policy </a:t>
            </a:r>
            <a:r>
              <a:rPr lang="en-US" sz="14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SID($SID)</a:t>
            </a:r>
          </a:p>
          <a:p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set label-index $SID</a:t>
            </a:r>
          </a:p>
          <a:p>
            <a:r>
              <a:rPr lang="en-US" sz="1400" b="1" dirty="0">
                <a:solidFill>
                  <a:srgbClr val="546568"/>
                </a:solidFill>
                <a:latin typeface="Courier New" pitchFamily="49" charset="0"/>
                <a:cs typeface="Courier New" pitchFamily="49" charset="0"/>
              </a:rPr>
              <a:t>end-policy</a:t>
            </a:r>
          </a:p>
          <a:p>
            <a:r>
              <a:rPr lang="en-US" sz="1400" b="1" dirty="0">
                <a:solidFill>
                  <a:srgbClr val="546568"/>
                </a:solidFill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segment-routing</a:t>
            </a:r>
            <a:b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global-block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100000 164999</a:t>
            </a:r>
            <a:endParaRPr lang="en-US" sz="14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rgbClr val="546568"/>
                </a:solidFill>
                <a:latin typeface="Courier New" pitchFamily="49" charset="0"/>
                <a:cs typeface="Courier New" pitchFamily="49" charset="0"/>
              </a:rPr>
              <a:t>!</a:t>
            </a:r>
          </a:p>
          <a:p>
            <a:r>
              <a:rPr lang="en-US" sz="1400" b="1" dirty="0">
                <a:solidFill>
                  <a:srgbClr val="546568"/>
                </a:solidFill>
                <a:latin typeface="Courier New" pitchFamily="49" charset="0"/>
                <a:cs typeface="Courier New" pitchFamily="49" charset="0"/>
              </a:rPr>
              <a:t>router </a:t>
            </a:r>
            <a:r>
              <a:rPr lang="en-US" sz="1400" b="1" dirty="0" err="1">
                <a:solidFill>
                  <a:srgbClr val="546568"/>
                </a:solidFill>
                <a:latin typeface="Courier New" pitchFamily="49" charset="0"/>
                <a:cs typeface="Courier New" pitchFamily="49" charset="0"/>
              </a:rPr>
              <a:t>bgp</a:t>
            </a:r>
            <a:r>
              <a:rPr lang="en-US" sz="1400" b="1" dirty="0">
                <a:solidFill>
                  <a:srgbClr val="546568"/>
                </a:solidFill>
                <a:latin typeface="Courier New" pitchFamily="49" charset="0"/>
                <a:cs typeface="Courier New" pitchFamily="49" charset="0"/>
              </a:rPr>
              <a:t> 3</a:t>
            </a:r>
          </a:p>
          <a:p>
            <a:r>
              <a:rPr lang="en-US" sz="1400" b="1" dirty="0">
                <a:solidFill>
                  <a:srgbClr val="546568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solidFill>
                  <a:srgbClr val="546568"/>
                </a:solidFill>
                <a:latin typeface="Courier New" pitchFamily="49" charset="0"/>
                <a:cs typeface="Courier New" pitchFamily="49" charset="0"/>
              </a:rPr>
              <a:t>bgp</a:t>
            </a:r>
            <a:r>
              <a:rPr lang="en-US" sz="1400" b="1" dirty="0">
                <a:solidFill>
                  <a:srgbClr val="546568"/>
                </a:solidFill>
                <a:latin typeface="Courier New" pitchFamily="49" charset="0"/>
                <a:cs typeface="Courier New" pitchFamily="49" charset="0"/>
              </a:rPr>
              <a:t> router-id 1.1.1.3</a:t>
            </a:r>
          </a:p>
          <a:p>
            <a:r>
              <a:rPr lang="en-US" sz="1400" b="1" dirty="0">
                <a:solidFill>
                  <a:srgbClr val="546568"/>
                </a:solidFill>
                <a:latin typeface="Courier New" pitchFamily="49" charset="0"/>
                <a:cs typeface="Courier New" pitchFamily="49" charset="0"/>
              </a:rPr>
              <a:t> address-family ipv4 unicast</a:t>
            </a:r>
          </a:p>
          <a:p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network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10.1.1.200/32 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route-policy </a:t>
            </a:r>
            <a:r>
              <a:rPr lang="en-US" sz="1400" b="1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SID(200)</a:t>
            </a:r>
            <a:endParaRPr lang="en-US" sz="1400" b="1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rgbClr val="546568"/>
                </a:solidFill>
                <a:latin typeface="Courier New" pitchFamily="49" charset="0"/>
                <a:cs typeface="Courier New" pitchFamily="49" charset="0"/>
              </a:rPr>
              <a:t>  allocate-label all</a:t>
            </a:r>
          </a:p>
          <a:p>
            <a:endParaRPr lang="en-US" sz="1400" b="1" dirty="0">
              <a:solidFill>
                <a:srgbClr val="546568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0668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9" y="87270"/>
            <a:ext cx="11471747" cy="102057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3400" b="0" dirty="0" smtClean="0"/>
              <a:t>Voltron SR </a:t>
            </a:r>
            <a:r>
              <a:rPr lang="en-US" sz="3400" b="0" dirty="0" err="1" smtClean="0"/>
              <a:t>Dataplane</a:t>
            </a:r>
            <a:endParaRPr lang="en-US" sz="3400" b="0" dirty="0">
              <a:solidFill>
                <a:schemeClr val="tx2"/>
              </a:solidFill>
            </a:endParaRPr>
          </a:p>
        </p:txBody>
      </p:sp>
      <p:sp>
        <p:nvSpPr>
          <p:cNvPr id="155" name="Content Placeholder 2"/>
          <p:cNvSpPr txBox="1">
            <a:spLocks/>
          </p:cNvSpPr>
          <p:nvPr/>
        </p:nvSpPr>
        <p:spPr>
          <a:xfrm>
            <a:off x="406399" y="873801"/>
            <a:ext cx="6760754" cy="1330722"/>
          </a:xfrm>
          <a:prstGeom prst="rect">
            <a:avLst/>
          </a:prstGeom>
        </p:spPr>
        <p:txBody>
          <a:bodyPr lIns="121899" tIns="60949" rIns="121899" bIns="60949"/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478355" indent="-287859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8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575719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766214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79" indent="-228588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61" indent="-228557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3" indent="0" algn="l" defTabSz="91434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4" indent="-228588" algn="l" defTabSz="9143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Base connectivity example; </a:t>
            </a:r>
            <a:r>
              <a:rPr lang="en-US" dirty="0" err="1" smtClean="0"/>
              <a:t>ie</a:t>
            </a:r>
            <a:r>
              <a:rPr lang="en-US" dirty="0" smtClean="0"/>
              <a:t>, no host control yet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>
                <a:solidFill>
                  <a:schemeClr val="tx2"/>
                </a:solidFill>
              </a:rPr>
              <a:t>BGP Prefix SID </a:t>
            </a:r>
            <a:r>
              <a:rPr lang="en-US" dirty="0" err="1" smtClean="0">
                <a:solidFill>
                  <a:schemeClr val="tx2"/>
                </a:solidFill>
              </a:rPr>
              <a:t>Dataplane</a:t>
            </a:r>
            <a:endParaRPr lang="en-US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/>
              <a:t>Ingress</a:t>
            </a:r>
            <a:r>
              <a:rPr lang="en-US" sz="1867" dirty="0" smtClean="0"/>
              <a:t> pushes </a:t>
            </a:r>
            <a:r>
              <a:rPr lang="en-US" dirty="0" smtClean="0"/>
              <a:t>SID-value (</a:t>
            </a:r>
            <a:r>
              <a:rPr lang="en-US" sz="1867" dirty="0" smtClean="0"/>
              <a:t>label) for destination</a:t>
            </a:r>
          </a:p>
          <a:p>
            <a:pPr lvl="1"/>
            <a:r>
              <a:rPr lang="en-US" sz="2000" dirty="0" smtClean="0"/>
              <a:t>LSR nodes perform label swaps</a:t>
            </a:r>
          </a:p>
          <a:p>
            <a:pPr lvl="1"/>
            <a:r>
              <a:rPr lang="en-US" sz="2000" dirty="0" smtClean="0"/>
              <a:t>PHP</a:t>
            </a:r>
          </a:p>
        </p:txBody>
      </p:sp>
      <p:grpSp>
        <p:nvGrpSpPr>
          <p:cNvPr id="160" name="Group 159"/>
          <p:cNvGrpSpPr/>
          <p:nvPr/>
        </p:nvGrpSpPr>
        <p:grpSpPr>
          <a:xfrm>
            <a:off x="6735803" y="3425748"/>
            <a:ext cx="493148" cy="388463"/>
            <a:chOff x="4460682" y="1494845"/>
            <a:chExt cx="365760" cy="365760"/>
          </a:xfrm>
        </p:grpSpPr>
        <p:sp>
          <p:nvSpPr>
            <p:cNvPr id="161" name="Oval 16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4460682" y="1571950"/>
              <a:ext cx="365760" cy="1846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4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S0</a:t>
              </a:r>
              <a:endParaRPr lang="fr-FR" sz="14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5405997" y="3533959"/>
            <a:ext cx="493148" cy="388463"/>
            <a:chOff x="4460682" y="1494845"/>
            <a:chExt cx="365760" cy="365760"/>
          </a:xfrm>
        </p:grpSpPr>
        <p:sp>
          <p:nvSpPr>
            <p:cNvPr id="164" name="Oval 16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66" name="Straight Connector 165"/>
          <p:cNvCxnSpPr>
            <a:stCxn id="224" idx="2"/>
            <a:endCxn id="237" idx="6"/>
          </p:cNvCxnSpPr>
          <p:nvPr/>
        </p:nvCxnSpPr>
        <p:spPr>
          <a:xfrm flipH="1">
            <a:off x="5899145" y="3619980"/>
            <a:ext cx="836657" cy="1082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8" name="Group 167"/>
          <p:cNvGrpSpPr/>
          <p:nvPr/>
        </p:nvGrpSpPr>
        <p:grpSpPr>
          <a:xfrm>
            <a:off x="5405997" y="4000118"/>
            <a:ext cx="493148" cy="388463"/>
            <a:chOff x="4460682" y="1494845"/>
            <a:chExt cx="365760" cy="365760"/>
          </a:xfrm>
        </p:grpSpPr>
        <p:sp>
          <p:nvSpPr>
            <p:cNvPr id="169" name="Oval 168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4219034" y="4182152"/>
            <a:ext cx="474796" cy="579928"/>
            <a:chOff x="4442055" y="1501973"/>
            <a:chExt cx="365762" cy="461344"/>
          </a:xfrm>
        </p:grpSpPr>
        <p:sp>
          <p:nvSpPr>
            <p:cNvPr id="177" name="Oval 176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4442057" y="1501973"/>
              <a:ext cx="365760" cy="461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ToR100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98" name="Straight Connector 197"/>
          <p:cNvCxnSpPr>
            <a:stCxn id="237" idx="3"/>
          </p:cNvCxnSpPr>
          <p:nvPr/>
        </p:nvCxnSpPr>
        <p:spPr>
          <a:xfrm flipH="1">
            <a:off x="4693827" y="3865533"/>
            <a:ext cx="784390" cy="5400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V="1">
            <a:off x="4693830" y="4187800"/>
            <a:ext cx="712167" cy="25699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77" idx="2"/>
            <a:endCxn id="305" idx="6"/>
          </p:cNvCxnSpPr>
          <p:nvPr/>
        </p:nvCxnSpPr>
        <p:spPr>
          <a:xfrm flipH="1" flipV="1">
            <a:off x="3866196" y="4405999"/>
            <a:ext cx="352838" cy="1453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Group 200"/>
          <p:cNvGrpSpPr/>
          <p:nvPr/>
        </p:nvGrpSpPr>
        <p:grpSpPr>
          <a:xfrm>
            <a:off x="5405997" y="4478855"/>
            <a:ext cx="493148" cy="388463"/>
            <a:chOff x="4460682" y="1494845"/>
            <a:chExt cx="365760" cy="365760"/>
          </a:xfrm>
        </p:grpSpPr>
        <p:sp>
          <p:nvSpPr>
            <p:cNvPr id="202" name="Oval 20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5405997" y="5040713"/>
            <a:ext cx="493148" cy="388463"/>
            <a:chOff x="4460682" y="1494845"/>
            <a:chExt cx="365760" cy="365760"/>
          </a:xfrm>
        </p:grpSpPr>
        <p:sp>
          <p:nvSpPr>
            <p:cNvPr id="205" name="Oval 20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L33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07" name="Straight Connector 206"/>
          <p:cNvCxnSpPr>
            <a:stCxn id="177" idx="6"/>
            <a:endCxn id="202" idx="2"/>
          </p:cNvCxnSpPr>
          <p:nvPr/>
        </p:nvCxnSpPr>
        <p:spPr>
          <a:xfrm>
            <a:off x="4693827" y="4420533"/>
            <a:ext cx="712170" cy="25255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>
            <a:stCxn id="178" idx="3"/>
            <a:endCxn id="205" idx="2"/>
          </p:cNvCxnSpPr>
          <p:nvPr/>
        </p:nvCxnSpPr>
        <p:spPr>
          <a:xfrm>
            <a:off x="4693830" y="4472116"/>
            <a:ext cx="712167" cy="7628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9" name="Group 208"/>
          <p:cNvGrpSpPr/>
          <p:nvPr/>
        </p:nvGrpSpPr>
        <p:grpSpPr>
          <a:xfrm>
            <a:off x="6735803" y="3961993"/>
            <a:ext cx="493148" cy="388463"/>
            <a:chOff x="4460682" y="1494845"/>
            <a:chExt cx="365760" cy="365760"/>
          </a:xfrm>
        </p:grpSpPr>
        <p:sp>
          <p:nvSpPr>
            <p:cNvPr id="210" name="Oval 20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S1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6735803" y="4528435"/>
            <a:ext cx="493148" cy="388463"/>
            <a:chOff x="4460682" y="1502161"/>
            <a:chExt cx="365760" cy="365760"/>
          </a:xfrm>
        </p:grpSpPr>
        <p:sp>
          <p:nvSpPr>
            <p:cNvPr id="213" name="Oval 212"/>
            <p:cNvSpPr/>
            <p:nvPr/>
          </p:nvSpPr>
          <p:spPr>
            <a:xfrm>
              <a:off x="4460682" y="1502161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4460682" y="1591557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6711621" y="5152448"/>
            <a:ext cx="550954" cy="388463"/>
            <a:chOff x="4437977" y="1494845"/>
            <a:chExt cx="408634" cy="365760"/>
          </a:xfrm>
        </p:grpSpPr>
        <p:sp>
          <p:nvSpPr>
            <p:cNvPr id="216" name="Oval 21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4437977" y="1603846"/>
              <a:ext cx="408634" cy="2390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S3</a:t>
              </a:r>
              <a:endParaRPr lang="fr-FR" sz="12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19" name="Straight Connector 218"/>
          <p:cNvCxnSpPr>
            <a:endCxn id="237" idx="6"/>
          </p:cNvCxnSpPr>
          <p:nvPr/>
        </p:nvCxnSpPr>
        <p:spPr>
          <a:xfrm flipH="1" flipV="1">
            <a:off x="5899145" y="3728190"/>
            <a:ext cx="836657" cy="42148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>
            <a:endCxn id="237" idx="6"/>
          </p:cNvCxnSpPr>
          <p:nvPr/>
        </p:nvCxnSpPr>
        <p:spPr>
          <a:xfrm flipH="1" flipV="1">
            <a:off x="5899145" y="3728190"/>
            <a:ext cx="836657" cy="9944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endCxn id="237" idx="6"/>
          </p:cNvCxnSpPr>
          <p:nvPr/>
        </p:nvCxnSpPr>
        <p:spPr>
          <a:xfrm flipH="1" flipV="1">
            <a:off x="5899145" y="3728190"/>
            <a:ext cx="812475" cy="16622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>
            <a:endCxn id="278" idx="6"/>
          </p:cNvCxnSpPr>
          <p:nvPr/>
        </p:nvCxnSpPr>
        <p:spPr>
          <a:xfrm flipH="1" flipV="1">
            <a:off x="5899145" y="4194350"/>
            <a:ext cx="812475" cy="119613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>
            <a:stCxn id="228" idx="1"/>
            <a:endCxn id="278" idx="6"/>
          </p:cNvCxnSpPr>
          <p:nvPr/>
        </p:nvCxnSpPr>
        <p:spPr>
          <a:xfrm flipH="1">
            <a:off x="5899145" y="3605675"/>
            <a:ext cx="836657" cy="58867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>
            <a:endCxn id="278" idx="6"/>
          </p:cNvCxnSpPr>
          <p:nvPr/>
        </p:nvCxnSpPr>
        <p:spPr>
          <a:xfrm flipH="1">
            <a:off x="5899145" y="4149675"/>
            <a:ext cx="836657" cy="4467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>
            <a:endCxn id="278" idx="6"/>
          </p:cNvCxnSpPr>
          <p:nvPr/>
        </p:nvCxnSpPr>
        <p:spPr>
          <a:xfrm flipH="1" flipV="1">
            <a:off x="5899145" y="4194350"/>
            <a:ext cx="836657" cy="5283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>
            <a:stCxn id="228" idx="1"/>
            <a:endCxn id="260" idx="6"/>
          </p:cNvCxnSpPr>
          <p:nvPr/>
        </p:nvCxnSpPr>
        <p:spPr>
          <a:xfrm flipH="1">
            <a:off x="5899145" y="3605675"/>
            <a:ext cx="836657" cy="10674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>
            <a:endCxn id="260" idx="6"/>
          </p:cNvCxnSpPr>
          <p:nvPr/>
        </p:nvCxnSpPr>
        <p:spPr>
          <a:xfrm flipH="1">
            <a:off x="5899145" y="4149675"/>
            <a:ext cx="836657" cy="5234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endCxn id="260" idx="6"/>
          </p:cNvCxnSpPr>
          <p:nvPr/>
        </p:nvCxnSpPr>
        <p:spPr>
          <a:xfrm flipH="1" flipV="1">
            <a:off x="5899145" y="4673087"/>
            <a:ext cx="836657" cy="4303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>
            <a:endCxn id="260" idx="6"/>
          </p:cNvCxnSpPr>
          <p:nvPr/>
        </p:nvCxnSpPr>
        <p:spPr>
          <a:xfrm flipH="1" flipV="1">
            <a:off x="5899145" y="4673087"/>
            <a:ext cx="812475" cy="7174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>
            <a:stCxn id="224" idx="2"/>
          </p:cNvCxnSpPr>
          <p:nvPr/>
        </p:nvCxnSpPr>
        <p:spPr>
          <a:xfrm flipH="1">
            <a:off x="5899145" y="3619980"/>
            <a:ext cx="836657" cy="164980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 flipH="1">
            <a:off x="5899145" y="4149675"/>
            <a:ext cx="836657" cy="11201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 flipH="1">
            <a:off x="5899145" y="4716118"/>
            <a:ext cx="836657" cy="55366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 flipH="1" flipV="1">
            <a:off x="5899145" y="5234921"/>
            <a:ext cx="812475" cy="12073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/>
          <p:cNvGrpSpPr/>
          <p:nvPr/>
        </p:nvGrpSpPr>
        <p:grpSpPr>
          <a:xfrm>
            <a:off x="8112373" y="3533959"/>
            <a:ext cx="493148" cy="388463"/>
            <a:chOff x="4460682" y="1494845"/>
            <a:chExt cx="365760" cy="365760"/>
          </a:xfrm>
        </p:grpSpPr>
        <p:sp>
          <p:nvSpPr>
            <p:cNvPr id="235" name="Oval 23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L6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37" name="Straight Connector 236"/>
          <p:cNvCxnSpPr>
            <a:endCxn id="224" idx="6"/>
          </p:cNvCxnSpPr>
          <p:nvPr/>
        </p:nvCxnSpPr>
        <p:spPr>
          <a:xfrm flipH="1" flipV="1">
            <a:off x="7228951" y="3619980"/>
            <a:ext cx="883422" cy="13052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8" name="Group 237"/>
          <p:cNvGrpSpPr/>
          <p:nvPr/>
        </p:nvGrpSpPr>
        <p:grpSpPr>
          <a:xfrm>
            <a:off x="8112373" y="4000118"/>
            <a:ext cx="493148" cy="388463"/>
            <a:chOff x="4460682" y="1494845"/>
            <a:chExt cx="365760" cy="365760"/>
          </a:xfrm>
        </p:grpSpPr>
        <p:sp>
          <p:nvSpPr>
            <p:cNvPr id="239" name="Oval 238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L7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41" name="Group 240"/>
          <p:cNvGrpSpPr/>
          <p:nvPr/>
        </p:nvGrpSpPr>
        <p:grpSpPr>
          <a:xfrm>
            <a:off x="8112373" y="4478855"/>
            <a:ext cx="493148" cy="388463"/>
            <a:chOff x="4460682" y="1494845"/>
            <a:chExt cx="365760" cy="365760"/>
          </a:xfrm>
        </p:grpSpPr>
        <p:sp>
          <p:nvSpPr>
            <p:cNvPr id="242" name="Oval 24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8112373" y="5040713"/>
            <a:ext cx="493148" cy="388463"/>
            <a:chOff x="4460682" y="1494845"/>
            <a:chExt cx="365760" cy="365760"/>
          </a:xfrm>
        </p:grpSpPr>
        <p:sp>
          <p:nvSpPr>
            <p:cNvPr id="245" name="Oval 24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47" name="Straight Connector 246"/>
          <p:cNvCxnSpPr>
            <a:endCxn id="224" idx="6"/>
          </p:cNvCxnSpPr>
          <p:nvPr/>
        </p:nvCxnSpPr>
        <p:spPr>
          <a:xfrm flipH="1" flipV="1">
            <a:off x="7228951" y="3619980"/>
            <a:ext cx="883422" cy="57437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>
            <a:endCxn id="224" idx="6"/>
          </p:cNvCxnSpPr>
          <p:nvPr/>
        </p:nvCxnSpPr>
        <p:spPr>
          <a:xfrm flipH="1" flipV="1">
            <a:off x="7228951" y="3619980"/>
            <a:ext cx="883422" cy="10950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>
            <a:endCxn id="224" idx="6"/>
          </p:cNvCxnSpPr>
          <p:nvPr/>
        </p:nvCxnSpPr>
        <p:spPr>
          <a:xfrm flipH="1" flipV="1">
            <a:off x="7228951" y="3619980"/>
            <a:ext cx="883422" cy="16851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/>
          <p:nvPr/>
        </p:nvCxnSpPr>
        <p:spPr>
          <a:xfrm flipH="1" flipV="1">
            <a:off x="7228951" y="4156225"/>
            <a:ext cx="883422" cy="114892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/>
          <p:cNvCxnSpPr/>
          <p:nvPr/>
        </p:nvCxnSpPr>
        <p:spPr>
          <a:xfrm flipH="1">
            <a:off x="7228951" y="3750508"/>
            <a:ext cx="883422" cy="4057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/>
          <p:nvPr/>
        </p:nvCxnSpPr>
        <p:spPr>
          <a:xfrm flipH="1" flipV="1">
            <a:off x="7228951" y="4156225"/>
            <a:ext cx="883422" cy="3812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 flipV="1">
            <a:off x="7228951" y="4156225"/>
            <a:ext cx="883422" cy="55875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H="1">
            <a:off x="7228951" y="3750508"/>
            <a:ext cx="883422" cy="97215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flipH="1">
            <a:off x="7228951" y="4229720"/>
            <a:ext cx="883422" cy="49294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/>
          <p:nvPr/>
        </p:nvCxnSpPr>
        <p:spPr>
          <a:xfrm flipH="1">
            <a:off x="7228951" y="4673087"/>
            <a:ext cx="883422" cy="495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/>
          <p:nvPr/>
        </p:nvCxnSpPr>
        <p:spPr>
          <a:xfrm flipH="1" flipV="1">
            <a:off x="7228951" y="4716118"/>
            <a:ext cx="883422" cy="58903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/>
        </p:nvCxnSpPr>
        <p:spPr>
          <a:xfrm flipH="1">
            <a:off x="7262575" y="3750508"/>
            <a:ext cx="849798" cy="163998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/>
          <p:nvPr/>
        </p:nvCxnSpPr>
        <p:spPr>
          <a:xfrm flipH="1">
            <a:off x="7262575" y="4229720"/>
            <a:ext cx="849798" cy="116076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/>
        </p:nvCxnSpPr>
        <p:spPr>
          <a:xfrm flipH="1">
            <a:off x="7262575" y="4714983"/>
            <a:ext cx="849798" cy="6755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/>
          <p:nvPr/>
        </p:nvCxnSpPr>
        <p:spPr>
          <a:xfrm flipH="1">
            <a:off x="7262575" y="5270315"/>
            <a:ext cx="849798" cy="8533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4" name="Group 263"/>
          <p:cNvGrpSpPr/>
          <p:nvPr/>
        </p:nvGrpSpPr>
        <p:grpSpPr>
          <a:xfrm>
            <a:off x="9297750" y="4114763"/>
            <a:ext cx="483505" cy="469369"/>
            <a:chOff x="4442055" y="1503898"/>
            <a:chExt cx="372471" cy="372241"/>
          </a:xfrm>
        </p:grpSpPr>
        <p:sp>
          <p:nvSpPr>
            <p:cNvPr id="265" name="Oval 264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66" name="TextBox 265"/>
            <p:cNvSpPr txBox="1"/>
            <p:nvPr/>
          </p:nvSpPr>
          <p:spPr>
            <a:xfrm>
              <a:off x="4448766" y="1503898"/>
              <a:ext cx="365760" cy="3722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err="1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</a:t>
              </a:r>
              <a:endParaRPr lang="en-US" sz="1300" dirty="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67" name="Straight Connector 266"/>
          <p:cNvCxnSpPr/>
          <p:nvPr/>
        </p:nvCxnSpPr>
        <p:spPr>
          <a:xfrm>
            <a:off x="9772543" y="4409688"/>
            <a:ext cx="301422" cy="398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8" name="Group 267"/>
          <p:cNvGrpSpPr/>
          <p:nvPr/>
        </p:nvGrpSpPr>
        <p:grpSpPr>
          <a:xfrm>
            <a:off x="10005618" y="4193442"/>
            <a:ext cx="678859" cy="440461"/>
            <a:chOff x="1066178" y="3939328"/>
            <a:chExt cx="684628" cy="538387"/>
          </a:xfrm>
        </p:grpSpPr>
        <p:sp>
          <p:nvSpPr>
            <p:cNvPr id="269" name="TextBox 268"/>
            <p:cNvSpPr txBox="1"/>
            <p:nvPr/>
          </p:nvSpPr>
          <p:spPr>
            <a:xfrm>
              <a:off x="1066178" y="4105491"/>
              <a:ext cx="684628" cy="3103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214794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Host</a:t>
              </a:r>
              <a:endParaRPr lang="fr-FR" sz="1200" dirty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70" name="Oval 269"/>
            <p:cNvSpPr/>
            <p:nvPr/>
          </p:nvSpPr>
          <p:spPr>
            <a:xfrm>
              <a:off x="1135106" y="3939328"/>
              <a:ext cx="543926" cy="538387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271" name="Group 270"/>
          <p:cNvGrpSpPr/>
          <p:nvPr/>
        </p:nvGrpSpPr>
        <p:grpSpPr>
          <a:xfrm>
            <a:off x="10990781" y="4135075"/>
            <a:ext cx="542559" cy="556741"/>
            <a:chOff x="4454104" y="1397996"/>
            <a:chExt cx="441017" cy="567117"/>
          </a:xfrm>
        </p:grpSpPr>
        <p:sp>
          <p:nvSpPr>
            <p:cNvPr id="272" name="Oval 271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73" name="TextBox 272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74" name="Straight Connector 273"/>
          <p:cNvCxnSpPr/>
          <p:nvPr/>
        </p:nvCxnSpPr>
        <p:spPr>
          <a:xfrm flipV="1">
            <a:off x="10613308" y="4413446"/>
            <a:ext cx="377473" cy="22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/>
          <p:nvPr/>
        </p:nvCxnSpPr>
        <p:spPr>
          <a:xfrm flipV="1">
            <a:off x="8605521" y="4448869"/>
            <a:ext cx="692232" cy="8209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/>
          <p:nvPr/>
        </p:nvCxnSpPr>
        <p:spPr>
          <a:xfrm flipV="1">
            <a:off x="8605521" y="4409688"/>
            <a:ext cx="692229" cy="2633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/>
          <p:nvPr/>
        </p:nvCxnSpPr>
        <p:spPr>
          <a:xfrm>
            <a:off x="8605521" y="4194350"/>
            <a:ext cx="692232" cy="25451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/>
          <p:nvPr/>
        </p:nvCxnSpPr>
        <p:spPr>
          <a:xfrm>
            <a:off x="8533301" y="3865532"/>
            <a:ext cx="764449" cy="54415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3" name="Group 302"/>
          <p:cNvGrpSpPr/>
          <p:nvPr/>
        </p:nvGrpSpPr>
        <p:grpSpPr>
          <a:xfrm>
            <a:off x="3258506" y="4185768"/>
            <a:ext cx="678859" cy="440461"/>
            <a:chOff x="1066178" y="3939328"/>
            <a:chExt cx="684628" cy="538387"/>
          </a:xfrm>
        </p:grpSpPr>
        <p:sp>
          <p:nvSpPr>
            <p:cNvPr id="304" name="TextBox 303"/>
            <p:cNvSpPr txBox="1"/>
            <p:nvPr/>
          </p:nvSpPr>
          <p:spPr>
            <a:xfrm>
              <a:off x="1066178" y="4105491"/>
              <a:ext cx="684628" cy="3103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214794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Host</a:t>
              </a:r>
              <a:endParaRPr lang="fr-FR" sz="1200" dirty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05" name="Oval 304"/>
            <p:cNvSpPr/>
            <p:nvPr/>
          </p:nvSpPr>
          <p:spPr>
            <a:xfrm>
              <a:off x="1135106" y="3939328"/>
              <a:ext cx="543926" cy="538387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306" name="Group 305"/>
          <p:cNvGrpSpPr/>
          <p:nvPr/>
        </p:nvGrpSpPr>
        <p:grpSpPr>
          <a:xfrm>
            <a:off x="2424444" y="4129832"/>
            <a:ext cx="542559" cy="556741"/>
            <a:chOff x="4454104" y="1397996"/>
            <a:chExt cx="441017" cy="567117"/>
          </a:xfrm>
        </p:grpSpPr>
        <p:sp>
          <p:nvSpPr>
            <p:cNvPr id="307" name="Oval 306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08" name="TextBox 307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09" name="Straight Connector 308"/>
          <p:cNvCxnSpPr>
            <a:stCxn id="305" idx="2"/>
            <a:endCxn id="307" idx="6"/>
          </p:cNvCxnSpPr>
          <p:nvPr/>
        </p:nvCxnSpPr>
        <p:spPr>
          <a:xfrm flipH="1">
            <a:off x="2967003" y="4405999"/>
            <a:ext cx="359850" cy="220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>
            <a:off x="4681220" y="3334405"/>
            <a:ext cx="796997" cy="3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/>
          <p:cNvSpPr/>
          <p:nvPr/>
        </p:nvSpPr>
        <p:spPr bwMode="auto">
          <a:xfrm>
            <a:off x="3880978" y="3011156"/>
            <a:ext cx="541031" cy="246221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818362" y="3006561"/>
            <a:ext cx="660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9" name="Rectangle 118"/>
          <p:cNvSpPr/>
          <p:nvPr/>
        </p:nvSpPr>
        <p:spPr bwMode="auto">
          <a:xfrm>
            <a:off x="4422010" y="3012046"/>
            <a:ext cx="392854" cy="2462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356521" y="3010266"/>
            <a:ext cx="518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1" name="Rectangle 120"/>
          <p:cNvSpPr/>
          <p:nvPr/>
        </p:nvSpPr>
        <p:spPr bwMode="auto">
          <a:xfrm>
            <a:off x="4814863" y="3011909"/>
            <a:ext cx="511775" cy="2462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4765383" y="3027684"/>
            <a:ext cx="6112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tx1">
                    <a:lumMod val="50000"/>
                  </a:schemeClr>
                </a:solidFill>
              </a:rPr>
              <a:t>100200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123" name="Straight Arrow Connector 122"/>
          <p:cNvCxnSpPr/>
          <p:nvPr/>
        </p:nvCxnSpPr>
        <p:spPr>
          <a:xfrm>
            <a:off x="3234616" y="3978192"/>
            <a:ext cx="796997" cy="3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/>
          <p:cNvSpPr/>
          <p:nvPr/>
        </p:nvSpPr>
        <p:spPr bwMode="auto">
          <a:xfrm>
            <a:off x="2966388" y="3654943"/>
            <a:ext cx="541031" cy="246221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2903772" y="3650348"/>
            <a:ext cx="660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6" name="Rectangle 125"/>
          <p:cNvSpPr/>
          <p:nvPr/>
        </p:nvSpPr>
        <p:spPr bwMode="auto">
          <a:xfrm>
            <a:off x="3507420" y="3655833"/>
            <a:ext cx="392854" cy="2462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3441931" y="3654053"/>
            <a:ext cx="518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3970382" y="2729320"/>
            <a:ext cx="783106" cy="269315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30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ToR100</a:t>
            </a:r>
            <a:endParaRPr lang="fr-FR" sz="1300" dirty="0">
              <a:solidFill>
                <a:srgbClr val="676767">
                  <a:lumMod val="75000"/>
                  <a:lumOff val="2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29" name="Straight Arrow Connector 128"/>
          <p:cNvCxnSpPr/>
          <p:nvPr/>
        </p:nvCxnSpPr>
        <p:spPr>
          <a:xfrm>
            <a:off x="5859031" y="2850630"/>
            <a:ext cx="796997" cy="3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/>
          <p:cNvSpPr/>
          <p:nvPr/>
        </p:nvSpPr>
        <p:spPr bwMode="auto">
          <a:xfrm>
            <a:off x="5058789" y="2527381"/>
            <a:ext cx="541031" cy="246221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4996173" y="2522786"/>
            <a:ext cx="660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32" name="Rectangle 131"/>
          <p:cNvSpPr/>
          <p:nvPr/>
        </p:nvSpPr>
        <p:spPr bwMode="auto">
          <a:xfrm>
            <a:off x="5599821" y="2528271"/>
            <a:ext cx="392854" cy="2462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5534332" y="2526491"/>
            <a:ext cx="518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34" name="Rectangle 133"/>
          <p:cNvSpPr/>
          <p:nvPr/>
        </p:nvSpPr>
        <p:spPr bwMode="auto">
          <a:xfrm>
            <a:off x="5992674" y="2528134"/>
            <a:ext cx="511775" cy="2462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5943194" y="2543909"/>
            <a:ext cx="6112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tx1">
                    <a:lumMod val="50000"/>
                  </a:schemeClr>
                </a:solidFill>
              </a:rPr>
              <a:t>100200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5148193" y="2245545"/>
            <a:ext cx="783106" cy="269315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300" dirty="0" err="1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LeafN</a:t>
            </a:r>
            <a:endParaRPr lang="fr-FR" sz="1300" dirty="0">
              <a:solidFill>
                <a:srgbClr val="676767">
                  <a:lumMod val="75000"/>
                  <a:lumOff val="2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7605092" y="2855449"/>
            <a:ext cx="796997" cy="3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 bwMode="auto">
          <a:xfrm>
            <a:off x="6804850" y="2532200"/>
            <a:ext cx="541031" cy="246221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742234" y="2527605"/>
            <a:ext cx="660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41" name="Rectangle 140"/>
          <p:cNvSpPr/>
          <p:nvPr/>
        </p:nvSpPr>
        <p:spPr bwMode="auto">
          <a:xfrm>
            <a:off x="7345882" y="2533090"/>
            <a:ext cx="392854" cy="2462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7280393" y="2531310"/>
            <a:ext cx="518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43" name="Rectangle 142"/>
          <p:cNvSpPr/>
          <p:nvPr/>
        </p:nvSpPr>
        <p:spPr bwMode="auto">
          <a:xfrm>
            <a:off x="7738735" y="2532953"/>
            <a:ext cx="511775" cy="2462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7689255" y="2548728"/>
            <a:ext cx="6112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tx1">
                    <a:lumMod val="50000"/>
                  </a:schemeClr>
                </a:solidFill>
              </a:rPr>
              <a:t>100200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6894254" y="2250364"/>
            <a:ext cx="783106" cy="269315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300" dirty="0" err="1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SpineN</a:t>
            </a:r>
            <a:endParaRPr lang="fr-FR" sz="1300" dirty="0">
              <a:solidFill>
                <a:srgbClr val="676767">
                  <a:lumMod val="75000"/>
                  <a:lumOff val="2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46" name="Straight Arrow Connector 145"/>
          <p:cNvCxnSpPr/>
          <p:nvPr/>
        </p:nvCxnSpPr>
        <p:spPr>
          <a:xfrm>
            <a:off x="8850531" y="3395452"/>
            <a:ext cx="796997" cy="3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/>
          <p:cNvSpPr/>
          <p:nvPr/>
        </p:nvSpPr>
        <p:spPr bwMode="auto">
          <a:xfrm>
            <a:off x="8572805" y="3072203"/>
            <a:ext cx="541031" cy="246221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8510189" y="3067608"/>
            <a:ext cx="660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49" name="Rectangle 148"/>
          <p:cNvSpPr/>
          <p:nvPr/>
        </p:nvSpPr>
        <p:spPr bwMode="auto">
          <a:xfrm>
            <a:off x="9113837" y="3073093"/>
            <a:ext cx="392854" cy="2462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9048348" y="3071313"/>
            <a:ext cx="518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8662209" y="2790367"/>
            <a:ext cx="783106" cy="269315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300" dirty="0" err="1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LeafN</a:t>
            </a:r>
            <a:endParaRPr lang="fr-FR" sz="1300" dirty="0">
              <a:solidFill>
                <a:srgbClr val="676767">
                  <a:lumMod val="75000"/>
                  <a:lumOff val="2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54" name="Straight Arrow Connector 153"/>
          <p:cNvCxnSpPr/>
          <p:nvPr/>
        </p:nvCxnSpPr>
        <p:spPr>
          <a:xfrm>
            <a:off x="9896607" y="4016257"/>
            <a:ext cx="796997" cy="3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 bwMode="auto">
          <a:xfrm>
            <a:off x="9618881" y="3693008"/>
            <a:ext cx="541031" cy="246221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9556265" y="3688413"/>
            <a:ext cx="660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58" name="Rectangle 157"/>
          <p:cNvSpPr/>
          <p:nvPr/>
        </p:nvSpPr>
        <p:spPr bwMode="auto">
          <a:xfrm>
            <a:off x="10159913" y="3693898"/>
            <a:ext cx="392854" cy="2462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10094424" y="3692118"/>
            <a:ext cx="518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9708285" y="3411172"/>
            <a:ext cx="783106" cy="269315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300" dirty="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ToR200</a:t>
            </a:r>
            <a:endParaRPr lang="fr-FR" sz="1300" dirty="0">
              <a:solidFill>
                <a:srgbClr val="676767">
                  <a:lumMod val="75000"/>
                  <a:lumOff val="2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2960915" y="3673721"/>
            <a:ext cx="8081554" cy="775405"/>
          </a:xfrm>
          <a:custGeom>
            <a:avLst/>
            <a:gdLst>
              <a:gd name="connsiteX0" fmla="*/ 0 w 7245532"/>
              <a:gd name="connsiteY0" fmla="*/ 628313 h 775405"/>
              <a:gd name="connsiteX1" fmla="*/ 505097 w 7245532"/>
              <a:gd name="connsiteY1" fmla="*/ 637022 h 775405"/>
              <a:gd name="connsiteX2" fmla="*/ 1706880 w 7245532"/>
              <a:gd name="connsiteY2" fmla="*/ 140633 h 775405"/>
              <a:gd name="connsiteX3" fmla="*/ 3039292 w 7245532"/>
              <a:gd name="connsiteY3" fmla="*/ 1296 h 775405"/>
              <a:gd name="connsiteX4" fmla="*/ 4572000 w 7245532"/>
              <a:gd name="connsiteY4" fmla="*/ 105799 h 775405"/>
              <a:gd name="connsiteX5" fmla="*/ 5608320 w 7245532"/>
              <a:gd name="connsiteY5" fmla="*/ 602188 h 775405"/>
              <a:gd name="connsiteX6" fmla="*/ 6357257 w 7245532"/>
              <a:gd name="connsiteY6" fmla="*/ 767650 h 775405"/>
              <a:gd name="connsiteX7" fmla="*/ 7245532 w 7245532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81554" h="775405">
                <a:moveTo>
                  <a:pt x="0" y="680564"/>
                </a:moveTo>
                <a:cubicBezTo>
                  <a:pt x="92891" y="708141"/>
                  <a:pt x="917302" y="727011"/>
                  <a:pt x="1341119" y="637022"/>
                </a:cubicBezTo>
                <a:cubicBezTo>
                  <a:pt x="1764936" y="547034"/>
                  <a:pt x="2120536" y="246587"/>
                  <a:pt x="2542902" y="140633"/>
                </a:cubicBezTo>
                <a:cubicBezTo>
                  <a:pt x="2965268" y="34679"/>
                  <a:pt x="3397794" y="7102"/>
                  <a:pt x="3875314" y="1296"/>
                </a:cubicBezTo>
                <a:cubicBezTo>
                  <a:pt x="4352834" y="-4510"/>
                  <a:pt x="4979851" y="5650"/>
                  <a:pt x="5408022" y="105799"/>
                </a:cubicBezTo>
                <a:cubicBezTo>
                  <a:pt x="5836193" y="205948"/>
                  <a:pt x="6146799" y="491880"/>
                  <a:pt x="6444342" y="602188"/>
                </a:cubicBezTo>
                <a:cubicBezTo>
                  <a:pt x="6741885" y="712496"/>
                  <a:pt x="6920410" y="742976"/>
                  <a:pt x="7193279" y="767650"/>
                </a:cubicBezTo>
                <a:cubicBezTo>
                  <a:pt x="7466148" y="792324"/>
                  <a:pt x="8081554" y="750233"/>
                  <a:pt x="8081554" y="750233"/>
                </a:cubicBezTo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Freeform 181"/>
          <p:cNvSpPr/>
          <p:nvPr/>
        </p:nvSpPr>
        <p:spPr>
          <a:xfrm>
            <a:off x="4275453" y="4064939"/>
            <a:ext cx="5311484" cy="320823"/>
          </a:xfrm>
          <a:custGeom>
            <a:avLst/>
            <a:gdLst>
              <a:gd name="connsiteX0" fmla="*/ 0 w 7245532"/>
              <a:gd name="connsiteY0" fmla="*/ 628313 h 775405"/>
              <a:gd name="connsiteX1" fmla="*/ 505097 w 7245532"/>
              <a:gd name="connsiteY1" fmla="*/ 637022 h 775405"/>
              <a:gd name="connsiteX2" fmla="*/ 1706880 w 7245532"/>
              <a:gd name="connsiteY2" fmla="*/ 140633 h 775405"/>
              <a:gd name="connsiteX3" fmla="*/ 3039292 w 7245532"/>
              <a:gd name="connsiteY3" fmla="*/ 1296 h 775405"/>
              <a:gd name="connsiteX4" fmla="*/ 4572000 w 7245532"/>
              <a:gd name="connsiteY4" fmla="*/ 105799 h 775405"/>
              <a:gd name="connsiteX5" fmla="*/ 5608320 w 7245532"/>
              <a:gd name="connsiteY5" fmla="*/ 602188 h 775405"/>
              <a:gd name="connsiteX6" fmla="*/ 6357257 w 7245532"/>
              <a:gd name="connsiteY6" fmla="*/ 767650 h 775405"/>
              <a:gd name="connsiteX7" fmla="*/ 7245532 w 7245532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134794 w 8081554"/>
              <a:gd name="connsiteY1" fmla="*/ 448414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7806455"/>
              <a:gd name="connsiteY0" fmla="*/ 403937 h 775405"/>
              <a:gd name="connsiteX1" fmla="*/ 859695 w 7806455"/>
              <a:gd name="connsiteY1" fmla="*/ 448414 h 775405"/>
              <a:gd name="connsiteX2" fmla="*/ 2267803 w 7806455"/>
              <a:gd name="connsiteY2" fmla="*/ 140633 h 775405"/>
              <a:gd name="connsiteX3" fmla="*/ 3600215 w 7806455"/>
              <a:gd name="connsiteY3" fmla="*/ 1296 h 775405"/>
              <a:gd name="connsiteX4" fmla="*/ 5132923 w 7806455"/>
              <a:gd name="connsiteY4" fmla="*/ 105799 h 775405"/>
              <a:gd name="connsiteX5" fmla="*/ 6169243 w 7806455"/>
              <a:gd name="connsiteY5" fmla="*/ 602188 h 775405"/>
              <a:gd name="connsiteX6" fmla="*/ 6918180 w 7806455"/>
              <a:gd name="connsiteY6" fmla="*/ 767650 h 775405"/>
              <a:gd name="connsiteX7" fmla="*/ 7806455 w 7806455"/>
              <a:gd name="connsiteY7" fmla="*/ 750233 h 775405"/>
              <a:gd name="connsiteX0" fmla="*/ 0 w 7806455"/>
              <a:gd name="connsiteY0" fmla="*/ 403287 h 784478"/>
              <a:gd name="connsiteX1" fmla="*/ 859695 w 7806455"/>
              <a:gd name="connsiteY1" fmla="*/ 447764 h 784478"/>
              <a:gd name="connsiteX2" fmla="*/ 2267803 w 7806455"/>
              <a:gd name="connsiteY2" fmla="*/ 139983 h 784478"/>
              <a:gd name="connsiteX3" fmla="*/ 3600215 w 7806455"/>
              <a:gd name="connsiteY3" fmla="*/ 646 h 784478"/>
              <a:gd name="connsiteX4" fmla="*/ 5132923 w 7806455"/>
              <a:gd name="connsiteY4" fmla="*/ 105149 h 784478"/>
              <a:gd name="connsiteX5" fmla="*/ 5992393 w 7806455"/>
              <a:gd name="connsiteY5" fmla="*/ 463223 h 784478"/>
              <a:gd name="connsiteX6" fmla="*/ 6918180 w 7806455"/>
              <a:gd name="connsiteY6" fmla="*/ 767000 h 784478"/>
              <a:gd name="connsiteX7" fmla="*/ 7806455 w 7806455"/>
              <a:gd name="connsiteY7" fmla="*/ 749583 h 784478"/>
              <a:gd name="connsiteX0" fmla="*/ 0 w 7806455"/>
              <a:gd name="connsiteY0" fmla="*/ 403287 h 749583"/>
              <a:gd name="connsiteX1" fmla="*/ 859695 w 7806455"/>
              <a:gd name="connsiteY1" fmla="*/ 447764 h 749583"/>
              <a:gd name="connsiteX2" fmla="*/ 2267803 w 7806455"/>
              <a:gd name="connsiteY2" fmla="*/ 139983 h 749583"/>
              <a:gd name="connsiteX3" fmla="*/ 3600215 w 7806455"/>
              <a:gd name="connsiteY3" fmla="*/ 646 h 749583"/>
              <a:gd name="connsiteX4" fmla="*/ 5132923 w 7806455"/>
              <a:gd name="connsiteY4" fmla="*/ 105149 h 749583"/>
              <a:gd name="connsiteX5" fmla="*/ 5992393 w 7806455"/>
              <a:gd name="connsiteY5" fmla="*/ 463223 h 749583"/>
              <a:gd name="connsiteX6" fmla="*/ 7806455 w 7806455"/>
              <a:gd name="connsiteY6" fmla="*/ 749583 h 749583"/>
              <a:gd name="connsiteX0" fmla="*/ 0 w 5992393"/>
              <a:gd name="connsiteY0" fmla="*/ 403287 h 463224"/>
              <a:gd name="connsiteX1" fmla="*/ 859695 w 5992393"/>
              <a:gd name="connsiteY1" fmla="*/ 447764 h 463224"/>
              <a:gd name="connsiteX2" fmla="*/ 2267803 w 5992393"/>
              <a:gd name="connsiteY2" fmla="*/ 139983 h 463224"/>
              <a:gd name="connsiteX3" fmla="*/ 3600215 w 5992393"/>
              <a:gd name="connsiteY3" fmla="*/ 646 h 463224"/>
              <a:gd name="connsiteX4" fmla="*/ 5132923 w 5992393"/>
              <a:gd name="connsiteY4" fmla="*/ 105149 h 463224"/>
              <a:gd name="connsiteX5" fmla="*/ 5992393 w 5992393"/>
              <a:gd name="connsiteY5" fmla="*/ 463223 h 46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92393" h="463224">
                <a:moveTo>
                  <a:pt x="0" y="403287"/>
                </a:moveTo>
                <a:cubicBezTo>
                  <a:pt x="92891" y="430864"/>
                  <a:pt x="481728" y="491648"/>
                  <a:pt x="859695" y="447764"/>
                </a:cubicBezTo>
                <a:cubicBezTo>
                  <a:pt x="1237662" y="403880"/>
                  <a:pt x="1811050" y="214503"/>
                  <a:pt x="2267803" y="139983"/>
                </a:cubicBezTo>
                <a:cubicBezTo>
                  <a:pt x="2724556" y="65463"/>
                  <a:pt x="3122695" y="6452"/>
                  <a:pt x="3600215" y="646"/>
                </a:cubicBezTo>
                <a:cubicBezTo>
                  <a:pt x="4077735" y="-5160"/>
                  <a:pt x="4734227" y="28053"/>
                  <a:pt x="5132923" y="105149"/>
                </a:cubicBezTo>
                <a:cubicBezTo>
                  <a:pt x="5531619" y="182245"/>
                  <a:pt x="5546804" y="355817"/>
                  <a:pt x="5992393" y="463223"/>
                </a:cubicBezTo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Freeform 182"/>
          <p:cNvSpPr/>
          <p:nvPr/>
        </p:nvSpPr>
        <p:spPr>
          <a:xfrm flipV="1">
            <a:off x="4336044" y="4494426"/>
            <a:ext cx="5311484" cy="241637"/>
          </a:xfrm>
          <a:custGeom>
            <a:avLst/>
            <a:gdLst>
              <a:gd name="connsiteX0" fmla="*/ 0 w 7245532"/>
              <a:gd name="connsiteY0" fmla="*/ 628313 h 775405"/>
              <a:gd name="connsiteX1" fmla="*/ 505097 w 7245532"/>
              <a:gd name="connsiteY1" fmla="*/ 637022 h 775405"/>
              <a:gd name="connsiteX2" fmla="*/ 1706880 w 7245532"/>
              <a:gd name="connsiteY2" fmla="*/ 140633 h 775405"/>
              <a:gd name="connsiteX3" fmla="*/ 3039292 w 7245532"/>
              <a:gd name="connsiteY3" fmla="*/ 1296 h 775405"/>
              <a:gd name="connsiteX4" fmla="*/ 4572000 w 7245532"/>
              <a:gd name="connsiteY4" fmla="*/ 105799 h 775405"/>
              <a:gd name="connsiteX5" fmla="*/ 5608320 w 7245532"/>
              <a:gd name="connsiteY5" fmla="*/ 602188 h 775405"/>
              <a:gd name="connsiteX6" fmla="*/ 6357257 w 7245532"/>
              <a:gd name="connsiteY6" fmla="*/ 767650 h 775405"/>
              <a:gd name="connsiteX7" fmla="*/ 7245532 w 7245532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134794 w 8081554"/>
              <a:gd name="connsiteY1" fmla="*/ 448414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7806455"/>
              <a:gd name="connsiteY0" fmla="*/ 403937 h 775405"/>
              <a:gd name="connsiteX1" fmla="*/ 859695 w 7806455"/>
              <a:gd name="connsiteY1" fmla="*/ 448414 h 775405"/>
              <a:gd name="connsiteX2" fmla="*/ 2267803 w 7806455"/>
              <a:gd name="connsiteY2" fmla="*/ 140633 h 775405"/>
              <a:gd name="connsiteX3" fmla="*/ 3600215 w 7806455"/>
              <a:gd name="connsiteY3" fmla="*/ 1296 h 775405"/>
              <a:gd name="connsiteX4" fmla="*/ 5132923 w 7806455"/>
              <a:gd name="connsiteY4" fmla="*/ 105799 h 775405"/>
              <a:gd name="connsiteX5" fmla="*/ 6169243 w 7806455"/>
              <a:gd name="connsiteY5" fmla="*/ 602188 h 775405"/>
              <a:gd name="connsiteX6" fmla="*/ 6918180 w 7806455"/>
              <a:gd name="connsiteY6" fmla="*/ 767650 h 775405"/>
              <a:gd name="connsiteX7" fmla="*/ 7806455 w 7806455"/>
              <a:gd name="connsiteY7" fmla="*/ 750233 h 775405"/>
              <a:gd name="connsiteX0" fmla="*/ 0 w 7806455"/>
              <a:gd name="connsiteY0" fmla="*/ 403287 h 784478"/>
              <a:gd name="connsiteX1" fmla="*/ 859695 w 7806455"/>
              <a:gd name="connsiteY1" fmla="*/ 447764 h 784478"/>
              <a:gd name="connsiteX2" fmla="*/ 2267803 w 7806455"/>
              <a:gd name="connsiteY2" fmla="*/ 139983 h 784478"/>
              <a:gd name="connsiteX3" fmla="*/ 3600215 w 7806455"/>
              <a:gd name="connsiteY3" fmla="*/ 646 h 784478"/>
              <a:gd name="connsiteX4" fmla="*/ 5132923 w 7806455"/>
              <a:gd name="connsiteY4" fmla="*/ 105149 h 784478"/>
              <a:gd name="connsiteX5" fmla="*/ 5992393 w 7806455"/>
              <a:gd name="connsiteY5" fmla="*/ 463223 h 784478"/>
              <a:gd name="connsiteX6" fmla="*/ 6918180 w 7806455"/>
              <a:gd name="connsiteY6" fmla="*/ 767000 h 784478"/>
              <a:gd name="connsiteX7" fmla="*/ 7806455 w 7806455"/>
              <a:gd name="connsiteY7" fmla="*/ 749583 h 784478"/>
              <a:gd name="connsiteX0" fmla="*/ 0 w 7806455"/>
              <a:gd name="connsiteY0" fmla="*/ 403287 h 749583"/>
              <a:gd name="connsiteX1" fmla="*/ 859695 w 7806455"/>
              <a:gd name="connsiteY1" fmla="*/ 447764 h 749583"/>
              <a:gd name="connsiteX2" fmla="*/ 2267803 w 7806455"/>
              <a:gd name="connsiteY2" fmla="*/ 139983 h 749583"/>
              <a:gd name="connsiteX3" fmla="*/ 3600215 w 7806455"/>
              <a:gd name="connsiteY3" fmla="*/ 646 h 749583"/>
              <a:gd name="connsiteX4" fmla="*/ 5132923 w 7806455"/>
              <a:gd name="connsiteY4" fmla="*/ 105149 h 749583"/>
              <a:gd name="connsiteX5" fmla="*/ 5992393 w 7806455"/>
              <a:gd name="connsiteY5" fmla="*/ 463223 h 749583"/>
              <a:gd name="connsiteX6" fmla="*/ 7806455 w 7806455"/>
              <a:gd name="connsiteY6" fmla="*/ 749583 h 749583"/>
              <a:gd name="connsiteX0" fmla="*/ 0 w 5992393"/>
              <a:gd name="connsiteY0" fmla="*/ 403287 h 463224"/>
              <a:gd name="connsiteX1" fmla="*/ 859695 w 5992393"/>
              <a:gd name="connsiteY1" fmla="*/ 447764 h 463224"/>
              <a:gd name="connsiteX2" fmla="*/ 2267803 w 5992393"/>
              <a:gd name="connsiteY2" fmla="*/ 139983 h 463224"/>
              <a:gd name="connsiteX3" fmla="*/ 3600215 w 5992393"/>
              <a:gd name="connsiteY3" fmla="*/ 646 h 463224"/>
              <a:gd name="connsiteX4" fmla="*/ 5132923 w 5992393"/>
              <a:gd name="connsiteY4" fmla="*/ 105149 h 463224"/>
              <a:gd name="connsiteX5" fmla="*/ 5992393 w 5992393"/>
              <a:gd name="connsiteY5" fmla="*/ 463223 h 46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92393" h="463224">
                <a:moveTo>
                  <a:pt x="0" y="403287"/>
                </a:moveTo>
                <a:cubicBezTo>
                  <a:pt x="92891" y="430864"/>
                  <a:pt x="481728" y="491648"/>
                  <a:pt x="859695" y="447764"/>
                </a:cubicBezTo>
                <a:cubicBezTo>
                  <a:pt x="1237662" y="403880"/>
                  <a:pt x="1811050" y="214503"/>
                  <a:pt x="2267803" y="139983"/>
                </a:cubicBezTo>
                <a:cubicBezTo>
                  <a:pt x="2724556" y="65463"/>
                  <a:pt x="3122695" y="6452"/>
                  <a:pt x="3600215" y="646"/>
                </a:cubicBezTo>
                <a:cubicBezTo>
                  <a:pt x="4077735" y="-5160"/>
                  <a:pt x="4734227" y="28053"/>
                  <a:pt x="5132923" y="105149"/>
                </a:cubicBezTo>
                <a:cubicBezTo>
                  <a:pt x="5531619" y="182245"/>
                  <a:pt x="5546804" y="355817"/>
                  <a:pt x="5992393" y="463223"/>
                </a:cubicBezTo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Freeform 183"/>
          <p:cNvSpPr/>
          <p:nvPr/>
        </p:nvSpPr>
        <p:spPr>
          <a:xfrm flipV="1">
            <a:off x="4392968" y="4521879"/>
            <a:ext cx="5311484" cy="750002"/>
          </a:xfrm>
          <a:custGeom>
            <a:avLst/>
            <a:gdLst>
              <a:gd name="connsiteX0" fmla="*/ 0 w 7245532"/>
              <a:gd name="connsiteY0" fmla="*/ 628313 h 775405"/>
              <a:gd name="connsiteX1" fmla="*/ 505097 w 7245532"/>
              <a:gd name="connsiteY1" fmla="*/ 637022 h 775405"/>
              <a:gd name="connsiteX2" fmla="*/ 1706880 w 7245532"/>
              <a:gd name="connsiteY2" fmla="*/ 140633 h 775405"/>
              <a:gd name="connsiteX3" fmla="*/ 3039292 w 7245532"/>
              <a:gd name="connsiteY3" fmla="*/ 1296 h 775405"/>
              <a:gd name="connsiteX4" fmla="*/ 4572000 w 7245532"/>
              <a:gd name="connsiteY4" fmla="*/ 105799 h 775405"/>
              <a:gd name="connsiteX5" fmla="*/ 5608320 w 7245532"/>
              <a:gd name="connsiteY5" fmla="*/ 602188 h 775405"/>
              <a:gd name="connsiteX6" fmla="*/ 6357257 w 7245532"/>
              <a:gd name="connsiteY6" fmla="*/ 767650 h 775405"/>
              <a:gd name="connsiteX7" fmla="*/ 7245532 w 7245532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134794 w 8081554"/>
              <a:gd name="connsiteY1" fmla="*/ 448414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7806455"/>
              <a:gd name="connsiteY0" fmla="*/ 403937 h 775405"/>
              <a:gd name="connsiteX1" fmla="*/ 859695 w 7806455"/>
              <a:gd name="connsiteY1" fmla="*/ 448414 h 775405"/>
              <a:gd name="connsiteX2" fmla="*/ 2267803 w 7806455"/>
              <a:gd name="connsiteY2" fmla="*/ 140633 h 775405"/>
              <a:gd name="connsiteX3" fmla="*/ 3600215 w 7806455"/>
              <a:gd name="connsiteY3" fmla="*/ 1296 h 775405"/>
              <a:gd name="connsiteX4" fmla="*/ 5132923 w 7806455"/>
              <a:gd name="connsiteY4" fmla="*/ 105799 h 775405"/>
              <a:gd name="connsiteX5" fmla="*/ 6169243 w 7806455"/>
              <a:gd name="connsiteY5" fmla="*/ 602188 h 775405"/>
              <a:gd name="connsiteX6" fmla="*/ 6918180 w 7806455"/>
              <a:gd name="connsiteY6" fmla="*/ 767650 h 775405"/>
              <a:gd name="connsiteX7" fmla="*/ 7806455 w 7806455"/>
              <a:gd name="connsiteY7" fmla="*/ 750233 h 775405"/>
              <a:gd name="connsiteX0" fmla="*/ 0 w 7806455"/>
              <a:gd name="connsiteY0" fmla="*/ 403287 h 784478"/>
              <a:gd name="connsiteX1" fmla="*/ 859695 w 7806455"/>
              <a:gd name="connsiteY1" fmla="*/ 447764 h 784478"/>
              <a:gd name="connsiteX2" fmla="*/ 2267803 w 7806455"/>
              <a:gd name="connsiteY2" fmla="*/ 139983 h 784478"/>
              <a:gd name="connsiteX3" fmla="*/ 3600215 w 7806455"/>
              <a:gd name="connsiteY3" fmla="*/ 646 h 784478"/>
              <a:gd name="connsiteX4" fmla="*/ 5132923 w 7806455"/>
              <a:gd name="connsiteY4" fmla="*/ 105149 h 784478"/>
              <a:gd name="connsiteX5" fmla="*/ 5992393 w 7806455"/>
              <a:gd name="connsiteY5" fmla="*/ 463223 h 784478"/>
              <a:gd name="connsiteX6" fmla="*/ 6918180 w 7806455"/>
              <a:gd name="connsiteY6" fmla="*/ 767000 h 784478"/>
              <a:gd name="connsiteX7" fmla="*/ 7806455 w 7806455"/>
              <a:gd name="connsiteY7" fmla="*/ 749583 h 784478"/>
              <a:gd name="connsiteX0" fmla="*/ 0 w 7806455"/>
              <a:gd name="connsiteY0" fmla="*/ 403287 h 749583"/>
              <a:gd name="connsiteX1" fmla="*/ 859695 w 7806455"/>
              <a:gd name="connsiteY1" fmla="*/ 447764 h 749583"/>
              <a:gd name="connsiteX2" fmla="*/ 2267803 w 7806455"/>
              <a:gd name="connsiteY2" fmla="*/ 139983 h 749583"/>
              <a:gd name="connsiteX3" fmla="*/ 3600215 w 7806455"/>
              <a:gd name="connsiteY3" fmla="*/ 646 h 749583"/>
              <a:gd name="connsiteX4" fmla="*/ 5132923 w 7806455"/>
              <a:gd name="connsiteY4" fmla="*/ 105149 h 749583"/>
              <a:gd name="connsiteX5" fmla="*/ 5992393 w 7806455"/>
              <a:gd name="connsiteY5" fmla="*/ 463223 h 749583"/>
              <a:gd name="connsiteX6" fmla="*/ 7806455 w 7806455"/>
              <a:gd name="connsiteY6" fmla="*/ 749583 h 749583"/>
              <a:gd name="connsiteX0" fmla="*/ 0 w 5992393"/>
              <a:gd name="connsiteY0" fmla="*/ 403287 h 463224"/>
              <a:gd name="connsiteX1" fmla="*/ 859695 w 5992393"/>
              <a:gd name="connsiteY1" fmla="*/ 447764 h 463224"/>
              <a:gd name="connsiteX2" fmla="*/ 2267803 w 5992393"/>
              <a:gd name="connsiteY2" fmla="*/ 139983 h 463224"/>
              <a:gd name="connsiteX3" fmla="*/ 3600215 w 5992393"/>
              <a:gd name="connsiteY3" fmla="*/ 646 h 463224"/>
              <a:gd name="connsiteX4" fmla="*/ 5132923 w 5992393"/>
              <a:gd name="connsiteY4" fmla="*/ 105149 h 463224"/>
              <a:gd name="connsiteX5" fmla="*/ 5992393 w 5992393"/>
              <a:gd name="connsiteY5" fmla="*/ 463223 h 46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92393" h="463224">
                <a:moveTo>
                  <a:pt x="0" y="403287"/>
                </a:moveTo>
                <a:cubicBezTo>
                  <a:pt x="92891" y="430864"/>
                  <a:pt x="481728" y="491648"/>
                  <a:pt x="859695" y="447764"/>
                </a:cubicBezTo>
                <a:cubicBezTo>
                  <a:pt x="1237662" y="403880"/>
                  <a:pt x="1811050" y="214503"/>
                  <a:pt x="2267803" y="139983"/>
                </a:cubicBezTo>
                <a:cubicBezTo>
                  <a:pt x="2724556" y="65463"/>
                  <a:pt x="3122695" y="6452"/>
                  <a:pt x="3600215" y="646"/>
                </a:cubicBezTo>
                <a:cubicBezTo>
                  <a:pt x="4077735" y="-5160"/>
                  <a:pt x="4734227" y="28053"/>
                  <a:pt x="5132923" y="105149"/>
                </a:cubicBezTo>
                <a:cubicBezTo>
                  <a:pt x="5531619" y="182245"/>
                  <a:pt x="5546804" y="355817"/>
                  <a:pt x="5992393" y="463223"/>
                </a:cubicBezTo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866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9" y="87270"/>
            <a:ext cx="11471747" cy="102057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3400" b="0" dirty="0" smtClean="0"/>
              <a:t>Voltron SR </a:t>
            </a:r>
            <a:r>
              <a:rPr lang="en-US" sz="3400" b="0" dirty="0" err="1" smtClean="0"/>
              <a:t>Dataplane</a:t>
            </a:r>
            <a:endParaRPr lang="en-US" sz="3400" b="0" dirty="0">
              <a:solidFill>
                <a:schemeClr val="tx2"/>
              </a:solidFill>
            </a:endParaRPr>
          </a:p>
        </p:txBody>
      </p:sp>
      <p:sp>
        <p:nvSpPr>
          <p:cNvPr id="155" name="Content Placeholder 2"/>
          <p:cNvSpPr txBox="1">
            <a:spLocks/>
          </p:cNvSpPr>
          <p:nvPr/>
        </p:nvSpPr>
        <p:spPr>
          <a:xfrm>
            <a:off x="406399" y="968508"/>
            <a:ext cx="7039430" cy="1330722"/>
          </a:xfrm>
          <a:prstGeom prst="rect">
            <a:avLst/>
          </a:prstGeom>
        </p:spPr>
        <p:txBody>
          <a:bodyPr lIns="121899" tIns="60949" rIns="121899" bIns="60949"/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478355" indent="-287859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8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575719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766214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79" indent="-228588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61" indent="-228557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3" indent="0" algn="l" defTabSz="91434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4" indent="-228588" algn="l" defTabSz="9143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2"/>
                </a:solidFill>
              </a:rPr>
              <a:t>Egress Engineering</a:t>
            </a:r>
            <a:r>
              <a:rPr lang="en-US" dirty="0" smtClean="0"/>
              <a:t>, aka </a:t>
            </a:r>
            <a:r>
              <a:rPr lang="en-US" dirty="0" smtClean="0">
                <a:solidFill>
                  <a:schemeClr val="tx2"/>
                </a:solidFill>
              </a:rPr>
              <a:t>EPE SID </a:t>
            </a:r>
            <a:r>
              <a:rPr lang="mr-IN" dirty="0" smtClean="0"/>
              <a:t>–</a:t>
            </a:r>
            <a:r>
              <a:rPr lang="en-US" dirty="0" smtClean="0"/>
              <a:t> similar to IGP </a:t>
            </a:r>
            <a:r>
              <a:rPr lang="en-US" dirty="0" err="1" smtClean="0"/>
              <a:t>adj</a:t>
            </a:r>
            <a:r>
              <a:rPr lang="en-US" dirty="0" smtClean="0"/>
              <a:t> SID</a:t>
            </a:r>
          </a:p>
          <a:p>
            <a:pPr lvl="1"/>
            <a:r>
              <a:rPr lang="en-US" dirty="0" smtClean="0"/>
              <a:t>Non-SRGB, Local to the router</a:t>
            </a:r>
          </a:p>
          <a:p>
            <a:pPr lvl="1"/>
            <a:r>
              <a:rPr lang="en-US" dirty="0" smtClean="0"/>
              <a:t>Can be used to steer traffic via specific interface(s)</a:t>
            </a:r>
          </a:p>
        </p:txBody>
      </p:sp>
      <p:grpSp>
        <p:nvGrpSpPr>
          <p:cNvPr id="110" name="Group 109"/>
          <p:cNvGrpSpPr/>
          <p:nvPr/>
        </p:nvGrpSpPr>
        <p:grpSpPr>
          <a:xfrm>
            <a:off x="6735803" y="3425748"/>
            <a:ext cx="493148" cy="388463"/>
            <a:chOff x="4460682" y="1494845"/>
            <a:chExt cx="365760" cy="365760"/>
          </a:xfrm>
        </p:grpSpPr>
        <p:sp>
          <p:nvSpPr>
            <p:cNvPr id="111" name="Oval 11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4460682" y="1571950"/>
              <a:ext cx="365760" cy="1846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4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S0</a:t>
              </a:r>
              <a:endParaRPr lang="fr-FR" sz="14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5405997" y="3533959"/>
            <a:ext cx="493148" cy="388463"/>
            <a:chOff x="4460682" y="1494845"/>
            <a:chExt cx="365760" cy="365760"/>
          </a:xfrm>
        </p:grpSpPr>
        <p:sp>
          <p:nvSpPr>
            <p:cNvPr id="114" name="Oval 11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16" name="Straight Connector 115"/>
          <p:cNvCxnSpPr/>
          <p:nvPr/>
        </p:nvCxnSpPr>
        <p:spPr>
          <a:xfrm flipH="1">
            <a:off x="5899145" y="3619980"/>
            <a:ext cx="836657" cy="1082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Group 116"/>
          <p:cNvGrpSpPr/>
          <p:nvPr/>
        </p:nvGrpSpPr>
        <p:grpSpPr>
          <a:xfrm>
            <a:off x="5405997" y="4000118"/>
            <a:ext cx="493148" cy="388463"/>
            <a:chOff x="4460682" y="1494845"/>
            <a:chExt cx="365760" cy="365760"/>
          </a:xfrm>
        </p:grpSpPr>
        <p:sp>
          <p:nvSpPr>
            <p:cNvPr id="118" name="Oval 117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4219034" y="4182152"/>
            <a:ext cx="474796" cy="579928"/>
            <a:chOff x="4442055" y="1501973"/>
            <a:chExt cx="365762" cy="461344"/>
          </a:xfrm>
        </p:grpSpPr>
        <p:sp>
          <p:nvSpPr>
            <p:cNvPr id="121" name="Oval 120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4442057" y="1501973"/>
              <a:ext cx="365760" cy="461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ToR100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23" name="Straight Connector 122"/>
          <p:cNvCxnSpPr/>
          <p:nvPr/>
        </p:nvCxnSpPr>
        <p:spPr>
          <a:xfrm flipH="1">
            <a:off x="4693827" y="3865533"/>
            <a:ext cx="784390" cy="5400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V="1">
            <a:off x="4693830" y="4187800"/>
            <a:ext cx="712167" cy="25699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H="1" flipV="1">
            <a:off x="3866196" y="4405999"/>
            <a:ext cx="352838" cy="1453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Group 125"/>
          <p:cNvGrpSpPr/>
          <p:nvPr/>
        </p:nvGrpSpPr>
        <p:grpSpPr>
          <a:xfrm>
            <a:off x="5405997" y="4478855"/>
            <a:ext cx="493148" cy="388463"/>
            <a:chOff x="4460682" y="1494845"/>
            <a:chExt cx="365760" cy="365760"/>
          </a:xfrm>
        </p:grpSpPr>
        <p:sp>
          <p:nvSpPr>
            <p:cNvPr id="127" name="Oval 126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5405997" y="5040713"/>
            <a:ext cx="493148" cy="388463"/>
            <a:chOff x="4460682" y="1494845"/>
            <a:chExt cx="365760" cy="365760"/>
          </a:xfrm>
        </p:grpSpPr>
        <p:sp>
          <p:nvSpPr>
            <p:cNvPr id="130" name="Oval 12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L33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32" name="Straight Connector 131"/>
          <p:cNvCxnSpPr/>
          <p:nvPr/>
        </p:nvCxnSpPr>
        <p:spPr>
          <a:xfrm>
            <a:off x="4693827" y="4420533"/>
            <a:ext cx="712170" cy="25255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4693830" y="4472116"/>
            <a:ext cx="712167" cy="7628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/>
          <p:cNvGrpSpPr/>
          <p:nvPr/>
        </p:nvGrpSpPr>
        <p:grpSpPr>
          <a:xfrm>
            <a:off x="6735803" y="3961993"/>
            <a:ext cx="493148" cy="388463"/>
            <a:chOff x="4460682" y="1494845"/>
            <a:chExt cx="365760" cy="365760"/>
          </a:xfrm>
        </p:grpSpPr>
        <p:sp>
          <p:nvSpPr>
            <p:cNvPr id="135" name="Oval 13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S1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6735803" y="4528435"/>
            <a:ext cx="493148" cy="388463"/>
            <a:chOff x="4460682" y="1502161"/>
            <a:chExt cx="365760" cy="365760"/>
          </a:xfrm>
        </p:grpSpPr>
        <p:sp>
          <p:nvSpPr>
            <p:cNvPr id="138" name="Oval 137"/>
            <p:cNvSpPr/>
            <p:nvPr/>
          </p:nvSpPr>
          <p:spPr>
            <a:xfrm>
              <a:off x="4460682" y="1502161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4460682" y="1591557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6711621" y="5152448"/>
            <a:ext cx="550954" cy="388463"/>
            <a:chOff x="4437977" y="1494845"/>
            <a:chExt cx="408634" cy="365760"/>
          </a:xfrm>
        </p:grpSpPr>
        <p:sp>
          <p:nvSpPr>
            <p:cNvPr id="141" name="Oval 14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4437977" y="1603846"/>
              <a:ext cx="408634" cy="2390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S3</a:t>
              </a:r>
              <a:endParaRPr lang="fr-FR" sz="12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43" name="Straight Connector 142"/>
          <p:cNvCxnSpPr/>
          <p:nvPr/>
        </p:nvCxnSpPr>
        <p:spPr>
          <a:xfrm flipH="1" flipV="1">
            <a:off x="5899145" y="3728190"/>
            <a:ext cx="836657" cy="42148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flipH="1" flipV="1">
            <a:off x="5899145" y="3728190"/>
            <a:ext cx="836657" cy="9944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H="1" flipV="1">
            <a:off x="5899145" y="3728190"/>
            <a:ext cx="812475" cy="16622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H="1" flipV="1">
            <a:off x="5899145" y="4194350"/>
            <a:ext cx="812475" cy="119613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flipH="1">
            <a:off x="5899145" y="3605675"/>
            <a:ext cx="836657" cy="58867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H="1">
            <a:off x="5899145" y="4149675"/>
            <a:ext cx="836657" cy="4467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H="1" flipV="1">
            <a:off x="5899145" y="4194350"/>
            <a:ext cx="836657" cy="5283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5899145" y="3605675"/>
            <a:ext cx="836657" cy="10674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H="1">
            <a:off x="5899145" y="4149675"/>
            <a:ext cx="836657" cy="5234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H="1" flipV="1">
            <a:off x="5899145" y="4673087"/>
            <a:ext cx="836657" cy="4303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H="1" flipV="1">
            <a:off x="5899145" y="4673087"/>
            <a:ext cx="812475" cy="7174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H="1">
            <a:off x="5899145" y="3619980"/>
            <a:ext cx="836657" cy="164980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>
            <a:off x="5899145" y="4149675"/>
            <a:ext cx="836657" cy="11201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H="1">
            <a:off x="5899145" y="4716118"/>
            <a:ext cx="836657" cy="55366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H="1" flipV="1">
            <a:off x="5899145" y="5234921"/>
            <a:ext cx="812475" cy="12073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9" name="Group 158"/>
          <p:cNvGrpSpPr/>
          <p:nvPr/>
        </p:nvGrpSpPr>
        <p:grpSpPr>
          <a:xfrm>
            <a:off x="8112373" y="3533959"/>
            <a:ext cx="493148" cy="388463"/>
            <a:chOff x="4460682" y="1494845"/>
            <a:chExt cx="365760" cy="365760"/>
          </a:xfrm>
        </p:grpSpPr>
        <p:sp>
          <p:nvSpPr>
            <p:cNvPr id="167" name="Oval 166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L6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72" name="Straight Connector 171"/>
          <p:cNvCxnSpPr/>
          <p:nvPr/>
        </p:nvCxnSpPr>
        <p:spPr>
          <a:xfrm flipH="1" flipV="1">
            <a:off x="7228951" y="3619980"/>
            <a:ext cx="883422" cy="13052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4" name="Group 173"/>
          <p:cNvGrpSpPr/>
          <p:nvPr/>
        </p:nvGrpSpPr>
        <p:grpSpPr>
          <a:xfrm>
            <a:off x="8112373" y="4000118"/>
            <a:ext cx="493148" cy="388463"/>
            <a:chOff x="4460682" y="1494845"/>
            <a:chExt cx="365760" cy="365760"/>
          </a:xfrm>
        </p:grpSpPr>
        <p:sp>
          <p:nvSpPr>
            <p:cNvPr id="175" name="Oval 17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L7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8112373" y="4478855"/>
            <a:ext cx="493148" cy="388463"/>
            <a:chOff x="4460682" y="1494845"/>
            <a:chExt cx="365760" cy="365760"/>
          </a:xfrm>
        </p:grpSpPr>
        <p:sp>
          <p:nvSpPr>
            <p:cNvPr id="180" name="Oval 17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8112373" y="5040713"/>
            <a:ext cx="493148" cy="388463"/>
            <a:chOff x="4460682" y="1494845"/>
            <a:chExt cx="365760" cy="365760"/>
          </a:xfrm>
        </p:grpSpPr>
        <p:sp>
          <p:nvSpPr>
            <p:cNvPr id="183" name="Oval 182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85" name="Straight Connector 184"/>
          <p:cNvCxnSpPr/>
          <p:nvPr/>
        </p:nvCxnSpPr>
        <p:spPr>
          <a:xfrm flipH="1" flipV="1">
            <a:off x="7228951" y="3619980"/>
            <a:ext cx="883422" cy="57437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 flipV="1">
            <a:off x="7228951" y="3619980"/>
            <a:ext cx="883422" cy="1095003"/>
          </a:xfrm>
          <a:prstGeom prst="line">
            <a:avLst/>
          </a:prstGeom>
          <a:ln w="38100" cmpd="sng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flipH="1" flipV="1">
            <a:off x="7228951" y="3619980"/>
            <a:ext cx="883422" cy="16851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H="1" flipV="1">
            <a:off x="7228951" y="4156225"/>
            <a:ext cx="883422" cy="114892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H="1">
            <a:off x="7228951" y="3750508"/>
            <a:ext cx="883422" cy="4057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H="1" flipV="1">
            <a:off x="7228951" y="4156225"/>
            <a:ext cx="883422" cy="3812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 flipH="1" flipV="1">
            <a:off x="7228951" y="4156225"/>
            <a:ext cx="883422" cy="55875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H="1">
            <a:off x="7228951" y="3750508"/>
            <a:ext cx="883422" cy="97215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H="1">
            <a:off x="7228951" y="4229720"/>
            <a:ext cx="883422" cy="49294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H="1">
            <a:off x="7228951" y="4673087"/>
            <a:ext cx="883422" cy="495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H="1" flipV="1">
            <a:off x="7228951" y="4716118"/>
            <a:ext cx="883422" cy="58903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H="1">
            <a:off x="7262575" y="3750508"/>
            <a:ext cx="849798" cy="163998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H="1">
            <a:off x="7262575" y="4229720"/>
            <a:ext cx="849798" cy="116076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/>
          <p:nvPr/>
        </p:nvCxnSpPr>
        <p:spPr>
          <a:xfrm flipH="1">
            <a:off x="7262575" y="4714983"/>
            <a:ext cx="849798" cy="6755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/>
          <p:nvPr/>
        </p:nvCxnSpPr>
        <p:spPr>
          <a:xfrm flipH="1">
            <a:off x="7262575" y="5270315"/>
            <a:ext cx="849798" cy="8533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1" name="Group 280"/>
          <p:cNvGrpSpPr/>
          <p:nvPr/>
        </p:nvGrpSpPr>
        <p:grpSpPr>
          <a:xfrm>
            <a:off x="9297750" y="4114763"/>
            <a:ext cx="483505" cy="469369"/>
            <a:chOff x="4442055" y="1503898"/>
            <a:chExt cx="372471" cy="372241"/>
          </a:xfrm>
        </p:grpSpPr>
        <p:sp>
          <p:nvSpPr>
            <p:cNvPr id="282" name="Oval 281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83" name="TextBox 282"/>
            <p:cNvSpPr txBox="1"/>
            <p:nvPr/>
          </p:nvSpPr>
          <p:spPr>
            <a:xfrm>
              <a:off x="4448766" y="1503898"/>
              <a:ext cx="365760" cy="3722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err="1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</a:t>
              </a:r>
              <a:endParaRPr lang="en-US" sz="1300" dirty="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84" name="Straight Connector 283"/>
          <p:cNvCxnSpPr/>
          <p:nvPr/>
        </p:nvCxnSpPr>
        <p:spPr>
          <a:xfrm>
            <a:off x="9772543" y="4409688"/>
            <a:ext cx="301422" cy="398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5" name="Group 284"/>
          <p:cNvGrpSpPr/>
          <p:nvPr/>
        </p:nvGrpSpPr>
        <p:grpSpPr>
          <a:xfrm>
            <a:off x="10005618" y="4193442"/>
            <a:ext cx="678859" cy="440461"/>
            <a:chOff x="1066178" y="3939328"/>
            <a:chExt cx="684628" cy="538387"/>
          </a:xfrm>
        </p:grpSpPr>
        <p:sp>
          <p:nvSpPr>
            <p:cNvPr id="286" name="TextBox 285"/>
            <p:cNvSpPr txBox="1"/>
            <p:nvPr/>
          </p:nvSpPr>
          <p:spPr>
            <a:xfrm>
              <a:off x="1066178" y="4105491"/>
              <a:ext cx="684628" cy="3103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214794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Host</a:t>
              </a:r>
              <a:endParaRPr lang="fr-FR" sz="1200" dirty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87" name="Oval 286"/>
            <p:cNvSpPr/>
            <p:nvPr/>
          </p:nvSpPr>
          <p:spPr>
            <a:xfrm>
              <a:off x="1135106" y="3939328"/>
              <a:ext cx="543926" cy="538387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288" name="Group 287"/>
          <p:cNvGrpSpPr/>
          <p:nvPr/>
        </p:nvGrpSpPr>
        <p:grpSpPr>
          <a:xfrm>
            <a:off x="10990781" y="4135075"/>
            <a:ext cx="542559" cy="556741"/>
            <a:chOff x="4454104" y="1397996"/>
            <a:chExt cx="441017" cy="567117"/>
          </a:xfrm>
        </p:grpSpPr>
        <p:sp>
          <p:nvSpPr>
            <p:cNvPr id="289" name="Oval 288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0" name="TextBox 289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91" name="Straight Connector 290"/>
          <p:cNvCxnSpPr/>
          <p:nvPr/>
        </p:nvCxnSpPr>
        <p:spPr>
          <a:xfrm flipV="1">
            <a:off x="10613308" y="4413446"/>
            <a:ext cx="377473" cy="22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/>
          <p:cNvCxnSpPr>
            <a:endCxn id="282" idx="2"/>
          </p:cNvCxnSpPr>
          <p:nvPr/>
        </p:nvCxnSpPr>
        <p:spPr>
          <a:xfrm flipV="1">
            <a:off x="8605521" y="4351454"/>
            <a:ext cx="692229" cy="91832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/>
          <p:cNvCxnSpPr>
            <a:endCxn id="282" idx="2"/>
          </p:cNvCxnSpPr>
          <p:nvPr/>
        </p:nvCxnSpPr>
        <p:spPr>
          <a:xfrm flipV="1">
            <a:off x="8605521" y="4351454"/>
            <a:ext cx="692229" cy="32163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/>
          <p:cNvCxnSpPr>
            <a:endCxn id="282" idx="2"/>
          </p:cNvCxnSpPr>
          <p:nvPr/>
        </p:nvCxnSpPr>
        <p:spPr>
          <a:xfrm>
            <a:off x="8605521" y="4194350"/>
            <a:ext cx="692229" cy="15710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/>
          <p:cNvCxnSpPr>
            <a:endCxn id="282" idx="2"/>
          </p:cNvCxnSpPr>
          <p:nvPr/>
        </p:nvCxnSpPr>
        <p:spPr>
          <a:xfrm>
            <a:off x="8533301" y="3865532"/>
            <a:ext cx="764449" cy="48592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0" name="Group 309"/>
          <p:cNvGrpSpPr/>
          <p:nvPr/>
        </p:nvGrpSpPr>
        <p:grpSpPr>
          <a:xfrm>
            <a:off x="3258506" y="4185768"/>
            <a:ext cx="678859" cy="440461"/>
            <a:chOff x="1066178" y="3939328"/>
            <a:chExt cx="684628" cy="538387"/>
          </a:xfrm>
        </p:grpSpPr>
        <p:sp>
          <p:nvSpPr>
            <p:cNvPr id="311" name="TextBox 310"/>
            <p:cNvSpPr txBox="1"/>
            <p:nvPr/>
          </p:nvSpPr>
          <p:spPr>
            <a:xfrm>
              <a:off x="1066178" y="4105491"/>
              <a:ext cx="684628" cy="3103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214794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Host</a:t>
              </a:r>
              <a:endParaRPr lang="fr-FR" sz="1200" dirty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12" name="Oval 311"/>
            <p:cNvSpPr/>
            <p:nvPr/>
          </p:nvSpPr>
          <p:spPr>
            <a:xfrm>
              <a:off x="1135106" y="3939328"/>
              <a:ext cx="543926" cy="538387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313" name="Group 312"/>
          <p:cNvGrpSpPr/>
          <p:nvPr/>
        </p:nvGrpSpPr>
        <p:grpSpPr>
          <a:xfrm>
            <a:off x="2424444" y="4129832"/>
            <a:ext cx="542559" cy="556741"/>
            <a:chOff x="4454104" y="1397996"/>
            <a:chExt cx="441017" cy="567117"/>
          </a:xfrm>
        </p:grpSpPr>
        <p:sp>
          <p:nvSpPr>
            <p:cNvPr id="314" name="Oval 313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15" name="TextBox 314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16" name="Straight Connector 315"/>
          <p:cNvCxnSpPr/>
          <p:nvPr/>
        </p:nvCxnSpPr>
        <p:spPr>
          <a:xfrm flipH="1">
            <a:off x="2967003" y="4405999"/>
            <a:ext cx="359850" cy="220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Arrow Connector 317"/>
          <p:cNvCxnSpPr/>
          <p:nvPr/>
        </p:nvCxnSpPr>
        <p:spPr>
          <a:xfrm>
            <a:off x="9518469" y="3564028"/>
            <a:ext cx="0" cy="529929"/>
          </a:xfrm>
          <a:prstGeom prst="straightConnector1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TextBox 318"/>
          <p:cNvSpPr txBox="1"/>
          <p:nvPr/>
        </p:nvSpPr>
        <p:spPr>
          <a:xfrm>
            <a:off x="3644663" y="2625309"/>
            <a:ext cx="1263038" cy="938719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EPE SIDs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Gi0/0/0/0 24008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Gi0/0/0/1 24009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Gi0/0/0/2 24010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Gi0/0/0/3 24011</a:t>
            </a:r>
            <a:endParaRPr lang="en-US" sz="11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20" name="Straight Arrow Connector 319"/>
          <p:cNvCxnSpPr>
            <a:stCxn id="319" idx="2"/>
          </p:cNvCxnSpPr>
          <p:nvPr/>
        </p:nvCxnSpPr>
        <p:spPr>
          <a:xfrm>
            <a:off x="4276182" y="3564028"/>
            <a:ext cx="134833" cy="593998"/>
          </a:xfrm>
          <a:prstGeom prst="straightConnector1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TextBox 324"/>
          <p:cNvSpPr txBox="1"/>
          <p:nvPr/>
        </p:nvSpPr>
        <p:spPr>
          <a:xfrm>
            <a:off x="8810928" y="2630454"/>
            <a:ext cx="1263038" cy="938719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EPE SIDs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Gi0/0/0/0 24011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Gi0/0/0/1 24010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Gi0/0/0/2 24009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Gi0/0/0/3 24008</a:t>
            </a:r>
            <a:endParaRPr lang="en-US" sz="11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26" name="Straight Arrow Connector 325"/>
          <p:cNvCxnSpPr>
            <a:endCxn id="111" idx="7"/>
          </p:cNvCxnSpPr>
          <p:nvPr/>
        </p:nvCxnSpPr>
        <p:spPr>
          <a:xfrm flipH="1">
            <a:off x="7156731" y="2959179"/>
            <a:ext cx="223724" cy="523458"/>
          </a:xfrm>
          <a:prstGeom prst="straightConnector1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TextBox 326"/>
          <p:cNvSpPr txBox="1"/>
          <p:nvPr/>
        </p:nvSpPr>
        <p:spPr>
          <a:xfrm>
            <a:off x="6672914" y="2025605"/>
            <a:ext cx="1263038" cy="938719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EPE SIDs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Gi0/0/0/0 24000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Gi0/0/0/1 24001</a:t>
            </a:r>
          </a:p>
          <a:p>
            <a:pPr eaLnBrk="0" hangingPunct="0"/>
            <a:r>
              <a:rPr lang="en-US" sz="1100" dirty="0" smtClean="0"/>
              <a:t>Gi0/0/0/2 24002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Gi0/0/0/3 24003</a:t>
            </a:r>
            <a:endParaRPr lang="en-US" sz="11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28" name="Straight Arrow Connector 327"/>
          <p:cNvCxnSpPr/>
          <p:nvPr/>
        </p:nvCxnSpPr>
        <p:spPr>
          <a:xfrm>
            <a:off x="6472355" y="6086875"/>
            <a:ext cx="796997" cy="3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Rectangle 328"/>
          <p:cNvSpPr/>
          <p:nvPr/>
        </p:nvSpPr>
        <p:spPr bwMode="auto">
          <a:xfrm>
            <a:off x="5196726" y="5771415"/>
            <a:ext cx="541031" cy="246221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330" name="TextBox 329"/>
          <p:cNvSpPr txBox="1"/>
          <p:nvPr/>
        </p:nvSpPr>
        <p:spPr>
          <a:xfrm>
            <a:off x="5134110" y="5766820"/>
            <a:ext cx="660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31" name="Rectangle 330"/>
          <p:cNvSpPr/>
          <p:nvPr/>
        </p:nvSpPr>
        <p:spPr bwMode="auto">
          <a:xfrm>
            <a:off x="5737758" y="5772305"/>
            <a:ext cx="392854" cy="2462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332" name="TextBox 331"/>
          <p:cNvSpPr txBox="1"/>
          <p:nvPr/>
        </p:nvSpPr>
        <p:spPr>
          <a:xfrm>
            <a:off x="5672269" y="5770525"/>
            <a:ext cx="518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33" name="Rectangle 332"/>
          <p:cNvSpPr/>
          <p:nvPr/>
        </p:nvSpPr>
        <p:spPr bwMode="auto">
          <a:xfrm>
            <a:off x="6605998" y="5764379"/>
            <a:ext cx="511775" cy="2462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334" name="TextBox 333"/>
          <p:cNvSpPr txBox="1"/>
          <p:nvPr/>
        </p:nvSpPr>
        <p:spPr>
          <a:xfrm>
            <a:off x="6556518" y="5780154"/>
            <a:ext cx="6112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tx1">
                    <a:lumMod val="50000"/>
                  </a:schemeClr>
                </a:solidFill>
              </a:rPr>
              <a:t>100200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36" name="Rectangle 335"/>
          <p:cNvSpPr/>
          <p:nvPr/>
        </p:nvSpPr>
        <p:spPr bwMode="auto">
          <a:xfrm>
            <a:off x="6102025" y="5772305"/>
            <a:ext cx="511775" cy="246221"/>
          </a:xfrm>
          <a:prstGeom prst="rect">
            <a:avLst/>
          </a:prstGeom>
          <a:solidFill>
            <a:srgbClr val="C8514F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337" name="TextBox 336"/>
          <p:cNvSpPr txBox="1"/>
          <p:nvPr/>
        </p:nvSpPr>
        <p:spPr>
          <a:xfrm>
            <a:off x="6058893" y="5770525"/>
            <a:ext cx="6112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24008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160" name="Group 159"/>
          <p:cNvGrpSpPr/>
          <p:nvPr/>
        </p:nvGrpSpPr>
        <p:grpSpPr>
          <a:xfrm>
            <a:off x="10005618" y="4832505"/>
            <a:ext cx="678859" cy="440461"/>
            <a:chOff x="1066178" y="3939328"/>
            <a:chExt cx="684628" cy="538387"/>
          </a:xfrm>
        </p:grpSpPr>
        <p:sp>
          <p:nvSpPr>
            <p:cNvPr id="161" name="TextBox 160"/>
            <p:cNvSpPr txBox="1"/>
            <p:nvPr/>
          </p:nvSpPr>
          <p:spPr>
            <a:xfrm>
              <a:off x="1066178" y="4105491"/>
              <a:ext cx="684628" cy="3103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214794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Host</a:t>
              </a:r>
              <a:endParaRPr lang="fr-FR" sz="1200" dirty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62" name="Oval 161"/>
            <p:cNvSpPr/>
            <p:nvPr/>
          </p:nvSpPr>
          <p:spPr>
            <a:xfrm>
              <a:off x="1135106" y="3939328"/>
              <a:ext cx="543926" cy="538387"/>
            </a:xfrm>
            <a:prstGeom prst="ellipse">
              <a:avLst/>
            </a:prstGeom>
            <a:noFill/>
            <a:ln w="38100">
              <a:solidFill>
                <a:srgbClr val="B64A47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</p:grpSp>
      <p:cxnSp>
        <p:nvCxnSpPr>
          <p:cNvPr id="163" name="Straight Connector 162"/>
          <p:cNvCxnSpPr>
            <a:endCxn id="162" idx="1"/>
          </p:cNvCxnSpPr>
          <p:nvPr/>
        </p:nvCxnSpPr>
        <p:spPr>
          <a:xfrm>
            <a:off x="9734014" y="4536279"/>
            <a:ext cx="418936" cy="360730"/>
          </a:xfrm>
          <a:prstGeom prst="line">
            <a:avLst/>
          </a:prstGeom>
          <a:ln w="28575" cmpd="sng">
            <a:solidFill>
              <a:srgbClr val="B64A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/>
          <p:nvPr/>
        </p:nvCxnSpPr>
        <p:spPr>
          <a:xfrm>
            <a:off x="8282596" y="5667052"/>
            <a:ext cx="796997" cy="3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tangle 164"/>
          <p:cNvSpPr/>
          <p:nvPr/>
        </p:nvSpPr>
        <p:spPr bwMode="auto">
          <a:xfrm>
            <a:off x="7747209" y="5763245"/>
            <a:ext cx="541031" cy="246221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7684593" y="5758650"/>
            <a:ext cx="660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68" name="Rectangle 167"/>
          <p:cNvSpPr/>
          <p:nvPr/>
        </p:nvSpPr>
        <p:spPr bwMode="auto">
          <a:xfrm>
            <a:off x="8288241" y="5764135"/>
            <a:ext cx="392854" cy="2462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8222752" y="5762355"/>
            <a:ext cx="518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8241748" y="6014935"/>
            <a:ext cx="783106" cy="469369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300" dirty="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Leaf6 to Tor</a:t>
            </a:r>
            <a:endParaRPr lang="fr-FR" sz="1300" dirty="0">
              <a:solidFill>
                <a:srgbClr val="676767">
                  <a:lumMod val="75000"/>
                  <a:lumOff val="2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8" name="Rectangle 177"/>
          <p:cNvSpPr/>
          <p:nvPr/>
        </p:nvSpPr>
        <p:spPr bwMode="auto">
          <a:xfrm>
            <a:off x="8652508" y="5764135"/>
            <a:ext cx="511775" cy="246221"/>
          </a:xfrm>
          <a:prstGeom prst="rect">
            <a:avLst/>
          </a:prstGeom>
          <a:solidFill>
            <a:srgbClr val="C8514F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8609376" y="5762355"/>
            <a:ext cx="6112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24008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207" name="Straight Arrow Connector 206"/>
          <p:cNvCxnSpPr/>
          <p:nvPr/>
        </p:nvCxnSpPr>
        <p:spPr>
          <a:xfrm>
            <a:off x="9603499" y="5685539"/>
            <a:ext cx="796997" cy="3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Rectangle 207"/>
          <p:cNvSpPr/>
          <p:nvPr/>
        </p:nvSpPr>
        <p:spPr bwMode="auto">
          <a:xfrm>
            <a:off x="9486361" y="5784749"/>
            <a:ext cx="541031" cy="246221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9423745" y="5780154"/>
            <a:ext cx="660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0" name="Rectangle 209"/>
          <p:cNvSpPr/>
          <p:nvPr/>
        </p:nvSpPr>
        <p:spPr bwMode="auto">
          <a:xfrm>
            <a:off x="10027393" y="5785639"/>
            <a:ext cx="392854" cy="2462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9961904" y="5783859"/>
            <a:ext cx="518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9530799" y="6026375"/>
            <a:ext cx="783106" cy="469369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300" dirty="0" err="1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ToR</a:t>
            </a:r>
            <a:r>
              <a:rPr lang="en-US" sz="1300" dirty="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to Host</a:t>
            </a:r>
            <a:endParaRPr lang="fr-FR" sz="1300" dirty="0">
              <a:solidFill>
                <a:srgbClr val="676767">
                  <a:lumMod val="75000"/>
                  <a:lumOff val="2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9332389" y="4634537"/>
            <a:ext cx="783106" cy="269315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300" dirty="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G0/3</a:t>
            </a:r>
            <a:endParaRPr lang="fr-FR" sz="1300" dirty="0">
              <a:solidFill>
                <a:srgbClr val="676767">
                  <a:lumMod val="75000"/>
                  <a:lumOff val="25000"/>
                </a:srgb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4257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2165" y="109376"/>
            <a:ext cx="11609869" cy="828174"/>
          </a:xfrm>
        </p:spPr>
        <p:txBody>
          <a:bodyPr/>
          <a:lstStyle/>
          <a:p>
            <a:r>
              <a:rPr lang="en-US" sz="3200" smtClean="0">
                <a:solidFill>
                  <a:srgbClr val="676767"/>
                </a:solidFill>
              </a:rPr>
              <a:t>Why </a:t>
            </a:r>
            <a:r>
              <a:rPr lang="en-US" sz="3200" dirty="0" smtClean="0">
                <a:solidFill>
                  <a:srgbClr val="676767"/>
                </a:solidFill>
              </a:rPr>
              <a:t>Does the Host/App Never </a:t>
            </a:r>
            <a:r>
              <a:rPr lang="en-US" sz="3200" smtClean="0">
                <a:solidFill>
                  <a:srgbClr val="676767"/>
                </a:solidFill>
              </a:rPr>
              <a:t>Appear in our SDN </a:t>
            </a:r>
            <a:r>
              <a:rPr lang="en-US" sz="3200" dirty="0" smtClean="0">
                <a:solidFill>
                  <a:srgbClr val="676767"/>
                </a:solidFill>
              </a:rPr>
              <a:t>Diagrams?</a:t>
            </a:r>
            <a:endParaRPr lang="en-US" sz="3200" dirty="0">
              <a:solidFill>
                <a:srgbClr val="676767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358388" y="1197340"/>
            <a:ext cx="7257429" cy="83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200" smtClean="0">
                <a:solidFill>
                  <a:schemeClr val="tx2"/>
                </a:solidFill>
              </a:rPr>
              <a:t>We produce </a:t>
            </a:r>
            <a:r>
              <a:rPr lang="en-US" sz="2200" dirty="0" smtClean="0">
                <a:solidFill>
                  <a:schemeClr val="tx2"/>
                </a:solidFill>
              </a:rPr>
              <a:t>a lot of  “</a:t>
            </a:r>
            <a:r>
              <a:rPr lang="en-US" sz="2200" dirty="0">
                <a:solidFill>
                  <a:schemeClr val="tx2"/>
                </a:solidFill>
              </a:rPr>
              <a:t>SDN” material </a:t>
            </a:r>
            <a:r>
              <a:rPr lang="en-US" sz="2200" dirty="0" smtClean="0">
                <a:solidFill>
                  <a:schemeClr val="tx2"/>
                </a:solidFill>
              </a:rPr>
              <a:t>depicting controllers pushing instructions to routers and switches</a:t>
            </a:r>
            <a:endParaRPr lang="en-US" sz="2200" dirty="0">
              <a:solidFill>
                <a:schemeClr val="tx2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426972" y="2085759"/>
            <a:ext cx="697394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A “Source” </a:t>
            </a:r>
            <a:r>
              <a:rPr lang="en-US" dirty="0">
                <a:solidFill>
                  <a:schemeClr val="tx2"/>
                </a:solidFill>
              </a:rPr>
              <a:t>requests traffic treatment from </a:t>
            </a:r>
            <a:r>
              <a:rPr lang="en-US" dirty="0" smtClean="0">
                <a:solidFill>
                  <a:schemeClr val="tx2"/>
                </a:solidFill>
              </a:rPr>
              <a:t>a controller via PCEP 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Controller </a:t>
            </a:r>
            <a:r>
              <a:rPr lang="en-US" dirty="0">
                <a:solidFill>
                  <a:schemeClr val="tx2"/>
                </a:solidFill>
              </a:rPr>
              <a:t>pushes label stack instruction to </a:t>
            </a:r>
            <a:r>
              <a:rPr lang="en-US" b="1" dirty="0" smtClean="0">
                <a:solidFill>
                  <a:schemeClr val="tx2"/>
                </a:solidFill>
              </a:rPr>
              <a:t>Router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via </a:t>
            </a:r>
            <a:r>
              <a:rPr lang="en-US" dirty="0" smtClean="0">
                <a:solidFill>
                  <a:schemeClr val="tx2"/>
                </a:solidFill>
              </a:rPr>
              <a:t>PCEP</a:t>
            </a: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000" dirty="0" smtClean="0">
              <a:solidFill>
                <a:srgbClr val="800000"/>
              </a:solidFill>
            </a:endParaRPr>
          </a:p>
          <a:p>
            <a:endParaRPr lang="en-US" sz="2000" dirty="0" smtClean="0">
              <a:solidFill>
                <a:srgbClr val="800000"/>
              </a:solidFill>
            </a:endParaRPr>
          </a:p>
          <a:p>
            <a:r>
              <a:rPr lang="en-US" sz="2000" dirty="0" smtClean="0">
                <a:solidFill>
                  <a:srgbClr val="800000"/>
                </a:solidFill>
              </a:rPr>
              <a:t>Where is the Host/App in SDN architecture diagrams?</a:t>
            </a:r>
            <a:endParaRPr lang="en-US" sz="2000" dirty="0">
              <a:solidFill>
                <a:srgbClr val="800000"/>
              </a:solidFill>
            </a:endParaRPr>
          </a:p>
        </p:txBody>
      </p:sp>
      <p:grpSp>
        <p:nvGrpSpPr>
          <p:cNvPr id="198" name="Group 197"/>
          <p:cNvGrpSpPr/>
          <p:nvPr/>
        </p:nvGrpSpPr>
        <p:grpSpPr>
          <a:xfrm>
            <a:off x="7400913" y="1124262"/>
            <a:ext cx="4179113" cy="4923972"/>
            <a:chOff x="5886307" y="727955"/>
            <a:chExt cx="3131007" cy="3859802"/>
          </a:xfrm>
        </p:grpSpPr>
        <p:grpSp>
          <p:nvGrpSpPr>
            <p:cNvPr id="144" name="Group 143"/>
            <p:cNvGrpSpPr/>
            <p:nvPr/>
          </p:nvGrpSpPr>
          <p:grpSpPr>
            <a:xfrm>
              <a:off x="6722073" y="3066148"/>
              <a:ext cx="365760" cy="365760"/>
              <a:chOff x="4460682" y="1494845"/>
              <a:chExt cx="365760" cy="365760"/>
            </a:xfrm>
          </p:grpSpPr>
          <p:sp>
            <p:nvSpPr>
              <p:cNvPr id="145" name="Oval 144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46" name="TextBox 145"/>
              <p:cNvSpPr txBox="1"/>
              <p:nvPr/>
            </p:nvSpPr>
            <p:spPr>
              <a:xfrm>
                <a:off x="4460682" y="1535373"/>
                <a:ext cx="365760" cy="2847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4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4</a:t>
                </a:r>
                <a:endParaRPr lang="fr-FR" sz="14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147" name="Group 146"/>
            <p:cNvGrpSpPr/>
            <p:nvPr/>
          </p:nvGrpSpPr>
          <p:grpSpPr>
            <a:xfrm>
              <a:off x="7603565" y="3066148"/>
              <a:ext cx="365760" cy="365760"/>
              <a:chOff x="4460682" y="1494845"/>
              <a:chExt cx="365760" cy="365760"/>
            </a:xfrm>
          </p:grpSpPr>
          <p:sp>
            <p:nvSpPr>
              <p:cNvPr id="148" name="Oval 147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49" name="TextBox 148"/>
              <p:cNvSpPr txBox="1"/>
              <p:nvPr/>
            </p:nvSpPr>
            <p:spPr>
              <a:xfrm>
                <a:off x="4460682" y="1535373"/>
                <a:ext cx="365760" cy="2847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4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5</a:t>
                </a:r>
                <a:endParaRPr lang="fr-FR" sz="14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7603565" y="1899663"/>
              <a:ext cx="365760" cy="365760"/>
              <a:chOff x="4460682" y="1494845"/>
              <a:chExt cx="365760" cy="365760"/>
            </a:xfrm>
          </p:grpSpPr>
          <p:sp>
            <p:nvSpPr>
              <p:cNvPr id="151" name="Oval 150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52" name="TextBox 151"/>
              <p:cNvSpPr txBox="1"/>
              <p:nvPr/>
            </p:nvSpPr>
            <p:spPr>
              <a:xfrm>
                <a:off x="4460682" y="1535373"/>
                <a:ext cx="365760" cy="2847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4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3</a:t>
                </a:r>
                <a:endParaRPr lang="fr-FR" sz="14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153" name="Group 152"/>
            <p:cNvGrpSpPr/>
            <p:nvPr/>
          </p:nvGrpSpPr>
          <p:grpSpPr>
            <a:xfrm>
              <a:off x="6722073" y="3997790"/>
              <a:ext cx="365760" cy="365760"/>
              <a:chOff x="4460682" y="1494845"/>
              <a:chExt cx="365760" cy="365760"/>
            </a:xfrm>
          </p:grpSpPr>
          <p:sp>
            <p:nvSpPr>
              <p:cNvPr id="154" name="Oval 153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55" name="TextBox 154"/>
              <p:cNvSpPr txBox="1"/>
              <p:nvPr/>
            </p:nvSpPr>
            <p:spPr>
              <a:xfrm>
                <a:off x="4460682" y="1535373"/>
                <a:ext cx="365760" cy="2847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4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6</a:t>
                </a:r>
                <a:endParaRPr lang="fr-FR" sz="14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7603565" y="3997790"/>
              <a:ext cx="365760" cy="365760"/>
              <a:chOff x="4460682" y="1494845"/>
              <a:chExt cx="365760" cy="365760"/>
            </a:xfrm>
          </p:grpSpPr>
          <p:sp>
            <p:nvSpPr>
              <p:cNvPr id="157" name="Oval 156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58" name="TextBox 157"/>
              <p:cNvSpPr txBox="1"/>
              <p:nvPr/>
            </p:nvSpPr>
            <p:spPr>
              <a:xfrm>
                <a:off x="4460682" y="1535373"/>
                <a:ext cx="365760" cy="2847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4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7</a:t>
                </a:r>
                <a:endParaRPr lang="fr-FR" sz="14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cxnSp>
          <p:nvCxnSpPr>
            <p:cNvPr id="159" name="Straight Connector 158"/>
            <p:cNvCxnSpPr>
              <a:stCxn id="154" idx="0"/>
              <a:endCxn id="145" idx="4"/>
            </p:cNvCxnSpPr>
            <p:nvPr/>
          </p:nvCxnSpPr>
          <p:spPr>
            <a:xfrm flipV="1">
              <a:off x="6904953" y="3431910"/>
              <a:ext cx="0" cy="565882"/>
            </a:xfrm>
            <a:prstGeom prst="line">
              <a:avLst/>
            </a:prstGeom>
            <a:ln w="3810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stCxn id="145" idx="6"/>
              <a:endCxn id="149" idx="1"/>
            </p:cNvCxnSpPr>
            <p:nvPr/>
          </p:nvCxnSpPr>
          <p:spPr>
            <a:xfrm>
              <a:off x="7087833" y="3249028"/>
              <a:ext cx="515732" cy="0"/>
            </a:xfrm>
            <a:prstGeom prst="line">
              <a:avLst/>
            </a:prstGeom>
            <a:ln w="3810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stCxn id="148" idx="0"/>
              <a:endCxn id="151" idx="4"/>
            </p:cNvCxnSpPr>
            <p:nvPr/>
          </p:nvCxnSpPr>
          <p:spPr>
            <a:xfrm flipV="1">
              <a:off x="7786444" y="2265427"/>
              <a:ext cx="0" cy="800725"/>
            </a:xfrm>
            <a:prstGeom prst="line">
              <a:avLst/>
            </a:prstGeom>
            <a:ln w="3810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>
              <a:stCxn id="154" idx="6"/>
              <a:endCxn id="157" idx="2"/>
            </p:cNvCxnSpPr>
            <p:nvPr/>
          </p:nvCxnSpPr>
          <p:spPr>
            <a:xfrm>
              <a:off x="7087836" y="4180670"/>
              <a:ext cx="515731" cy="0"/>
            </a:xfrm>
            <a:prstGeom prst="line">
              <a:avLst/>
            </a:prstGeom>
            <a:ln w="3810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Rounded Rectangle 162"/>
            <p:cNvSpPr/>
            <p:nvPr/>
          </p:nvSpPr>
          <p:spPr>
            <a:xfrm>
              <a:off x="6363402" y="3803023"/>
              <a:ext cx="1963973" cy="780919"/>
            </a:xfrm>
            <a:prstGeom prst="roundRect">
              <a:avLst/>
            </a:prstGeom>
            <a:noFill/>
            <a:ln w="12700">
              <a:solidFill>
                <a:schemeClr val="tx1">
                  <a:lumMod val="75000"/>
                  <a:lumOff val="25000"/>
                  <a:alpha val="85000"/>
                </a:schemeClr>
              </a:solidFill>
              <a:prstDash val="dash"/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02" tIns="45701" rIns="91402" bIns="45701"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</a:endParaRPr>
            </a:p>
          </p:txBody>
        </p:sp>
        <p:cxnSp>
          <p:nvCxnSpPr>
            <p:cNvPr id="164" name="Straight Connector 163"/>
            <p:cNvCxnSpPr>
              <a:stCxn id="157" idx="0"/>
              <a:endCxn id="148" idx="4"/>
            </p:cNvCxnSpPr>
            <p:nvPr/>
          </p:nvCxnSpPr>
          <p:spPr>
            <a:xfrm flipV="1">
              <a:off x="7786444" y="3431910"/>
              <a:ext cx="0" cy="565882"/>
            </a:xfrm>
            <a:prstGeom prst="line">
              <a:avLst/>
            </a:prstGeom>
            <a:ln w="3810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TextBox 164"/>
            <p:cNvSpPr txBox="1"/>
            <p:nvPr/>
          </p:nvSpPr>
          <p:spPr>
            <a:xfrm>
              <a:off x="6913008" y="4299241"/>
              <a:ext cx="891556" cy="2885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61" tIns="34282" rIns="68561" bIns="34282" rtlCol="0">
              <a:spAutoFit/>
            </a:bodyPr>
            <a:lstStyle/>
            <a:p>
              <a:pPr algn="ctr" defTabSz="457010"/>
              <a:r>
                <a:rPr lang="en-US" sz="14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AS2</a:t>
              </a:r>
              <a:endParaRPr lang="fr-FR" sz="14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166" name="Group 165"/>
            <p:cNvGrpSpPr/>
            <p:nvPr/>
          </p:nvGrpSpPr>
          <p:grpSpPr>
            <a:xfrm>
              <a:off x="6722073" y="1878300"/>
              <a:ext cx="365760" cy="365760"/>
              <a:chOff x="4460682" y="1494845"/>
              <a:chExt cx="365760" cy="365760"/>
            </a:xfrm>
          </p:grpSpPr>
          <p:sp>
            <p:nvSpPr>
              <p:cNvPr id="167" name="Oval 166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68" name="TextBox 167"/>
              <p:cNvSpPr txBox="1"/>
              <p:nvPr/>
            </p:nvSpPr>
            <p:spPr>
              <a:xfrm>
                <a:off x="4460682" y="1535373"/>
                <a:ext cx="365760" cy="2847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4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2</a:t>
                </a:r>
                <a:endParaRPr lang="fr-FR" sz="14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cxnSp>
          <p:nvCxnSpPr>
            <p:cNvPr id="169" name="Straight Connector 168"/>
            <p:cNvCxnSpPr>
              <a:stCxn id="145" idx="0"/>
              <a:endCxn id="167" idx="4"/>
            </p:cNvCxnSpPr>
            <p:nvPr/>
          </p:nvCxnSpPr>
          <p:spPr>
            <a:xfrm flipV="1">
              <a:off x="6904953" y="2244060"/>
              <a:ext cx="0" cy="822088"/>
            </a:xfrm>
            <a:prstGeom prst="line">
              <a:avLst/>
            </a:prstGeom>
            <a:ln w="3810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48" idx="0"/>
              <a:endCxn id="167" idx="4"/>
            </p:cNvCxnSpPr>
            <p:nvPr/>
          </p:nvCxnSpPr>
          <p:spPr>
            <a:xfrm flipH="1" flipV="1">
              <a:off x="6904957" y="2244060"/>
              <a:ext cx="881491" cy="822088"/>
            </a:xfrm>
            <a:prstGeom prst="line">
              <a:avLst/>
            </a:prstGeom>
            <a:ln w="3810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/>
            <p:cNvGrpSpPr/>
            <p:nvPr/>
          </p:nvGrpSpPr>
          <p:grpSpPr>
            <a:xfrm>
              <a:off x="7157786" y="929604"/>
              <a:ext cx="365760" cy="365760"/>
              <a:chOff x="4460682" y="1494845"/>
              <a:chExt cx="365760" cy="365760"/>
            </a:xfrm>
          </p:grpSpPr>
          <p:sp>
            <p:nvSpPr>
              <p:cNvPr id="172" name="Oval 171"/>
              <p:cNvSpPr/>
              <p:nvPr/>
            </p:nvSpPr>
            <p:spPr>
              <a:xfrm>
                <a:off x="4460682" y="1494845"/>
                <a:ext cx="365760" cy="365760"/>
              </a:xfrm>
              <a:prstGeom prst="ellipse">
                <a:avLst/>
              </a:prstGeom>
              <a:noFill/>
              <a:ln w="381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010"/>
                <a:endParaRPr lang="fr-FR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73" name="TextBox 172"/>
              <p:cNvSpPr txBox="1"/>
              <p:nvPr/>
            </p:nvSpPr>
            <p:spPr>
              <a:xfrm>
                <a:off x="4460682" y="1535373"/>
                <a:ext cx="365760" cy="2847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14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1</a:t>
                </a:r>
                <a:endParaRPr lang="fr-FR" sz="14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sp>
          <p:nvSpPr>
            <p:cNvPr id="174" name="Rounded Rectangle 173"/>
            <p:cNvSpPr/>
            <p:nvPr/>
          </p:nvSpPr>
          <p:spPr>
            <a:xfrm>
              <a:off x="6363402" y="727955"/>
              <a:ext cx="1963973" cy="2941983"/>
            </a:xfrm>
            <a:prstGeom prst="roundRect">
              <a:avLst/>
            </a:prstGeom>
            <a:noFill/>
            <a:ln w="12700">
              <a:solidFill>
                <a:schemeClr val="tx1">
                  <a:lumMod val="75000"/>
                  <a:lumOff val="25000"/>
                  <a:alpha val="85000"/>
                </a:schemeClr>
              </a:solidFill>
              <a:prstDash val="dash"/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02" tIns="45701" rIns="91402" bIns="45701"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</a:endParaRPr>
            </a:p>
          </p:txBody>
        </p:sp>
        <p:cxnSp>
          <p:nvCxnSpPr>
            <p:cNvPr id="175" name="Straight Connector 174"/>
            <p:cNvCxnSpPr>
              <a:stCxn id="151" idx="0"/>
              <a:endCxn id="172" idx="5"/>
            </p:cNvCxnSpPr>
            <p:nvPr/>
          </p:nvCxnSpPr>
          <p:spPr>
            <a:xfrm flipH="1" flipV="1">
              <a:off x="7469982" y="1241802"/>
              <a:ext cx="316462" cy="657863"/>
            </a:xfrm>
            <a:prstGeom prst="line">
              <a:avLst/>
            </a:prstGeom>
            <a:ln w="3810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67" idx="0"/>
              <a:endCxn id="172" idx="3"/>
            </p:cNvCxnSpPr>
            <p:nvPr/>
          </p:nvCxnSpPr>
          <p:spPr>
            <a:xfrm flipV="1">
              <a:off x="6904957" y="1241800"/>
              <a:ext cx="306397" cy="636500"/>
            </a:xfrm>
            <a:prstGeom prst="line">
              <a:avLst/>
            </a:prstGeom>
            <a:ln w="3810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TextBox 176"/>
            <p:cNvSpPr txBox="1"/>
            <p:nvPr/>
          </p:nvSpPr>
          <p:spPr>
            <a:xfrm>
              <a:off x="6427249" y="1126439"/>
              <a:ext cx="565794" cy="2885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61" tIns="34282" rIns="68561" bIns="34282" rtlCol="0">
              <a:spAutoFit/>
            </a:bodyPr>
            <a:lstStyle/>
            <a:p>
              <a:pPr algn="ctr" defTabSz="457010"/>
              <a:r>
                <a:rPr lang="en-US" sz="14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AS1</a:t>
              </a:r>
              <a:endParaRPr lang="fr-FR" sz="14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cxnSp>
          <p:nvCxnSpPr>
            <p:cNvPr id="179" name="Straight Connector 178"/>
            <p:cNvCxnSpPr>
              <a:stCxn id="151" idx="2"/>
              <a:endCxn id="168" idx="3"/>
            </p:cNvCxnSpPr>
            <p:nvPr/>
          </p:nvCxnSpPr>
          <p:spPr>
            <a:xfrm flipH="1" flipV="1">
              <a:off x="7087833" y="2061180"/>
              <a:ext cx="515732" cy="21363"/>
            </a:xfrm>
            <a:prstGeom prst="line">
              <a:avLst/>
            </a:prstGeom>
            <a:ln w="3810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Freeform 179"/>
            <p:cNvSpPr/>
            <p:nvPr/>
          </p:nvSpPr>
          <p:spPr bwMode="auto">
            <a:xfrm>
              <a:off x="7420928" y="1250231"/>
              <a:ext cx="517779" cy="2734323"/>
            </a:xfrm>
            <a:custGeom>
              <a:avLst/>
              <a:gdLst>
                <a:gd name="connsiteX0" fmla="*/ 0 w 517779"/>
                <a:gd name="connsiteY0" fmla="*/ 0 h 2734323"/>
                <a:gd name="connsiteX1" fmla="*/ 443884 w 517779"/>
                <a:gd name="connsiteY1" fmla="*/ 705775 h 2734323"/>
                <a:gd name="connsiteX2" fmla="*/ 514905 w 517779"/>
                <a:gd name="connsiteY2" fmla="*/ 1859872 h 2734323"/>
                <a:gd name="connsiteX3" fmla="*/ 497150 w 517779"/>
                <a:gd name="connsiteY3" fmla="*/ 2734323 h 273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7779" h="2734323">
                  <a:moveTo>
                    <a:pt x="0" y="0"/>
                  </a:moveTo>
                  <a:cubicBezTo>
                    <a:pt x="179033" y="197898"/>
                    <a:pt x="358067" y="395796"/>
                    <a:pt x="443884" y="705775"/>
                  </a:cubicBezTo>
                  <a:cubicBezTo>
                    <a:pt x="529702" y="1015754"/>
                    <a:pt x="506027" y="1521781"/>
                    <a:pt x="514905" y="1859872"/>
                  </a:cubicBezTo>
                  <a:cubicBezTo>
                    <a:pt x="523783" y="2197963"/>
                    <a:pt x="510466" y="2466143"/>
                    <a:pt x="497150" y="2734323"/>
                  </a:cubicBezTo>
                </a:path>
              </a:pathLst>
            </a:custGeom>
            <a:noFill/>
            <a:ln w="57150" cap="flat">
              <a:solidFill>
                <a:srgbClr val="7030A0"/>
              </a:solidFill>
              <a:miter lim="800000"/>
              <a:headEnd type="none" w="med" len="med"/>
              <a:tailEnd type="triangle" w="med" len="med"/>
            </a:ln>
          </p:spPr>
          <p:txBody>
            <a:bodyPr lIns="91402" tIns="45701" rIns="91402" bIns="45701" rtlCol="0" anchor="ctr"/>
            <a:lstStyle/>
            <a:p>
              <a:pPr algn="ctr" defTabSz="457010"/>
              <a:endParaRPr lang="en-US" dirty="0">
                <a:solidFill>
                  <a:srgbClr val="676767"/>
                </a:solidFill>
              </a:endParaRPr>
            </a:p>
          </p:txBody>
        </p:sp>
        <p:sp>
          <p:nvSpPr>
            <p:cNvPr id="181" name="Freeform 180"/>
            <p:cNvSpPr/>
            <p:nvPr/>
          </p:nvSpPr>
          <p:spPr bwMode="auto">
            <a:xfrm>
              <a:off x="6904953" y="1268791"/>
              <a:ext cx="1106334" cy="2729003"/>
            </a:xfrm>
            <a:custGeom>
              <a:avLst/>
              <a:gdLst>
                <a:gd name="connsiteX0" fmla="*/ 312465 w 831809"/>
                <a:gd name="connsiteY0" fmla="*/ 0 h 2294878"/>
                <a:gd name="connsiteX1" fmla="*/ 6186 w 831809"/>
                <a:gd name="connsiteY1" fmla="*/ 532660 h 2294878"/>
                <a:gd name="connsiteX2" fmla="*/ 561040 w 831809"/>
                <a:gd name="connsiteY2" fmla="*/ 723530 h 2294878"/>
                <a:gd name="connsiteX3" fmla="*/ 831809 w 831809"/>
                <a:gd name="connsiteY3" fmla="*/ 2294878 h 229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1809" h="2294878">
                  <a:moveTo>
                    <a:pt x="312465" y="0"/>
                  </a:moveTo>
                  <a:cubicBezTo>
                    <a:pt x="138611" y="206036"/>
                    <a:pt x="-35243" y="412072"/>
                    <a:pt x="6186" y="532660"/>
                  </a:cubicBezTo>
                  <a:cubicBezTo>
                    <a:pt x="47615" y="653248"/>
                    <a:pt x="423436" y="429827"/>
                    <a:pt x="561040" y="723530"/>
                  </a:cubicBezTo>
                  <a:cubicBezTo>
                    <a:pt x="698644" y="1017233"/>
                    <a:pt x="765226" y="1656055"/>
                    <a:pt x="831809" y="2294878"/>
                  </a:cubicBezTo>
                </a:path>
              </a:pathLst>
            </a:custGeom>
            <a:noFill/>
            <a:ln w="57150" cap="flat">
              <a:solidFill>
                <a:srgbClr val="00B050"/>
              </a:solidFill>
              <a:miter lim="800000"/>
              <a:headEnd type="none" w="med" len="med"/>
              <a:tailEnd type="triangle" w="med" len="med"/>
            </a:ln>
          </p:spPr>
          <p:txBody>
            <a:bodyPr lIns="91402" tIns="45701" rIns="91402" bIns="45701" rtlCol="0" anchor="ctr"/>
            <a:lstStyle/>
            <a:p>
              <a:pPr algn="ctr" defTabSz="457010"/>
              <a:endParaRPr lang="en-US" dirty="0">
                <a:solidFill>
                  <a:srgbClr val="676767"/>
                </a:solidFill>
              </a:endParaRPr>
            </a:p>
          </p:txBody>
        </p:sp>
        <p:sp>
          <p:nvSpPr>
            <p:cNvPr id="182" name="Freeform 181"/>
            <p:cNvSpPr/>
            <p:nvPr/>
          </p:nvSpPr>
          <p:spPr bwMode="auto">
            <a:xfrm>
              <a:off x="8077702" y="2627367"/>
              <a:ext cx="443650" cy="1566115"/>
            </a:xfrm>
            <a:custGeom>
              <a:avLst/>
              <a:gdLst>
                <a:gd name="connsiteX0" fmla="*/ 0 w 440346"/>
                <a:gd name="connsiteY0" fmla="*/ 1349829 h 1349829"/>
                <a:gd name="connsiteX1" fmla="*/ 370114 w 440346"/>
                <a:gd name="connsiteY1" fmla="*/ 635726 h 1349829"/>
                <a:gd name="connsiteX2" fmla="*/ 439783 w 440346"/>
                <a:gd name="connsiteY2" fmla="*/ 0 h 1349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0346" h="1349829">
                  <a:moveTo>
                    <a:pt x="0" y="1349829"/>
                  </a:moveTo>
                  <a:cubicBezTo>
                    <a:pt x="148408" y="1105263"/>
                    <a:pt x="296817" y="860697"/>
                    <a:pt x="370114" y="635726"/>
                  </a:cubicBezTo>
                  <a:cubicBezTo>
                    <a:pt x="443411" y="410754"/>
                    <a:pt x="441597" y="205377"/>
                    <a:pt x="439783" y="0"/>
                  </a:cubicBezTo>
                </a:path>
              </a:pathLst>
            </a:custGeom>
            <a:noFill/>
            <a:ln w="28575" cap="flat">
              <a:solidFill>
                <a:srgbClr val="214794"/>
              </a:solidFill>
              <a:miter lim="800000"/>
              <a:headEnd type="none" w="med" len="med"/>
              <a:tailEnd type="triangle" w="med" len="med"/>
            </a:ln>
          </p:spPr>
          <p:txBody>
            <a:bodyPr lIns="91402" tIns="45701" rIns="91402" bIns="45701" rtlCol="0" anchor="ctr"/>
            <a:lstStyle/>
            <a:p>
              <a:pPr algn="ctr" defTabSz="457010"/>
              <a:endParaRPr lang="en-US" dirty="0">
                <a:solidFill>
                  <a:srgbClr val="676767"/>
                </a:solidFill>
              </a:endParaRPr>
            </a:p>
          </p:txBody>
        </p:sp>
        <p:sp>
          <p:nvSpPr>
            <p:cNvPr id="183" name="Freeform 182"/>
            <p:cNvSpPr/>
            <p:nvPr/>
          </p:nvSpPr>
          <p:spPr bwMode="auto">
            <a:xfrm>
              <a:off x="8111580" y="2640430"/>
              <a:ext cx="323172" cy="269966"/>
            </a:xfrm>
            <a:custGeom>
              <a:avLst/>
              <a:gdLst>
                <a:gd name="connsiteX0" fmla="*/ 0 w 309154"/>
                <a:gd name="connsiteY0" fmla="*/ 269966 h 269966"/>
                <a:gd name="connsiteX1" fmla="*/ 243840 w 309154"/>
                <a:gd name="connsiteY1" fmla="*/ 148046 h 269966"/>
                <a:gd name="connsiteX2" fmla="*/ 309154 w 309154"/>
                <a:gd name="connsiteY2" fmla="*/ 0 h 269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9154" h="269966">
                  <a:moveTo>
                    <a:pt x="0" y="269966"/>
                  </a:moveTo>
                  <a:cubicBezTo>
                    <a:pt x="96157" y="231503"/>
                    <a:pt x="192314" y="193040"/>
                    <a:pt x="243840" y="148046"/>
                  </a:cubicBezTo>
                  <a:cubicBezTo>
                    <a:pt x="295366" y="103052"/>
                    <a:pt x="302260" y="51526"/>
                    <a:pt x="309154" y="0"/>
                  </a:cubicBezTo>
                </a:path>
              </a:pathLst>
            </a:custGeom>
            <a:noFill/>
            <a:ln w="28575" cap="flat">
              <a:solidFill>
                <a:srgbClr val="214794"/>
              </a:solidFill>
              <a:miter lim="800000"/>
              <a:headEnd type="none" w="med" len="med"/>
              <a:tailEnd type="triangle" w="med" len="med"/>
            </a:ln>
          </p:spPr>
          <p:txBody>
            <a:bodyPr lIns="91402" tIns="45701" rIns="91402" bIns="45701" rtlCol="0" anchor="ctr"/>
            <a:lstStyle/>
            <a:p>
              <a:pPr algn="ctr" defTabSz="457010"/>
              <a:endParaRPr lang="en-US" dirty="0">
                <a:solidFill>
                  <a:srgbClr val="676767"/>
                </a:solidFill>
              </a:endParaRPr>
            </a:p>
          </p:txBody>
        </p:sp>
        <p:sp>
          <p:nvSpPr>
            <p:cNvPr id="184" name="Freeform 183"/>
            <p:cNvSpPr/>
            <p:nvPr/>
          </p:nvSpPr>
          <p:spPr bwMode="auto">
            <a:xfrm>
              <a:off x="7568249" y="1085951"/>
              <a:ext cx="916514" cy="1071931"/>
            </a:xfrm>
            <a:custGeom>
              <a:avLst/>
              <a:gdLst>
                <a:gd name="connsiteX0" fmla="*/ 905692 w 905692"/>
                <a:gd name="connsiteY0" fmla="*/ 953589 h 953589"/>
                <a:gd name="connsiteX1" fmla="*/ 505097 w 905692"/>
                <a:gd name="connsiteY1" fmla="*/ 287383 h 953589"/>
                <a:gd name="connsiteX2" fmla="*/ 0 w 905692"/>
                <a:gd name="connsiteY2" fmla="*/ 0 h 95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5692" h="953589">
                  <a:moveTo>
                    <a:pt x="905692" y="953589"/>
                  </a:moveTo>
                  <a:cubicBezTo>
                    <a:pt x="780869" y="699952"/>
                    <a:pt x="656046" y="446315"/>
                    <a:pt x="505097" y="287383"/>
                  </a:cubicBezTo>
                  <a:cubicBezTo>
                    <a:pt x="354148" y="128451"/>
                    <a:pt x="177074" y="64225"/>
                    <a:pt x="0" y="0"/>
                  </a:cubicBezTo>
                </a:path>
              </a:pathLst>
            </a:custGeom>
            <a:noFill/>
            <a:ln w="28575" cap="flat">
              <a:solidFill>
                <a:srgbClr val="214794"/>
              </a:solidFill>
              <a:miter lim="800000"/>
              <a:headEnd type="none" w="med" len="med"/>
              <a:tailEnd type="triangle" w="med" len="med"/>
            </a:ln>
          </p:spPr>
          <p:txBody>
            <a:bodyPr lIns="91402" tIns="45701" rIns="91402" bIns="45701" rtlCol="0" anchor="ctr"/>
            <a:lstStyle/>
            <a:p>
              <a:pPr algn="ctr" defTabSz="457010"/>
              <a:endParaRPr lang="en-US" dirty="0">
                <a:solidFill>
                  <a:srgbClr val="676767"/>
                </a:solidFill>
              </a:endParaRPr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8422878" y="3229326"/>
              <a:ext cx="565794" cy="1990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61" tIns="34282" rIns="68561" bIns="34282" rtlCol="0">
              <a:spAutoFit/>
            </a:bodyPr>
            <a:lstStyle/>
            <a:p>
              <a:pPr algn="ctr" defTabSz="457010"/>
              <a:r>
                <a:rPr lang="en-US" sz="1200" dirty="0">
                  <a:solidFill>
                    <a:srgbClr val="214794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BGP-LS</a:t>
              </a:r>
              <a:endParaRPr lang="fr-FR" sz="1200" dirty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8277682" y="1916770"/>
              <a:ext cx="739632" cy="1990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61" tIns="34282" rIns="68561" bIns="34282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214794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PCEP</a:t>
              </a:r>
              <a:endParaRPr lang="en-US" sz="1200" dirty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187" name="Group 186"/>
            <p:cNvGrpSpPr/>
            <p:nvPr/>
          </p:nvGrpSpPr>
          <p:grpSpPr>
            <a:xfrm>
              <a:off x="5886307" y="1444218"/>
              <a:ext cx="840696" cy="1142526"/>
              <a:chOff x="2890705" y="4090375"/>
              <a:chExt cx="1150392" cy="1142526"/>
            </a:xfrm>
          </p:grpSpPr>
          <p:sp>
            <p:nvSpPr>
              <p:cNvPr id="188" name="TextBox 187"/>
              <p:cNvSpPr txBox="1"/>
              <p:nvPr/>
            </p:nvSpPr>
            <p:spPr>
              <a:xfrm>
                <a:off x="2890705" y="4090375"/>
                <a:ext cx="1150392" cy="2885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lIns="68561" tIns="34282" rIns="68561" bIns="34282" rtlCol="0">
                <a:spAutoFit/>
              </a:bodyPr>
              <a:lstStyle/>
              <a:p>
                <a:pPr algn="ctr" defTabSz="457010"/>
                <a:r>
                  <a:rPr lang="en-US" sz="14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pkt</a:t>
                </a:r>
                <a:endParaRPr lang="fr-FR" sz="14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89" name="TextBox 188"/>
              <p:cNvSpPr txBox="1"/>
              <p:nvPr/>
            </p:nvSpPr>
            <p:spPr>
              <a:xfrm>
                <a:off x="2890705" y="4375078"/>
                <a:ext cx="1150392" cy="2885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lIns="68561" tIns="34282" rIns="68561" bIns="34282" rtlCol="0">
                <a:spAutoFit/>
              </a:bodyPr>
              <a:lstStyle/>
              <a:p>
                <a:pPr algn="ctr" defTabSz="457010"/>
                <a:r>
                  <a:rPr lang="en-US" sz="1400" b="1" dirty="0">
                    <a:solidFill>
                      <a:srgbClr val="7030A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16007</a:t>
                </a:r>
                <a:endParaRPr lang="fr-FR" sz="1400" b="1" dirty="0">
                  <a:solidFill>
                    <a:srgbClr val="7030A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90" name="TextBox 189"/>
              <p:cNvSpPr txBox="1"/>
              <p:nvPr/>
            </p:nvSpPr>
            <p:spPr>
              <a:xfrm>
                <a:off x="2890705" y="4659781"/>
                <a:ext cx="1150392" cy="2885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lIns="68561" tIns="34282" rIns="68561" bIns="34282" rtlCol="0">
                <a:spAutoFit/>
              </a:bodyPr>
              <a:lstStyle/>
              <a:p>
                <a:pPr algn="ctr" defTabSz="457010"/>
                <a:r>
                  <a:rPr lang="en-US" sz="1400" b="1" dirty="0">
                    <a:solidFill>
                      <a:srgbClr val="00B05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16003</a:t>
                </a:r>
                <a:endParaRPr lang="fr-FR" sz="1400" b="1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91" name="TextBox 190"/>
              <p:cNvSpPr txBox="1"/>
              <p:nvPr/>
            </p:nvSpPr>
            <p:spPr>
              <a:xfrm>
                <a:off x="2890705" y="4944385"/>
                <a:ext cx="1150392" cy="2885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lIns="68561" tIns="34282" rIns="68561" bIns="34282" rtlCol="0">
                <a:spAutoFit/>
              </a:bodyPr>
              <a:lstStyle/>
              <a:p>
                <a:pPr algn="ctr" defTabSz="457010"/>
                <a:r>
                  <a:rPr lang="en-US" sz="1400" b="1" dirty="0">
                    <a:solidFill>
                      <a:srgbClr val="00B05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16002</a:t>
                </a:r>
                <a:endParaRPr lang="fr-FR" sz="1400" b="1" dirty="0">
                  <a:solidFill>
                    <a:srgbClr val="00B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192" name="Group 191"/>
            <p:cNvGrpSpPr/>
            <p:nvPr/>
          </p:nvGrpSpPr>
          <p:grpSpPr>
            <a:xfrm>
              <a:off x="8234433" y="2157882"/>
              <a:ext cx="479016" cy="390505"/>
              <a:chOff x="6150508" y="405753"/>
              <a:chExt cx="479016" cy="390505"/>
            </a:xfrm>
          </p:grpSpPr>
          <p:grpSp>
            <p:nvGrpSpPr>
              <p:cNvPr id="193" name="Group 192"/>
              <p:cNvGrpSpPr/>
              <p:nvPr/>
            </p:nvGrpSpPr>
            <p:grpSpPr>
              <a:xfrm>
                <a:off x="6226850" y="405753"/>
                <a:ext cx="347977" cy="390428"/>
                <a:chOff x="6226850" y="405753"/>
                <a:chExt cx="347977" cy="390428"/>
              </a:xfrm>
            </p:grpSpPr>
            <p:sp>
              <p:nvSpPr>
                <p:cNvPr id="195" name="Rounded Rectangle 194"/>
                <p:cNvSpPr/>
                <p:nvPr/>
              </p:nvSpPr>
              <p:spPr>
                <a:xfrm>
                  <a:off x="6226850" y="407111"/>
                  <a:ext cx="347977" cy="296738"/>
                </a:xfrm>
                <a:prstGeom prst="roundRect">
                  <a:avLst/>
                </a:prstGeom>
                <a:solidFill>
                  <a:srgbClr val="CBB76D"/>
                </a:solidFill>
                <a:ln w="12700">
                  <a:noFill/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6" name="Rounded Rectangle 195"/>
                <p:cNvSpPr/>
                <p:nvPr/>
              </p:nvSpPr>
              <p:spPr>
                <a:xfrm>
                  <a:off x="6226851" y="604158"/>
                  <a:ext cx="342534" cy="192023"/>
                </a:xfrm>
                <a:prstGeom prst="roundRect">
                  <a:avLst/>
                </a:prstGeom>
                <a:solidFill>
                  <a:srgbClr val="FFC000"/>
                </a:solidFill>
                <a:ln w="12700">
                  <a:noFill/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7" name="Rounded Rectangle 196"/>
                <p:cNvSpPr/>
                <p:nvPr/>
              </p:nvSpPr>
              <p:spPr>
                <a:xfrm>
                  <a:off x="6229937" y="405753"/>
                  <a:ext cx="339447" cy="390428"/>
                </a:xfrm>
                <a:prstGeom prst="roundRect">
                  <a:avLst/>
                </a:prstGeom>
                <a:noFill/>
                <a:ln w="12700">
                  <a:solidFill>
                    <a:schemeClr val="tx1">
                      <a:lumMod val="75000"/>
                    </a:schemeClr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94" name="TextBox 193"/>
              <p:cNvSpPr txBox="1"/>
              <p:nvPr/>
            </p:nvSpPr>
            <p:spPr>
              <a:xfrm>
                <a:off x="6150508" y="426926"/>
                <a:ext cx="4790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b="1" dirty="0" smtClean="0">
                    <a:solidFill>
                      <a:schemeClr val="tx1">
                        <a:lumMod val="75000"/>
                      </a:schemeClr>
                    </a:solidFill>
                  </a:rPr>
                  <a:t>SR</a:t>
                </a:r>
              </a:p>
              <a:p>
                <a:pPr algn="ctr"/>
                <a:r>
                  <a:rPr lang="en-US" sz="900" b="1" dirty="0" smtClean="0">
                    <a:solidFill>
                      <a:schemeClr val="tx1">
                        <a:lumMod val="75000"/>
                      </a:schemeClr>
                    </a:solidFill>
                  </a:rPr>
                  <a:t>PCE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55800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740219" y="3476578"/>
            <a:ext cx="2183181" cy="1333526"/>
            <a:chOff x="768764" y="2808804"/>
            <a:chExt cx="1759030" cy="468038"/>
          </a:xfrm>
        </p:grpSpPr>
        <p:sp>
          <p:nvSpPr>
            <p:cNvPr id="116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17" name="Rounded Rectangle 116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9" y="87270"/>
            <a:ext cx="11471747" cy="102057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3400" b="0" dirty="0" smtClean="0"/>
              <a:t>Voltron Host Control and </a:t>
            </a:r>
            <a:r>
              <a:rPr lang="en-US" sz="3400" b="0" dirty="0" err="1" smtClean="0"/>
              <a:t>Dataplane</a:t>
            </a:r>
            <a:endParaRPr lang="en-US" sz="3400" b="0" dirty="0">
              <a:solidFill>
                <a:schemeClr val="tx2"/>
              </a:solidFill>
            </a:endParaRPr>
          </a:p>
        </p:txBody>
      </p:sp>
      <p:sp>
        <p:nvSpPr>
          <p:cNvPr id="155" name="Content Placeholder 2"/>
          <p:cNvSpPr txBox="1">
            <a:spLocks/>
          </p:cNvSpPr>
          <p:nvPr/>
        </p:nvSpPr>
        <p:spPr>
          <a:xfrm>
            <a:off x="478948" y="977213"/>
            <a:ext cx="11190537" cy="4767472"/>
          </a:xfrm>
          <a:prstGeom prst="rect">
            <a:avLst/>
          </a:prstGeom>
        </p:spPr>
        <p:txBody>
          <a:bodyPr lIns="121899" tIns="60949" rIns="121899" bIns="60949"/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478355" indent="-287859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8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575719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766214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79" indent="-228588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61" indent="-228557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3" indent="0" algn="l" defTabSz="91434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4" indent="-228588" algn="l" defTabSz="9143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 smtClean="0"/>
              <a:t>Contiv-GoBGP</a:t>
            </a:r>
            <a:r>
              <a:rPr lang="en-US" sz="1800" dirty="0"/>
              <a:t> </a:t>
            </a:r>
            <a:r>
              <a:rPr lang="en-US" sz="1800" dirty="0" smtClean="0"/>
              <a:t>agent </a:t>
            </a:r>
            <a:r>
              <a:rPr lang="mr-IN" sz="1800" dirty="0" smtClean="0"/>
              <a:t>–</a:t>
            </a:r>
            <a:r>
              <a:rPr lang="en-US" sz="1800" dirty="0" smtClean="0"/>
              <a:t> advertise label/</a:t>
            </a:r>
            <a:r>
              <a:rPr lang="en-US" sz="1800" dirty="0" err="1" smtClean="0"/>
              <a:t>pfxs</a:t>
            </a:r>
            <a:r>
              <a:rPr lang="en-US" sz="1800" dirty="0" smtClean="0"/>
              <a:t> to the network, receive label/</a:t>
            </a:r>
            <a:r>
              <a:rPr lang="en-US" sz="1800" dirty="0" err="1" smtClean="0"/>
              <a:t>pfx</a:t>
            </a:r>
            <a:r>
              <a:rPr lang="en-US" sz="1800" dirty="0" smtClean="0"/>
              <a:t> info from the network</a:t>
            </a:r>
          </a:p>
          <a:p>
            <a:r>
              <a:rPr lang="en-US" sz="1800" dirty="0" err="1" smtClean="0"/>
              <a:t>Contiv</a:t>
            </a:r>
            <a:r>
              <a:rPr lang="en-US" sz="1800" dirty="0" smtClean="0"/>
              <a:t> </a:t>
            </a:r>
            <a:r>
              <a:rPr lang="mr-IN" sz="1800" dirty="0" smtClean="0"/>
              <a:t>–</a:t>
            </a:r>
            <a:r>
              <a:rPr lang="en-US" sz="1800" dirty="0" smtClean="0"/>
              <a:t> programs label switching forwarding entries on host </a:t>
            </a:r>
            <a:r>
              <a:rPr lang="en-US" sz="1800" dirty="0" err="1" smtClean="0"/>
              <a:t>dataplane</a:t>
            </a:r>
            <a:r>
              <a:rPr lang="en-US" sz="1800" dirty="0" smtClean="0"/>
              <a:t> (OVS, VPP, etc.) </a:t>
            </a:r>
          </a:p>
          <a:p>
            <a:r>
              <a:rPr lang="en-US" sz="1800" dirty="0" smtClean="0"/>
              <a:t>Could stop here if low-scale, single tenant, and no traffic engineering requirements</a:t>
            </a:r>
            <a:r>
              <a:rPr lang="mr-IN" sz="1800" dirty="0" smtClean="0"/>
              <a:t>…</a:t>
            </a:r>
            <a:endParaRPr lang="en-US" sz="1800" dirty="0" smtClean="0"/>
          </a:p>
          <a:p>
            <a:endParaRPr lang="en-US" sz="1800" dirty="0" smtClean="0"/>
          </a:p>
        </p:txBody>
      </p:sp>
      <p:grpSp>
        <p:nvGrpSpPr>
          <p:cNvPr id="118" name="Group 117"/>
          <p:cNvGrpSpPr/>
          <p:nvPr/>
        </p:nvGrpSpPr>
        <p:grpSpPr>
          <a:xfrm>
            <a:off x="914004" y="4120855"/>
            <a:ext cx="542559" cy="556741"/>
            <a:chOff x="1133026" y="4155802"/>
            <a:chExt cx="542559" cy="556741"/>
          </a:xfrm>
        </p:grpSpPr>
        <p:sp>
          <p:nvSpPr>
            <p:cNvPr id="119" name="TextBox 118"/>
            <p:cNvSpPr txBox="1"/>
            <p:nvPr/>
          </p:nvSpPr>
          <p:spPr>
            <a:xfrm>
              <a:off x="1165137" y="4298577"/>
              <a:ext cx="449974" cy="2693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1794247" y="4234900"/>
            <a:ext cx="953424" cy="377025"/>
            <a:chOff x="768764" y="2808804"/>
            <a:chExt cx="1759030" cy="468038"/>
          </a:xfrm>
        </p:grpSpPr>
        <p:sp>
          <p:nvSpPr>
            <p:cNvPr id="122" name="Rounded Rectangle 121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23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124" name="Straight Connector 123"/>
          <p:cNvCxnSpPr>
            <a:stCxn id="122" idx="1"/>
          </p:cNvCxnSpPr>
          <p:nvPr/>
        </p:nvCxnSpPr>
        <p:spPr>
          <a:xfrm flipH="1" flipV="1">
            <a:off x="1448997" y="4413447"/>
            <a:ext cx="345250" cy="996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770138" y="3530978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5777852" y="3425748"/>
            <a:ext cx="493148" cy="388463"/>
            <a:chOff x="4460682" y="1494845"/>
            <a:chExt cx="365760" cy="365760"/>
          </a:xfrm>
        </p:grpSpPr>
        <p:sp>
          <p:nvSpPr>
            <p:cNvPr id="127" name="Oval 126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4460682" y="1571950"/>
              <a:ext cx="365760" cy="1846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4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S0</a:t>
              </a:r>
              <a:endParaRPr lang="fr-FR" sz="14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4448046" y="3533959"/>
            <a:ext cx="493148" cy="388463"/>
            <a:chOff x="4460682" y="1494845"/>
            <a:chExt cx="365760" cy="365760"/>
          </a:xfrm>
        </p:grpSpPr>
        <p:sp>
          <p:nvSpPr>
            <p:cNvPr id="130" name="Oval 12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32" name="Straight Connector 131"/>
          <p:cNvCxnSpPr/>
          <p:nvPr/>
        </p:nvCxnSpPr>
        <p:spPr>
          <a:xfrm flipH="1">
            <a:off x="4941194" y="3619980"/>
            <a:ext cx="836657" cy="1082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/>
          <p:cNvGrpSpPr/>
          <p:nvPr/>
        </p:nvGrpSpPr>
        <p:grpSpPr>
          <a:xfrm>
            <a:off x="4448046" y="4000118"/>
            <a:ext cx="493148" cy="388463"/>
            <a:chOff x="4460682" y="1494845"/>
            <a:chExt cx="365760" cy="365760"/>
          </a:xfrm>
        </p:grpSpPr>
        <p:sp>
          <p:nvSpPr>
            <p:cNvPr id="134" name="Oval 13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3261083" y="4182152"/>
            <a:ext cx="474796" cy="579928"/>
            <a:chOff x="4442055" y="1501973"/>
            <a:chExt cx="365762" cy="461344"/>
          </a:xfrm>
        </p:grpSpPr>
        <p:sp>
          <p:nvSpPr>
            <p:cNvPr id="137" name="Oval 136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4442057" y="1501973"/>
              <a:ext cx="365760" cy="461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ToR100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39" name="Straight Connector 138"/>
          <p:cNvCxnSpPr/>
          <p:nvPr/>
        </p:nvCxnSpPr>
        <p:spPr>
          <a:xfrm flipH="1">
            <a:off x="3735876" y="3865533"/>
            <a:ext cx="784390" cy="5400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3735879" y="4187800"/>
            <a:ext cx="712167" cy="25699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endCxn id="122" idx="3"/>
          </p:cNvCxnSpPr>
          <p:nvPr/>
        </p:nvCxnSpPr>
        <p:spPr>
          <a:xfrm flipH="1">
            <a:off x="2747671" y="4420533"/>
            <a:ext cx="513413" cy="28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/>
          <p:cNvGrpSpPr/>
          <p:nvPr/>
        </p:nvGrpSpPr>
        <p:grpSpPr>
          <a:xfrm>
            <a:off x="4448046" y="4478855"/>
            <a:ext cx="493148" cy="388463"/>
            <a:chOff x="4460682" y="1494845"/>
            <a:chExt cx="365760" cy="365760"/>
          </a:xfrm>
        </p:grpSpPr>
        <p:sp>
          <p:nvSpPr>
            <p:cNvPr id="143" name="Oval 142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4448046" y="5040713"/>
            <a:ext cx="493148" cy="388463"/>
            <a:chOff x="4460682" y="1494845"/>
            <a:chExt cx="365760" cy="365760"/>
          </a:xfrm>
        </p:grpSpPr>
        <p:sp>
          <p:nvSpPr>
            <p:cNvPr id="146" name="Oval 14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L33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48" name="Straight Connector 147"/>
          <p:cNvCxnSpPr/>
          <p:nvPr/>
        </p:nvCxnSpPr>
        <p:spPr>
          <a:xfrm>
            <a:off x="3735876" y="4420533"/>
            <a:ext cx="712170" cy="25255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3735879" y="4472116"/>
            <a:ext cx="712167" cy="7628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oup 149"/>
          <p:cNvGrpSpPr/>
          <p:nvPr/>
        </p:nvGrpSpPr>
        <p:grpSpPr>
          <a:xfrm>
            <a:off x="5777852" y="3961993"/>
            <a:ext cx="493148" cy="388463"/>
            <a:chOff x="4460682" y="1494845"/>
            <a:chExt cx="365760" cy="365760"/>
          </a:xfrm>
        </p:grpSpPr>
        <p:sp>
          <p:nvSpPr>
            <p:cNvPr id="151" name="Oval 15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S1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5777852" y="4528435"/>
            <a:ext cx="493148" cy="388463"/>
            <a:chOff x="4460682" y="1502161"/>
            <a:chExt cx="365760" cy="365760"/>
          </a:xfrm>
        </p:grpSpPr>
        <p:sp>
          <p:nvSpPr>
            <p:cNvPr id="154" name="Oval 153"/>
            <p:cNvSpPr/>
            <p:nvPr/>
          </p:nvSpPr>
          <p:spPr>
            <a:xfrm>
              <a:off x="4460682" y="1502161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4460682" y="1591557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5753670" y="5152448"/>
            <a:ext cx="550954" cy="388463"/>
            <a:chOff x="4437977" y="1494845"/>
            <a:chExt cx="408634" cy="365760"/>
          </a:xfrm>
        </p:grpSpPr>
        <p:sp>
          <p:nvSpPr>
            <p:cNvPr id="171" name="Oval 17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4437977" y="1603846"/>
              <a:ext cx="408634" cy="2390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S3</a:t>
              </a:r>
              <a:endParaRPr lang="fr-FR" sz="12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74" name="Straight Connector 173"/>
          <p:cNvCxnSpPr/>
          <p:nvPr/>
        </p:nvCxnSpPr>
        <p:spPr>
          <a:xfrm flipH="1" flipV="1">
            <a:off x="4941194" y="3728190"/>
            <a:ext cx="836657" cy="42148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H="1" flipV="1">
            <a:off x="4941194" y="3728190"/>
            <a:ext cx="836657" cy="9944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 flipV="1">
            <a:off x="4941194" y="3728190"/>
            <a:ext cx="812475" cy="16622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 flipV="1">
            <a:off x="4941194" y="4194350"/>
            <a:ext cx="812475" cy="119613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>
            <a:off x="4941194" y="3605675"/>
            <a:ext cx="836657" cy="58867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H="1">
            <a:off x="4941194" y="4149675"/>
            <a:ext cx="836657" cy="4467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H="1" flipV="1">
            <a:off x="4941194" y="4194350"/>
            <a:ext cx="836657" cy="5283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H="1">
            <a:off x="4941194" y="3605675"/>
            <a:ext cx="836657" cy="10674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H="1">
            <a:off x="4941194" y="4149675"/>
            <a:ext cx="836657" cy="5234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H="1" flipV="1">
            <a:off x="4941194" y="4673087"/>
            <a:ext cx="836657" cy="4303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 flipV="1">
            <a:off x="4941194" y="4673087"/>
            <a:ext cx="812475" cy="7174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flipH="1">
            <a:off x="4941194" y="3619980"/>
            <a:ext cx="836657" cy="164980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H="1">
            <a:off x="4941194" y="4149675"/>
            <a:ext cx="836657" cy="11201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H="1">
            <a:off x="4941194" y="4716118"/>
            <a:ext cx="836657" cy="55366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H="1" flipV="1">
            <a:off x="4941194" y="5234921"/>
            <a:ext cx="812475" cy="12073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1" name="Group 190"/>
          <p:cNvGrpSpPr/>
          <p:nvPr/>
        </p:nvGrpSpPr>
        <p:grpSpPr>
          <a:xfrm>
            <a:off x="7154422" y="3533959"/>
            <a:ext cx="493148" cy="388463"/>
            <a:chOff x="4460682" y="1494845"/>
            <a:chExt cx="365760" cy="365760"/>
          </a:xfrm>
        </p:grpSpPr>
        <p:sp>
          <p:nvSpPr>
            <p:cNvPr id="192" name="Oval 19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L6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94" name="Straight Connector 193"/>
          <p:cNvCxnSpPr/>
          <p:nvPr/>
        </p:nvCxnSpPr>
        <p:spPr>
          <a:xfrm flipH="1" flipV="1">
            <a:off x="6271000" y="3619980"/>
            <a:ext cx="883422" cy="13052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/>
          <p:cNvGrpSpPr/>
          <p:nvPr/>
        </p:nvGrpSpPr>
        <p:grpSpPr>
          <a:xfrm>
            <a:off x="7154422" y="4000118"/>
            <a:ext cx="493148" cy="388463"/>
            <a:chOff x="4460682" y="1494845"/>
            <a:chExt cx="365760" cy="365760"/>
          </a:xfrm>
        </p:grpSpPr>
        <p:sp>
          <p:nvSpPr>
            <p:cNvPr id="196" name="Oval 19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L7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82" name="Group 281"/>
          <p:cNvGrpSpPr/>
          <p:nvPr/>
        </p:nvGrpSpPr>
        <p:grpSpPr>
          <a:xfrm>
            <a:off x="7154422" y="4478855"/>
            <a:ext cx="493148" cy="388463"/>
            <a:chOff x="4460682" y="1494845"/>
            <a:chExt cx="365760" cy="365760"/>
          </a:xfrm>
        </p:grpSpPr>
        <p:sp>
          <p:nvSpPr>
            <p:cNvPr id="294" name="Oval 29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96" name="Group 295"/>
          <p:cNvGrpSpPr/>
          <p:nvPr/>
        </p:nvGrpSpPr>
        <p:grpSpPr>
          <a:xfrm>
            <a:off x="7154422" y="5040713"/>
            <a:ext cx="493148" cy="388463"/>
            <a:chOff x="4460682" y="1494845"/>
            <a:chExt cx="365760" cy="365760"/>
          </a:xfrm>
        </p:grpSpPr>
        <p:sp>
          <p:nvSpPr>
            <p:cNvPr id="297" name="Oval 296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8" name="TextBox 297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99" name="Straight Connector 298"/>
          <p:cNvCxnSpPr/>
          <p:nvPr/>
        </p:nvCxnSpPr>
        <p:spPr>
          <a:xfrm flipH="1" flipV="1">
            <a:off x="6271000" y="3619980"/>
            <a:ext cx="883422" cy="57437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 flipH="1" flipV="1">
            <a:off x="6271000" y="3619980"/>
            <a:ext cx="883422" cy="16851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 flipH="1" flipV="1">
            <a:off x="6271000" y="4156225"/>
            <a:ext cx="883422" cy="114892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 flipH="1">
            <a:off x="6271000" y="3750508"/>
            <a:ext cx="883422" cy="4057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 flipH="1" flipV="1">
            <a:off x="6271000" y="4156225"/>
            <a:ext cx="883422" cy="3812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 flipH="1" flipV="1">
            <a:off x="6271000" y="4156225"/>
            <a:ext cx="883422" cy="55875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/>
          <p:nvPr/>
        </p:nvCxnSpPr>
        <p:spPr>
          <a:xfrm flipH="1">
            <a:off x="6271000" y="3750508"/>
            <a:ext cx="883422" cy="97215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 flipH="1">
            <a:off x="6271000" y="4229720"/>
            <a:ext cx="883422" cy="49294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/>
          <p:cNvCxnSpPr/>
          <p:nvPr/>
        </p:nvCxnSpPr>
        <p:spPr>
          <a:xfrm flipH="1">
            <a:off x="6271000" y="4673087"/>
            <a:ext cx="883422" cy="495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/>
          <p:cNvCxnSpPr/>
          <p:nvPr/>
        </p:nvCxnSpPr>
        <p:spPr>
          <a:xfrm flipH="1" flipV="1">
            <a:off x="6271000" y="4716118"/>
            <a:ext cx="883422" cy="58903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/>
        </p:nvCxnSpPr>
        <p:spPr>
          <a:xfrm flipH="1">
            <a:off x="6304624" y="3750508"/>
            <a:ext cx="849798" cy="163998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/>
          <p:cNvCxnSpPr/>
          <p:nvPr/>
        </p:nvCxnSpPr>
        <p:spPr>
          <a:xfrm flipH="1">
            <a:off x="6304624" y="4229720"/>
            <a:ext cx="849798" cy="116076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/>
          <p:nvPr/>
        </p:nvCxnSpPr>
        <p:spPr>
          <a:xfrm flipH="1">
            <a:off x="6304624" y="4714983"/>
            <a:ext cx="849798" cy="6755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/>
          <p:nvPr/>
        </p:nvCxnSpPr>
        <p:spPr>
          <a:xfrm flipH="1">
            <a:off x="6304624" y="5270315"/>
            <a:ext cx="849798" cy="8533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4" name="Group 313"/>
          <p:cNvGrpSpPr/>
          <p:nvPr/>
        </p:nvGrpSpPr>
        <p:grpSpPr>
          <a:xfrm>
            <a:off x="8339799" y="4175726"/>
            <a:ext cx="483505" cy="469369"/>
            <a:chOff x="4442055" y="1503898"/>
            <a:chExt cx="372471" cy="372241"/>
          </a:xfrm>
        </p:grpSpPr>
        <p:sp>
          <p:nvSpPr>
            <p:cNvPr id="315" name="Oval 314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16" name="TextBox 315"/>
            <p:cNvSpPr txBox="1"/>
            <p:nvPr/>
          </p:nvSpPr>
          <p:spPr>
            <a:xfrm>
              <a:off x="4448766" y="1503898"/>
              <a:ext cx="365760" cy="3722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err="1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</a:t>
              </a:r>
              <a:endParaRPr lang="en-US" sz="1300" dirty="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25" name="Straight Connector 324"/>
          <p:cNvCxnSpPr>
            <a:endCxn id="316" idx="1"/>
          </p:cNvCxnSpPr>
          <p:nvPr/>
        </p:nvCxnSpPr>
        <p:spPr>
          <a:xfrm flipV="1">
            <a:off x="7647570" y="4410411"/>
            <a:ext cx="700941" cy="8593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/>
          <p:cNvCxnSpPr>
            <a:endCxn id="316" idx="1"/>
          </p:cNvCxnSpPr>
          <p:nvPr/>
        </p:nvCxnSpPr>
        <p:spPr>
          <a:xfrm flipV="1">
            <a:off x="7647570" y="4410411"/>
            <a:ext cx="700941" cy="2626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/>
          <p:cNvCxnSpPr>
            <a:endCxn id="315" idx="2"/>
          </p:cNvCxnSpPr>
          <p:nvPr/>
        </p:nvCxnSpPr>
        <p:spPr>
          <a:xfrm>
            <a:off x="7647570" y="4194350"/>
            <a:ext cx="692229" cy="21806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/>
          <p:cNvCxnSpPr>
            <a:endCxn id="316" idx="1"/>
          </p:cNvCxnSpPr>
          <p:nvPr/>
        </p:nvCxnSpPr>
        <p:spPr>
          <a:xfrm>
            <a:off x="7575350" y="3865532"/>
            <a:ext cx="773161" cy="54487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/>
          <p:nvPr/>
        </p:nvCxnSpPr>
        <p:spPr>
          <a:xfrm flipH="1" flipV="1">
            <a:off x="6271000" y="3619980"/>
            <a:ext cx="883422" cy="10950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9" name="Group 338"/>
          <p:cNvGrpSpPr/>
          <p:nvPr/>
        </p:nvGrpSpPr>
        <p:grpSpPr>
          <a:xfrm>
            <a:off x="9259133" y="3476578"/>
            <a:ext cx="2183181" cy="1333526"/>
            <a:chOff x="768764" y="2808804"/>
            <a:chExt cx="1759030" cy="468038"/>
          </a:xfrm>
        </p:grpSpPr>
        <p:sp>
          <p:nvSpPr>
            <p:cNvPr id="340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41" name="Rounded Rectangle 340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42" name="Group 341"/>
          <p:cNvGrpSpPr/>
          <p:nvPr/>
        </p:nvGrpSpPr>
        <p:grpSpPr>
          <a:xfrm>
            <a:off x="10705230" y="4128379"/>
            <a:ext cx="542559" cy="556741"/>
            <a:chOff x="1133026" y="4155802"/>
            <a:chExt cx="542559" cy="556741"/>
          </a:xfrm>
        </p:grpSpPr>
        <p:sp>
          <p:nvSpPr>
            <p:cNvPr id="343" name="TextBox 342"/>
            <p:cNvSpPr txBox="1"/>
            <p:nvPr/>
          </p:nvSpPr>
          <p:spPr>
            <a:xfrm>
              <a:off x="1165137" y="4298577"/>
              <a:ext cx="449974" cy="2693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44" name="Oval 343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9395096" y="4225039"/>
            <a:ext cx="897019" cy="377025"/>
            <a:chOff x="768764" y="2808804"/>
            <a:chExt cx="1759030" cy="468038"/>
          </a:xfrm>
        </p:grpSpPr>
        <p:sp>
          <p:nvSpPr>
            <p:cNvPr id="346" name="Rounded Rectangle 345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347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348" name="Straight Connector 347"/>
          <p:cNvCxnSpPr/>
          <p:nvPr/>
        </p:nvCxnSpPr>
        <p:spPr>
          <a:xfrm flipH="1" flipV="1">
            <a:off x="10299105" y="4421641"/>
            <a:ext cx="389112" cy="708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/>
          <p:cNvSpPr txBox="1"/>
          <p:nvPr/>
        </p:nvSpPr>
        <p:spPr>
          <a:xfrm>
            <a:off x="10637079" y="3512651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317" name="Straight Connector 316"/>
          <p:cNvCxnSpPr>
            <a:stCxn id="315" idx="6"/>
            <a:endCxn id="346" idx="1"/>
          </p:cNvCxnSpPr>
          <p:nvPr/>
        </p:nvCxnSpPr>
        <p:spPr>
          <a:xfrm>
            <a:off x="8814592" y="4412417"/>
            <a:ext cx="580504" cy="113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72" y="3551501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pic>
        <p:nvPicPr>
          <p:cNvPr id="157" name="Picture 1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6464" y="3556015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sp>
        <p:nvSpPr>
          <p:cNvPr id="158" name="TextBox 157"/>
          <p:cNvSpPr txBox="1"/>
          <p:nvPr/>
        </p:nvSpPr>
        <p:spPr>
          <a:xfrm>
            <a:off x="5505143" y="2768421"/>
            <a:ext cx="878439" cy="369330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BGP-LU</a:t>
            </a:r>
          </a:p>
        </p:txBody>
      </p:sp>
      <p:sp>
        <p:nvSpPr>
          <p:cNvPr id="159" name="Freeform 158"/>
          <p:cNvSpPr/>
          <p:nvPr/>
        </p:nvSpPr>
        <p:spPr>
          <a:xfrm>
            <a:off x="4741225" y="3228001"/>
            <a:ext cx="1012444" cy="209340"/>
          </a:xfrm>
          <a:custGeom>
            <a:avLst/>
            <a:gdLst>
              <a:gd name="connsiteX0" fmla="*/ 0 w 1524099"/>
              <a:gd name="connsiteY0" fmla="*/ 412775 h 428650"/>
              <a:gd name="connsiteX1" fmla="*/ 762049 w 1524099"/>
              <a:gd name="connsiteY1" fmla="*/ 25 h 428650"/>
              <a:gd name="connsiteX2" fmla="*/ 1524099 w 1524099"/>
              <a:gd name="connsiteY2" fmla="*/ 428650 h 4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99" h="428650">
                <a:moveTo>
                  <a:pt x="0" y="412775"/>
                </a:moveTo>
                <a:cubicBezTo>
                  <a:pt x="254016" y="205077"/>
                  <a:pt x="508033" y="-2621"/>
                  <a:pt x="762049" y="25"/>
                </a:cubicBezTo>
                <a:cubicBezTo>
                  <a:pt x="1016065" y="2671"/>
                  <a:pt x="1524099" y="428650"/>
                  <a:pt x="1524099" y="428650"/>
                </a:cubicBezTo>
              </a:path>
            </a:pathLst>
          </a:custGeom>
          <a:noFill/>
          <a:ln w="19050" cap="flat" cmpd="sng" algn="ctr">
            <a:solidFill>
              <a:schemeClr val="tx2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82120" tIns="41059" rIns="82120" bIns="41059"/>
          <a:lstStyle/>
          <a:p>
            <a:pPr defTabSz="914361"/>
            <a:endParaRPr lang="en-US" sz="2000" kern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160" name="Freeform 159"/>
          <p:cNvSpPr/>
          <p:nvPr/>
        </p:nvSpPr>
        <p:spPr>
          <a:xfrm>
            <a:off x="6110250" y="3205249"/>
            <a:ext cx="1055660" cy="209340"/>
          </a:xfrm>
          <a:custGeom>
            <a:avLst/>
            <a:gdLst>
              <a:gd name="connsiteX0" fmla="*/ 0 w 1524099"/>
              <a:gd name="connsiteY0" fmla="*/ 412775 h 428650"/>
              <a:gd name="connsiteX1" fmla="*/ 762049 w 1524099"/>
              <a:gd name="connsiteY1" fmla="*/ 25 h 428650"/>
              <a:gd name="connsiteX2" fmla="*/ 1524099 w 1524099"/>
              <a:gd name="connsiteY2" fmla="*/ 428650 h 4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99" h="428650">
                <a:moveTo>
                  <a:pt x="0" y="412775"/>
                </a:moveTo>
                <a:cubicBezTo>
                  <a:pt x="254016" y="205077"/>
                  <a:pt x="508033" y="-2621"/>
                  <a:pt x="762049" y="25"/>
                </a:cubicBezTo>
                <a:cubicBezTo>
                  <a:pt x="1016065" y="2671"/>
                  <a:pt x="1524099" y="428650"/>
                  <a:pt x="1524099" y="428650"/>
                </a:cubicBezTo>
              </a:path>
            </a:pathLst>
          </a:custGeom>
          <a:noFill/>
          <a:ln w="19050" cap="flat" cmpd="sng" algn="ctr">
            <a:solidFill>
              <a:schemeClr val="tx2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82120" tIns="41059" rIns="82120" bIns="41059"/>
          <a:lstStyle/>
          <a:p>
            <a:pPr defTabSz="914361"/>
            <a:endParaRPr lang="en-US" sz="2000" kern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161" name="Freeform 160"/>
          <p:cNvSpPr/>
          <p:nvPr/>
        </p:nvSpPr>
        <p:spPr>
          <a:xfrm rot="1945783">
            <a:off x="7635649" y="3700240"/>
            <a:ext cx="941998" cy="239783"/>
          </a:xfrm>
          <a:custGeom>
            <a:avLst/>
            <a:gdLst>
              <a:gd name="connsiteX0" fmla="*/ 0 w 1524099"/>
              <a:gd name="connsiteY0" fmla="*/ 412775 h 428650"/>
              <a:gd name="connsiteX1" fmla="*/ 762049 w 1524099"/>
              <a:gd name="connsiteY1" fmla="*/ 25 h 428650"/>
              <a:gd name="connsiteX2" fmla="*/ 1524099 w 1524099"/>
              <a:gd name="connsiteY2" fmla="*/ 428650 h 4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99" h="428650">
                <a:moveTo>
                  <a:pt x="0" y="412775"/>
                </a:moveTo>
                <a:cubicBezTo>
                  <a:pt x="254016" y="205077"/>
                  <a:pt x="508033" y="-2621"/>
                  <a:pt x="762049" y="25"/>
                </a:cubicBezTo>
                <a:cubicBezTo>
                  <a:pt x="1016065" y="2671"/>
                  <a:pt x="1524099" y="428650"/>
                  <a:pt x="1524099" y="428650"/>
                </a:cubicBezTo>
              </a:path>
            </a:pathLst>
          </a:custGeom>
          <a:noFill/>
          <a:ln w="19050" cap="flat" cmpd="sng" algn="ctr">
            <a:solidFill>
              <a:schemeClr val="tx2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82120" tIns="41059" rIns="82120" bIns="41059"/>
          <a:lstStyle/>
          <a:p>
            <a:pPr defTabSz="914361"/>
            <a:endParaRPr lang="en-US" sz="2000" kern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162" name="Freeform 161"/>
          <p:cNvSpPr/>
          <p:nvPr/>
        </p:nvSpPr>
        <p:spPr>
          <a:xfrm rot="19365215">
            <a:off x="3540884" y="3783104"/>
            <a:ext cx="832462" cy="211593"/>
          </a:xfrm>
          <a:custGeom>
            <a:avLst/>
            <a:gdLst>
              <a:gd name="connsiteX0" fmla="*/ 0 w 1524099"/>
              <a:gd name="connsiteY0" fmla="*/ 412775 h 428650"/>
              <a:gd name="connsiteX1" fmla="*/ 762049 w 1524099"/>
              <a:gd name="connsiteY1" fmla="*/ 25 h 428650"/>
              <a:gd name="connsiteX2" fmla="*/ 1524099 w 1524099"/>
              <a:gd name="connsiteY2" fmla="*/ 428650 h 4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99" h="428650">
                <a:moveTo>
                  <a:pt x="0" y="412775"/>
                </a:moveTo>
                <a:cubicBezTo>
                  <a:pt x="254016" y="205077"/>
                  <a:pt x="508033" y="-2621"/>
                  <a:pt x="762049" y="25"/>
                </a:cubicBezTo>
                <a:cubicBezTo>
                  <a:pt x="1016065" y="2671"/>
                  <a:pt x="1524099" y="428650"/>
                  <a:pt x="1524099" y="428650"/>
                </a:cubicBezTo>
              </a:path>
            </a:pathLst>
          </a:custGeom>
          <a:noFill/>
          <a:ln w="19050" cap="flat" cmpd="sng" algn="ctr">
            <a:solidFill>
              <a:schemeClr val="tx2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82120" tIns="41059" rIns="82120" bIns="41059"/>
          <a:lstStyle/>
          <a:p>
            <a:pPr defTabSz="914361"/>
            <a:endParaRPr lang="en-US" sz="2000" kern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163" name="Freeform 162"/>
          <p:cNvSpPr/>
          <p:nvPr/>
        </p:nvSpPr>
        <p:spPr>
          <a:xfrm rot="1945783">
            <a:off x="2722954" y="3889130"/>
            <a:ext cx="663143" cy="141656"/>
          </a:xfrm>
          <a:custGeom>
            <a:avLst/>
            <a:gdLst>
              <a:gd name="connsiteX0" fmla="*/ 0 w 1524099"/>
              <a:gd name="connsiteY0" fmla="*/ 412775 h 428650"/>
              <a:gd name="connsiteX1" fmla="*/ 762049 w 1524099"/>
              <a:gd name="connsiteY1" fmla="*/ 25 h 428650"/>
              <a:gd name="connsiteX2" fmla="*/ 1524099 w 1524099"/>
              <a:gd name="connsiteY2" fmla="*/ 428650 h 4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99" h="428650">
                <a:moveTo>
                  <a:pt x="0" y="412775"/>
                </a:moveTo>
                <a:cubicBezTo>
                  <a:pt x="254016" y="205077"/>
                  <a:pt x="508033" y="-2621"/>
                  <a:pt x="762049" y="25"/>
                </a:cubicBezTo>
                <a:cubicBezTo>
                  <a:pt x="1016065" y="2671"/>
                  <a:pt x="1524099" y="428650"/>
                  <a:pt x="1524099" y="428650"/>
                </a:cubicBezTo>
              </a:path>
            </a:pathLst>
          </a:custGeom>
          <a:noFill/>
          <a:ln w="19050" cap="flat" cmpd="sng" algn="ctr">
            <a:solidFill>
              <a:schemeClr val="tx2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82120" tIns="41059" rIns="82120" bIns="41059"/>
          <a:lstStyle/>
          <a:p>
            <a:pPr defTabSz="914361"/>
            <a:endParaRPr lang="en-US" sz="2000" kern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164" name="Freeform 163"/>
          <p:cNvSpPr/>
          <p:nvPr/>
        </p:nvSpPr>
        <p:spPr>
          <a:xfrm rot="19920184">
            <a:off x="8763507" y="3835734"/>
            <a:ext cx="663143" cy="141656"/>
          </a:xfrm>
          <a:custGeom>
            <a:avLst/>
            <a:gdLst>
              <a:gd name="connsiteX0" fmla="*/ 0 w 1524099"/>
              <a:gd name="connsiteY0" fmla="*/ 412775 h 428650"/>
              <a:gd name="connsiteX1" fmla="*/ 762049 w 1524099"/>
              <a:gd name="connsiteY1" fmla="*/ 25 h 428650"/>
              <a:gd name="connsiteX2" fmla="*/ 1524099 w 1524099"/>
              <a:gd name="connsiteY2" fmla="*/ 428650 h 4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99" h="428650">
                <a:moveTo>
                  <a:pt x="0" y="412775"/>
                </a:moveTo>
                <a:cubicBezTo>
                  <a:pt x="254016" y="205077"/>
                  <a:pt x="508033" y="-2621"/>
                  <a:pt x="762049" y="25"/>
                </a:cubicBezTo>
                <a:cubicBezTo>
                  <a:pt x="1016065" y="2671"/>
                  <a:pt x="1524099" y="428650"/>
                  <a:pt x="1524099" y="428650"/>
                </a:cubicBezTo>
              </a:path>
            </a:pathLst>
          </a:custGeom>
          <a:noFill/>
          <a:ln w="19050" cap="flat" cmpd="sng" algn="ctr">
            <a:solidFill>
              <a:schemeClr val="tx2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82120" tIns="41059" rIns="82120" bIns="41059"/>
          <a:lstStyle/>
          <a:p>
            <a:pPr defTabSz="914361"/>
            <a:endParaRPr lang="en-US" sz="2000" kern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3102824" y="3493151"/>
            <a:ext cx="878439" cy="369330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BGP-LU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8206386" y="3476578"/>
            <a:ext cx="878439" cy="369330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BGP-LU</a:t>
            </a:r>
          </a:p>
        </p:txBody>
      </p:sp>
      <p:cxnSp>
        <p:nvCxnSpPr>
          <p:cNvPr id="168" name="Straight Arrow Connector 167"/>
          <p:cNvCxnSpPr/>
          <p:nvPr/>
        </p:nvCxnSpPr>
        <p:spPr>
          <a:xfrm>
            <a:off x="2582956" y="5544535"/>
            <a:ext cx="970082" cy="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 bwMode="auto">
          <a:xfrm>
            <a:off x="1608923" y="5148461"/>
            <a:ext cx="658528" cy="30169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1532709" y="5177667"/>
            <a:ext cx="804464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3" name="Rectangle 172"/>
          <p:cNvSpPr/>
          <p:nvPr/>
        </p:nvSpPr>
        <p:spPr bwMode="auto">
          <a:xfrm>
            <a:off x="2267452" y="5149552"/>
            <a:ext cx="478171" cy="301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2187741" y="5182207"/>
            <a:ext cx="631089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8" name="Rectangle 177"/>
          <p:cNvSpPr/>
          <p:nvPr/>
        </p:nvSpPr>
        <p:spPr bwMode="auto">
          <a:xfrm>
            <a:off x="2745622" y="5149384"/>
            <a:ext cx="622918" cy="301692"/>
          </a:xfrm>
          <a:prstGeom prst="rect">
            <a:avLst/>
          </a:prstGeom>
          <a:solidFill>
            <a:schemeClr val="accent6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2685396" y="5177422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111004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9219682" y="2544550"/>
            <a:ext cx="1532709" cy="43088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200.1.1.4/32</a:t>
            </a:r>
            <a:endParaRPr lang="en-US" sz="1100" dirty="0">
              <a:solidFill>
                <a:schemeClr val="tx1">
                  <a:lumMod val="75000"/>
                </a:schemeClr>
              </a:solidFill>
            </a:endParaRP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BGP-</a:t>
            </a:r>
            <a:r>
              <a:rPr lang="en-US" sz="1100" dirty="0" err="1" smtClean="0">
                <a:solidFill>
                  <a:schemeClr val="tx1">
                    <a:lumMod val="75000"/>
                  </a:schemeClr>
                </a:solidFill>
              </a:rPr>
              <a:t>Pfx</a:t>
            </a:r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-SID 111004</a:t>
            </a:r>
            <a:endParaRPr lang="en-US" sz="11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00" name="Straight Arrow Connector 199"/>
          <p:cNvCxnSpPr>
            <a:endCxn id="157" idx="0"/>
          </p:cNvCxnSpPr>
          <p:nvPr/>
        </p:nvCxnSpPr>
        <p:spPr>
          <a:xfrm>
            <a:off x="9797143" y="2975437"/>
            <a:ext cx="62367" cy="580578"/>
          </a:xfrm>
          <a:prstGeom prst="straightConnector1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0593648" y="3873400"/>
            <a:ext cx="8242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200">
                <a:solidFill>
                  <a:schemeClr val="tx1">
                    <a:lumMod val="75000"/>
                  </a:schemeClr>
                </a:solidFill>
              </a:rPr>
              <a:t>200.1.1.4</a:t>
            </a:r>
            <a:endParaRPr lang="en-US" sz="12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01" name="Straight Arrow Connector 200"/>
          <p:cNvCxnSpPr/>
          <p:nvPr/>
        </p:nvCxnSpPr>
        <p:spPr>
          <a:xfrm>
            <a:off x="7160497" y="6192713"/>
            <a:ext cx="970082" cy="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Rectangle 201"/>
          <p:cNvSpPr/>
          <p:nvPr/>
        </p:nvSpPr>
        <p:spPr bwMode="auto">
          <a:xfrm>
            <a:off x="6186464" y="5796639"/>
            <a:ext cx="658528" cy="30169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6110250" y="5825845"/>
            <a:ext cx="804464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04" name="Rectangle 203"/>
          <p:cNvSpPr/>
          <p:nvPr/>
        </p:nvSpPr>
        <p:spPr bwMode="auto">
          <a:xfrm>
            <a:off x="6844993" y="5797730"/>
            <a:ext cx="478171" cy="301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6765282" y="5830385"/>
            <a:ext cx="631089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06" name="Rectangle 205"/>
          <p:cNvSpPr/>
          <p:nvPr/>
        </p:nvSpPr>
        <p:spPr bwMode="auto">
          <a:xfrm>
            <a:off x="7323163" y="5797562"/>
            <a:ext cx="622918" cy="301692"/>
          </a:xfrm>
          <a:prstGeom prst="rect">
            <a:avLst/>
          </a:prstGeom>
          <a:solidFill>
            <a:schemeClr val="accent6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7262937" y="5825600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111004</a:t>
            </a:r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208" name="Straight Arrow Connector 207"/>
          <p:cNvCxnSpPr/>
          <p:nvPr/>
        </p:nvCxnSpPr>
        <p:spPr>
          <a:xfrm>
            <a:off x="8859005" y="5444377"/>
            <a:ext cx="970082" cy="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tangle 208"/>
          <p:cNvSpPr/>
          <p:nvPr/>
        </p:nvSpPr>
        <p:spPr bwMode="auto">
          <a:xfrm>
            <a:off x="8451035" y="5048303"/>
            <a:ext cx="658528" cy="30169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8374821" y="5077509"/>
            <a:ext cx="804464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1" name="Rectangle 210"/>
          <p:cNvSpPr/>
          <p:nvPr/>
        </p:nvSpPr>
        <p:spPr bwMode="auto">
          <a:xfrm>
            <a:off x="9109564" y="5049394"/>
            <a:ext cx="478171" cy="301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9029853" y="5082049"/>
            <a:ext cx="631089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9361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740219" y="3476578"/>
            <a:ext cx="2183181" cy="1333526"/>
            <a:chOff x="768764" y="2808804"/>
            <a:chExt cx="1759030" cy="468038"/>
          </a:xfrm>
        </p:grpSpPr>
        <p:sp>
          <p:nvSpPr>
            <p:cNvPr id="116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17" name="Rounded Rectangle 116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9" y="87270"/>
            <a:ext cx="11471747" cy="102057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3400" b="0" dirty="0" smtClean="0"/>
              <a:t>Voltron Control Plane Scale</a:t>
            </a:r>
            <a:endParaRPr lang="en-US" sz="3400" b="0" dirty="0">
              <a:solidFill>
                <a:schemeClr val="tx2"/>
              </a:solidFill>
            </a:endParaRPr>
          </a:p>
        </p:txBody>
      </p:sp>
      <p:sp>
        <p:nvSpPr>
          <p:cNvPr id="155" name="Content Placeholder 2"/>
          <p:cNvSpPr txBox="1">
            <a:spLocks/>
          </p:cNvSpPr>
          <p:nvPr/>
        </p:nvSpPr>
        <p:spPr>
          <a:xfrm>
            <a:off x="478948" y="959793"/>
            <a:ext cx="11190537" cy="852097"/>
          </a:xfrm>
          <a:prstGeom prst="rect">
            <a:avLst/>
          </a:prstGeom>
        </p:spPr>
        <p:txBody>
          <a:bodyPr lIns="121899" tIns="60949" rIns="121899" bIns="60949"/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478355" indent="-287859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8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575719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766214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79" indent="-228588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61" indent="-228557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3" indent="0" algn="l" defTabSz="91434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4" indent="-228588" algn="l" defTabSz="9143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</a:pPr>
            <a:r>
              <a:rPr lang="en-US" sz="1800" dirty="0" smtClean="0"/>
              <a:t>DC Fabric: small table sizes (lowest common denominator ~64k)</a:t>
            </a:r>
          </a:p>
          <a:p>
            <a:pPr>
              <a:spcBef>
                <a:spcPts val="800"/>
              </a:spcBef>
            </a:pPr>
            <a:r>
              <a:rPr lang="en-US" sz="1800" dirty="0" smtClean="0"/>
              <a:t>Host advertises prefix/label data to </a:t>
            </a:r>
            <a:r>
              <a:rPr lang="en-US" sz="1800" dirty="0" err="1" smtClean="0"/>
              <a:t>ToR</a:t>
            </a:r>
            <a:r>
              <a:rPr lang="en-US" sz="1800" dirty="0" smtClean="0"/>
              <a:t> </a:t>
            </a:r>
            <a:r>
              <a:rPr lang="mr-IN" sz="1800" dirty="0" smtClean="0"/>
              <a:t>–</a:t>
            </a:r>
            <a:r>
              <a:rPr lang="en-US" sz="1800" dirty="0" smtClean="0"/>
              <a:t> </a:t>
            </a:r>
            <a:r>
              <a:rPr lang="en-US" sz="1800" dirty="0" smtClean="0">
                <a:solidFill>
                  <a:schemeClr val="tx2"/>
                </a:solidFill>
              </a:rPr>
              <a:t>non-SRGB data</a:t>
            </a:r>
          </a:p>
          <a:p>
            <a:pPr>
              <a:spcBef>
                <a:spcPts val="800"/>
              </a:spcBef>
            </a:pPr>
            <a:r>
              <a:rPr lang="en-US" sz="1800" dirty="0" err="1" smtClean="0"/>
              <a:t>ToR</a:t>
            </a:r>
            <a:r>
              <a:rPr lang="en-US" sz="1800" dirty="0" smtClean="0"/>
              <a:t> does not advertise Host data to fabric</a:t>
            </a:r>
          </a:p>
          <a:p>
            <a:pPr>
              <a:spcBef>
                <a:spcPts val="800"/>
              </a:spcBef>
            </a:pPr>
            <a:r>
              <a:rPr lang="en-US" sz="1800" dirty="0" smtClean="0"/>
              <a:t>All prefix/label data sent to </a:t>
            </a:r>
            <a:r>
              <a:rPr lang="en-US" sz="1800" dirty="0" err="1" smtClean="0"/>
              <a:t>OpenBMP</a:t>
            </a:r>
            <a:endParaRPr lang="en-US" sz="1800" dirty="0" smtClean="0"/>
          </a:p>
          <a:p>
            <a:pPr marL="457200" indent="-457200">
              <a:spcBef>
                <a:spcPts val="800"/>
              </a:spcBef>
              <a:buFont typeface="+mj-lt"/>
              <a:buAutoNum type="arabicPeriod"/>
            </a:pPr>
            <a:endParaRPr lang="en-US" sz="1800" dirty="0" smtClean="0"/>
          </a:p>
          <a:p>
            <a:pPr>
              <a:spcBef>
                <a:spcPts val="800"/>
              </a:spcBef>
            </a:pPr>
            <a:endParaRPr lang="en-US" sz="1800" dirty="0" smtClean="0"/>
          </a:p>
        </p:txBody>
      </p:sp>
      <p:grpSp>
        <p:nvGrpSpPr>
          <p:cNvPr id="118" name="Group 117"/>
          <p:cNvGrpSpPr/>
          <p:nvPr/>
        </p:nvGrpSpPr>
        <p:grpSpPr>
          <a:xfrm>
            <a:off x="914004" y="4120855"/>
            <a:ext cx="542559" cy="556741"/>
            <a:chOff x="1133026" y="4155802"/>
            <a:chExt cx="542559" cy="556741"/>
          </a:xfrm>
        </p:grpSpPr>
        <p:sp>
          <p:nvSpPr>
            <p:cNvPr id="119" name="TextBox 118"/>
            <p:cNvSpPr txBox="1"/>
            <p:nvPr/>
          </p:nvSpPr>
          <p:spPr>
            <a:xfrm>
              <a:off x="1165137" y="4298577"/>
              <a:ext cx="449974" cy="2693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1794247" y="4234900"/>
            <a:ext cx="953424" cy="377025"/>
            <a:chOff x="768764" y="2808804"/>
            <a:chExt cx="1759030" cy="468038"/>
          </a:xfrm>
        </p:grpSpPr>
        <p:sp>
          <p:nvSpPr>
            <p:cNvPr id="122" name="Rounded Rectangle 121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23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124" name="Straight Connector 123"/>
          <p:cNvCxnSpPr>
            <a:stCxn id="122" idx="1"/>
          </p:cNvCxnSpPr>
          <p:nvPr/>
        </p:nvCxnSpPr>
        <p:spPr>
          <a:xfrm flipH="1" flipV="1">
            <a:off x="1448997" y="4413447"/>
            <a:ext cx="345250" cy="996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770138" y="3530978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5777852" y="3425748"/>
            <a:ext cx="493148" cy="388463"/>
            <a:chOff x="4460682" y="1494845"/>
            <a:chExt cx="365760" cy="365760"/>
          </a:xfrm>
        </p:grpSpPr>
        <p:sp>
          <p:nvSpPr>
            <p:cNvPr id="127" name="Oval 126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4460682" y="1571950"/>
              <a:ext cx="365760" cy="1846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4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S0</a:t>
              </a:r>
              <a:endParaRPr lang="fr-FR" sz="14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4448046" y="3533959"/>
            <a:ext cx="493148" cy="388463"/>
            <a:chOff x="4460682" y="1494845"/>
            <a:chExt cx="365760" cy="365760"/>
          </a:xfrm>
        </p:grpSpPr>
        <p:sp>
          <p:nvSpPr>
            <p:cNvPr id="130" name="Oval 12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32" name="Straight Connector 131"/>
          <p:cNvCxnSpPr/>
          <p:nvPr/>
        </p:nvCxnSpPr>
        <p:spPr>
          <a:xfrm flipH="1">
            <a:off x="4941194" y="3619980"/>
            <a:ext cx="836657" cy="1082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/>
          <p:cNvGrpSpPr/>
          <p:nvPr/>
        </p:nvGrpSpPr>
        <p:grpSpPr>
          <a:xfrm>
            <a:off x="4448046" y="4000118"/>
            <a:ext cx="493148" cy="388463"/>
            <a:chOff x="4460682" y="1494845"/>
            <a:chExt cx="365760" cy="365760"/>
          </a:xfrm>
        </p:grpSpPr>
        <p:sp>
          <p:nvSpPr>
            <p:cNvPr id="134" name="Oval 13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3261083" y="4182152"/>
            <a:ext cx="474796" cy="579928"/>
            <a:chOff x="4442055" y="1501973"/>
            <a:chExt cx="365762" cy="461344"/>
          </a:xfrm>
        </p:grpSpPr>
        <p:sp>
          <p:nvSpPr>
            <p:cNvPr id="137" name="Oval 136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4442057" y="1501973"/>
              <a:ext cx="365760" cy="461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ToR100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39" name="Straight Connector 138"/>
          <p:cNvCxnSpPr/>
          <p:nvPr/>
        </p:nvCxnSpPr>
        <p:spPr>
          <a:xfrm flipH="1">
            <a:off x="3735876" y="3865533"/>
            <a:ext cx="784390" cy="5400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3735879" y="4187800"/>
            <a:ext cx="712167" cy="25699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endCxn id="122" idx="3"/>
          </p:cNvCxnSpPr>
          <p:nvPr/>
        </p:nvCxnSpPr>
        <p:spPr>
          <a:xfrm flipH="1">
            <a:off x="2747671" y="4420533"/>
            <a:ext cx="513413" cy="28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/>
          <p:cNvGrpSpPr/>
          <p:nvPr/>
        </p:nvGrpSpPr>
        <p:grpSpPr>
          <a:xfrm>
            <a:off x="4448046" y="4478855"/>
            <a:ext cx="493148" cy="388463"/>
            <a:chOff x="4460682" y="1494845"/>
            <a:chExt cx="365760" cy="365760"/>
          </a:xfrm>
        </p:grpSpPr>
        <p:sp>
          <p:nvSpPr>
            <p:cNvPr id="143" name="Oval 142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4448046" y="5040713"/>
            <a:ext cx="493148" cy="388463"/>
            <a:chOff x="4460682" y="1494845"/>
            <a:chExt cx="365760" cy="365760"/>
          </a:xfrm>
        </p:grpSpPr>
        <p:sp>
          <p:nvSpPr>
            <p:cNvPr id="146" name="Oval 14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L33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48" name="Straight Connector 147"/>
          <p:cNvCxnSpPr/>
          <p:nvPr/>
        </p:nvCxnSpPr>
        <p:spPr>
          <a:xfrm>
            <a:off x="3735876" y="4420533"/>
            <a:ext cx="712170" cy="25255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3735879" y="4472116"/>
            <a:ext cx="712167" cy="7628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oup 149"/>
          <p:cNvGrpSpPr/>
          <p:nvPr/>
        </p:nvGrpSpPr>
        <p:grpSpPr>
          <a:xfrm>
            <a:off x="5777852" y="3961993"/>
            <a:ext cx="493148" cy="388463"/>
            <a:chOff x="4460682" y="1494845"/>
            <a:chExt cx="365760" cy="365760"/>
          </a:xfrm>
        </p:grpSpPr>
        <p:sp>
          <p:nvSpPr>
            <p:cNvPr id="151" name="Oval 15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S1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5777852" y="4528435"/>
            <a:ext cx="493148" cy="388463"/>
            <a:chOff x="4460682" y="1502161"/>
            <a:chExt cx="365760" cy="365760"/>
          </a:xfrm>
        </p:grpSpPr>
        <p:sp>
          <p:nvSpPr>
            <p:cNvPr id="154" name="Oval 153"/>
            <p:cNvSpPr/>
            <p:nvPr/>
          </p:nvSpPr>
          <p:spPr>
            <a:xfrm>
              <a:off x="4460682" y="1502161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4460682" y="1591557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5753670" y="5152448"/>
            <a:ext cx="550954" cy="388463"/>
            <a:chOff x="4437977" y="1494845"/>
            <a:chExt cx="408634" cy="365760"/>
          </a:xfrm>
        </p:grpSpPr>
        <p:sp>
          <p:nvSpPr>
            <p:cNvPr id="171" name="Oval 17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4437977" y="1603846"/>
              <a:ext cx="408634" cy="2390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S3</a:t>
              </a:r>
              <a:endParaRPr lang="fr-FR" sz="12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74" name="Straight Connector 173"/>
          <p:cNvCxnSpPr/>
          <p:nvPr/>
        </p:nvCxnSpPr>
        <p:spPr>
          <a:xfrm flipH="1" flipV="1">
            <a:off x="4941194" y="3728190"/>
            <a:ext cx="836657" cy="42148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H="1" flipV="1">
            <a:off x="4941194" y="3728190"/>
            <a:ext cx="836657" cy="9944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 flipV="1">
            <a:off x="4941194" y="3728190"/>
            <a:ext cx="812475" cy="16622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 flipV="1">
            <a:off x="4941194" y="4194350"/>
            <a:ext cx="812475" cy="119613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>
            <a:off x="4941194" y="3605675"/>
            <a:ext cx="836657" cy="58867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H="1">
            <a:off x="4941194" y="4149675"/>
            <a:ext cx="836657" cy="4467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H="1" flipV="1">
            <a:off x="4941194" y="4194350"/>
            <a:ext cx="836657" cy="5283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H="1">
            <a:off x="4941194" y="3605675"/>
            <a:ext cx="836657" cy="10674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H="1">
            <a:off x="4941194" y="4149675"/>
            <a:ext cx="836657" cy="5234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H="1" flipV="1">
            <a:off x="4941194" y="4673087"/>
            <a:ext cx="836657" cy="4303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 flipV="1">
            <a:off x="4941194" y="4673087"/>
            <a:ext cx="812475" cy="7174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flipH="1">
            <a:off x="4941194" y="3619980"/>
            <a:ext cx="836657" cy="164980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H="1">
            <a:off x="4941194" y="4149675"/>
            <a:ext cx="836657" cy="11201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H="1">
            <a:off x="4941194" y="4716118"/>
            <a:ext cx="836657" cy="55366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H="1" flipV="1">
            <a:off x="4941194" y="5234921"/>
            <a:ext cx="812475" cy="12073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1" name="Group 190"/>
          <p:cNvGrpSpPr/>
          <p:nvPr/>
        </p:nvGrpSpPr>
        <p:grpSpPr>
          <a:xfrm>
            <a:off x="7154422" y="3533959"/>
            <a:ext cx="493148" cy="388463"/>
            <a:chOff x="4460682" y="1494845"/>
            <a:chExt cx="365760" cy="365760"/>
          </a:xfrm>
        </p:grpSpPr>
        <p:sp>
          <p:nvSpPr>
            <p:cNvPr id="192" name="Oval 19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L6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94" name="Straight Connector 193"/>
          <p:cNvCxnSpPr/>
          <p:nvPr/>
        </p:nvCxnSpPr>
        <p:spPr>
          <a:xfrm flipH="1" flipV="1">
            <a:off x="6271000" y="3619980"/>
            <a:ext cx="883422" cy="13052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/>
          <p:cNvGrpSpPr/>
          <p:nvPr/>
        </p:nvGrpSpPr>
        <p:grpSpPr>
          <a:xfrm>
            <a:off x="7154422" y="4000118"/>
            <a:ext cx="493148" cy="388463"/>
            <a:chOff x="4460682" y="1494845"/>
            <a:chExt cx="365760" cy="365760"/>
          </a:xfrm>
        </p:grpSpPr>
        <p:sp>
          <p:nvSpPr>
            <p:cNvPr id="196" name="Oval 19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L7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82" name="Group 281"/>
          <p:cNvGrpSpPr/>
          <p:nvPr/>
        </p:nvGrpSpPr>
        <p:grpSpPr>
          <a:xfrm>
            <a:off x="7154422" y="4478855"/>
            <a:ext cx="493148" cy="388463"/>
            <a:chOff x="4460682" y="1494845"/>
            <a:chExt cx="365760" cy="365760"/>
          </a:xfrm>
        </p:grpSpPr>
        <p:sp>
          <p:nvSpPr>
            <p:cNvPr id="294" name="Oval 29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96" name="Group 295"/>
          <p:cNvGrpSpPr/>
          <p:nvPr/>
        </p:nvGrpSpPr>
        <p:grpSpPr>
          <a:xfrm>
            <a:off x="7154422" y="5040713"/>
            <a:ext cx="493148" cy="388463"/>
            <a:chOff x="4460682" y="1494845"/>
            <a:chExt cx="365760" cy="365760"/>
          </a:xfrm>
        </p:grpSpPr>
        <p:sp>
          <p:nvSpPr>
            <p:cNvPr id="297" name="Oval 296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8" name="TextBox 297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99" name="Straight Connector 298"/>
          <p:cNvCxnSpPr/>
          <p:nvPr/>
        </p:nvCxnSpPr>
        <p:spPr>
          <a:xfrm flipH="1" flipV="1">
            <a:off x="6271000" y="3619980"/>
            <a:ext cx="883422" cy="57437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 flipH="1" flipV="1">
            <a:off x="6271000" y="3619980"/>
            <a:ext cx="883422" cy="16851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 flipH="1" flipV="1">
            <a:off x="6271000" y="4156225"/>
            <a:ext cx="883422" cy="114892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 flipH="1">
            <a:off x="6271000" y="3750508"/>
            <a:ext cx="883422" cy="4057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 flipH="1" flipV="1">
            <a:off x="6271000" y="4156225"/>
            <a:ext cx="883422" cy="3812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 flipH="1" flipV="1">
            <a:off x="6271000" y="4156225"/>
            <a:ext cx="883422" cy="55875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/>
          <p:nvPr/>
        </p:nvCxnSpPr>
        <p:spPr>
          <a:xfrm flipH="1">
            <a:off x="6271000" y="3750508"/>
            <a:ext cx="883422" cy="97215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 flipH="1">
            <a:off x="6271000" y="4229720"/>
            <a:ext cx="883422" cy="49294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/>
          <p:cNvCxnSpPr/>
          <p:nvPr/>
        </p:nvCxnSpPr>
        <p:spPr>
          <a:xfrm flipH="1">
            <a:off x="6271000" y="4673087"/>
            <a:ext cx="883422" cy="495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/>
          <p:cNvCxnSpPr/>
          <p:nvPr/>
        </p:nvCxnSpPr>
        <p:spPr>
          <a:xfrm flipH="1" flipV="1">
            <a:off x="6271000" y="4716118"/>
            <a:ext cx="883422" cy="58903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/>
        </p:nvCxnSpPr>
        <p:spPr>
          <a:xfrm flipH="1">
            <a:off x="6304624" y="3750508"/>
            <a:ext cx="849798" cy="163998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/>
          <p:cNvCxnSpPr/>
          <p:nvPr/>
        </p:nvCxnSpPr>
        <p:spPr>
          <a:xfrm flipH="1">
            <a:off x="6304624" y="4229720"/>
            <a:ext cx="849798" cy="116076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/>
          <p:nvPr/>
        </p:nvCxnSpPr>
        <p:spPr>
          <a:xfrm flipH="1">
            <a:off x="6304624" y="4714983"/>
            <a:ext cx="849798" cy="6755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/>
          <p:nvPr/>
        </p:nvCxnSpPr>
        <p:spPr>
          <a:xfrm flipH="1">
            <a:off x="6304624" y="5270315"/>
            <a:ext cx="849798" cy="8533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4" name="Group 313"/>
          <p:cNvGrpSpPr/>
          <p:nvPr/>
        </p:nvGrpSpPr>
        <p:grpSpPr>
          <a:xfrm>
            <a:off x="8339799" y="4175726"/>
            <a:ext cx="483505" cy="469369"/>
            <a:chOff x="4442055" y="1503898"/>
            <a:chExt cx="372471" cy="372241"/>
          </a:xfrm>
        </p:grpSpPr>
        <p:sp>
          <p:nvSpPr>
            <p:cNvPr id="315" name="Oval 314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16" name="TextBox 315"/>
            <p:cNvSpPr txBox="1"/>
            <p:nvPr/>
          </p:nvSpPr>
          <p:spPr>
            <a:xfrm>
              <a:off x="4448766" y="1503898"/>
              <a:ext cx="365760" cy="3722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err="1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</a:t>
              </a:r>
              <a:endParaRPr lang="en-US" sz="1300" dirty="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25" name="Straight Connector 324"/>
          <p:cNvCxnSpPr>
            <a:endCxn id="316" idx="1"/>
          </p:cNvCxnSpPr>
          <p:nvPr/>
        </p:nvCxnSpPr>
        <p:spPr>
          <a:xfrm flipV="1">
            <a:off x="7647570" y="4410411"/>
            <a:ext cx="700941" cy="8593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/>
          <p:cNvCxnSpPr>
            <a:endCxn id="316" idx="1"/>
          </p:cNvCxnSpPr>
          <p:nvPr/>
        </p:nvCxnSpPr>
        <p:spPr>
          <a:xfrm flipV="1">
            <a:off x="7647570" y="4410411"/>
            <a:ext cx="700941" cy="2626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/>
          <p:cNvCxnSpPr>
            <a:endCxn id="315" idx="2"/>
          </p:cNvCxnSpPr>
          <p:nvPr/>
        </p:nvCxnSpPr>
        <p:spPr>
          <a:xfrm>
            <a:off x="7647570" y="4194350"/>
            <a:ext cx="692229" cy="21806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/>
          <p:cNvCxnSpPr>
            <a:endCxn id="316" idx="1"/>
          </p:cNvCxnSpPr>
          <p:nvPr/>
        </p:nvCxnSpPr>
        <p:spPr>
          <a:xfrm>
            <a:off x="7575350" y="3865532"/>
            <a:ext cx="773161" cy="54487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/>
          <p:nvPr/>
        </p:nvCxnSpPr>
        <p:spPr>
          <a:xfrm flipH="1" flipV="1">
            <a:off x="6271000" y="3619980"/>
            <a:ext cx="883422" cy="10950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9" name="Group 338"/>
          <p:cNvGrpSpPr/>
          <p:nvPr/>
        </p:nvGrpSpPr>
        <p:grpSpPr>
          <a:xfrm>
            <a:off x="9259133" y="3476578"/>
            <a:ext cx="2183181" cy="1333526"/>
            <a:chOff x="768764" y="2808804"/>
            <a:chExt cx="1759030" cy="468038"/>
          </a:xfrm>
        </p:grpSpPr>
        <p:sp>
          <p:nvSpPr>
            <p:cNvPr id="340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41" name="Rounded Rectangle 340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42" name="Group 341"/>
          <p:cNvGrpSpPr/>
          <p:nvPr/>
        </p:nvGrpSpPr>
        <p:grpSpPr>
          <a:xfrm>
            <a:off x="10705230" y="4128379"/>
            <a:ext cx="542559" cy="556741"/>
            <a:chOff x="1133026" y="4155802"/>
            <a:chExt cx="542559" cy="556741"/>
          </a:xfrm>
        </p:grpSpPr>
        <p:sp>
          <p:nvSpPr>
            <p:cNvPr id="343" name="TextBox 342"/>
            <p:cNvSpPr txBox="1"/>
            <p:nvPr/>
          </p:nvSpPr>
          <p:spPr>
            <a:xfrm>
              <a:off x="1165137" y="4298577"/>
              <a:ext cx="449974" cy="2693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44" name="Oval 343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9395096" y="4225039"/>
            <a:ext cx="897019" cy="377025"/>
            <a:chOff x="768764" y="2808804"/>
            <a:chExt cx="1759030" cy="468038"/>
          </a:xfrm>
        </p:grpSpPr>
        <p:sp>
          <p:nvSpPr>
            <p:cNvPr id="346" name="Rounded Rectangle 345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347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348" name="Straight Connector 347"/>
          <p:cNvCxnSpPr/>
          <p:nvPr/>
        </p:nvCxnSpPr>
        <p:spPr>
          <a:xfrm flipH="1" flipV="1">
            <a:off x="10299105" y="4421641"/>
            <a:ext cx="389112" cy="708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/>
          <p:cNvSpPr txBox="1"/>
          <p:nvPr/>
        </p:nvSpPr>
        <p:spPr>
          <a:xfrm>
            <a:off x="10637079" y="3512651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317" name="Straight Connector 316"/>
          <p:cNvCxnSpPr>
            <a:stCxn id="315" idx="6"/>
            <a:endCxn id="346" idx="1"/>
          </p:cNvCxnSpPr>
          <p:nvPr/>
        </p:nvCxnSpPr>
        <p:spPr>
          <a:xfrm>
            <a:off x="8814592" y="4412417"/>
            <a:ext cx="580504" cy="113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72" y="3551501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pic>
        <p:nvPicPr>
          <p:cNvPr id="157" name="Picture 1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6464" y="3556015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sp>
        <p:nvSpPr>
          <p:cNvPr id="158" name="TextBox 157"/>
          <p:cNvSpPr txBox="1"/>
          <p:nvPr/>
        </p:nvSpPr>
        <p:spPr>
          <a:xfrm>
            <a:off x="4942606" y="5817028"/>
            <a:ext cx="2281450" cy="369330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Fabric Domain BGP-LU</a:t>
            </a:r>
            <a:endParaRPr lang="en-US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1321015" y="5145455"/>
            <a:ext cx="2148658" cy="369330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Host Domain </a:t>
            </a:r>
            <a:r>
              <a:rPr lang="en-US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BGP-LU</a:t>
            </a:r>
          </a:p>
        </p:txBody>
      </p:sp>
      <p:cxnSp>
        <p:nvCxnSpPr>
          <p:cNvPr id="173" name="Straight Arrow Connector 172"/>
          <p:cNvCxnSpPr/>
          <p:nvPr/>
        </p:nvCxnSpPr>
        <p:spPr>
          <a:xfrm>
            <a:off x="3777014" y="5817873"/>
            <a:ext cx="4612635" cy="6006"/>
          </a:xfrm>
          <a:prstGeom prst="straightConnector1">
            <a:avLst/>
          </a:prstGeom>
          <a:ln w="1905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/>
          <p:nvPr/>
        </p:nvCxnSpPr>
        <p:spPr>
          <a:xfrm flipV="1">
            <a:off x="2294717" y="5581412"/>
            <a:ext cx="1084209" cy="4938"/>
          </a:xfrm>
          <a:prstGeom prst="straightConnector1">
            <a:avLst/>
          </a:prstGeom>
          <a:ln w="1905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8944528" y="5130543"/>
            <a:ext cx="2148658" cy="369330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Host Domain BGP-LU</a:t>
            </a:r>
            <a:endParaRPr lang="en-US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98" name="Straight Arrow Connector 197"/>
          <p:cNvCxnSpPr/>
          <p:nvPr/>
        </p:nvCxnSpPr>
        <p:spPr>
          <a:xfrm flipV="1">
            <a:off x="8759396" y="5545829"/>
            <a:ext cx="1084209" cy="4938"/>
          </a:xfrm>
          <a:prstGeom prst="straightConnector1">
            <a:avLst/>
          </a:prstGeom>
          <a:ln w="19050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Rounded Rectangle 198"/>
          <p:cNvSpPr/>
          <p:nvPr/>
        </p:nvSpPr>
        <p:spPr>
          <a:xfrm>
            <a:off x="6705369" y="2064980"/>
            <a:ext cx="1048110" cy="442813"/>
          </a:xfrm>
          <a:prstGeom prst="roundRect">
            <a:avLst>
              <a:gd name="adj" fmla="val 10000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200" name="Picture 1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259" y="2155418"/>
            <a:ext cx="843308" cy="264457"/>
          </a:xfrm>
          <a:prstGeom prst="rect">
            <a:avLst/>
          </a:prstGeom>
        </p:spPr>
      </p:pic>
      <p:sp>
        <p:nvSpPr>
          <p:cNvPr id="201" name="TextBox 200"/>
          <p:cNvSpPr txBox="1"/>
          <p:nvPr/>
        </p:nvSpPr>
        <p:spPr>
          <a:xfrm>
            <a:off x="6907295" y="2917751"/>
            <a:ext cx="2663862" cy="307775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Fabric Topology, Label, Prefix Data</a:t>
            </a:r>
            <a:endParaRPr lang="en-US" sz="14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202" name="Straight Arrow Connector 201"/>
          <p:cNvCxnSpPr/>
          <p:nvPr/>
        </p:nvCxnSpPr>
        <p:spPr>
          <a:xfrm flipH="1">
            <a:off x="6907295" y="2638270"/>
            <a:ext cx="113211" cy="687977"/>
          </a:xfrm>
          <a:prstGeom prst="straightConnector1">
            <a:avLst/>
          </a:prstGeom>
          <a:ln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 flipH="1">
            <a:off x="3549292" y="3045171"/>
            <a:ext cx="887838" cy="1025321"/>
          </a:xfrm>
          <a:prstGeom prst="straightConnector1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/>
          <p:nvPr/>
        </p:nvCxnSpPr>
        <p:spPr>
          <a:xfrm flipH="1">
            <a:off x="4437130" y="2540307"/>
            <a:ext cx="2059464" cy="509376"/>
          </a:xfrm>
          <a:prstGeom prst="straightConnector1">
            <a:avLst/>
          </a:prstGeom>
          <a:ln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TextBox 204"/>
          <p:cNvSpPr txBox="1"/>
          <p:nvPr/>
        </p:nvSpPr>
        <p:spPr>
          <a:xfrm>
            <a:off x="1794247" y="2977115"/>
            <a:ext cx="2562360" cy="307775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Host Topology, Label, Prefix Data</a:t>
            </a:r>
            <a:endParaRPr lang="en-US" sz="14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94379" y="2871062"/>
            <a:ext cx="1223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BMP Feeds</a:t>
            </a:r>
            <a:endParaRPr lang="en-US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082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Straight Arrow Connector 222"/>
          <p:cNvCxnSpPr/>
          <p:nvPr/>
        </p:nvCxnSpPr>
        <p:spPr>
          <a:xfrm>
            <a:off x="7605515" y="2869112"/>
            <a:ext cx="866409" cy="1572930"/>
          </a:xfrm>
          <a:prstGeom prst="straightConnector1">
            <a:avLst/>
          </a:prstGeom>
          <a:ln>
            <a:solidFill>
              <a:schemeClr val="accent3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Group 114"/>
          <p:cNvGrpSpPr/>
          <p:nvPr/>
        </p:nvGrpSpPr>
        <p:grpSpPr>
          <a:xfrm>
            <a:off x="740219" y="3720430"/>
            <a:ext cx="2183181" cy="1333526"/>
            <a:chOff x="768764" y="2808804"/>
            <a:chExt cx="1759030" cy="468038"/>
          </a:xfrm>
        </p:grpSpPr>
        <p:sp>
          <p:nvSpPr>
            <p:cNvPr id="116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17" name="Rounded Rectangle 116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9" y="87270"/>
            <a:ext cx="11471747" cy="102057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3400" b="0" dirty="0" smtClean="0"/>
              <a:t>Voltron Control Plane Scale</a:t>
            </a:r>
            <a:endParaRPr lang="en-US" sz="3400" b="0" dirty="0">
              <a:solidFill>
                <a:schemeClr val="tx2"/>
              </a:solidFill>
            </a:endParaRPr>
          </a:p>
        </p:txBody>
      </p:sp>
      <p:sp>
        <p:nvSpPr>
          <p:cNvPr id="155" name="Content Placeholder 2"/>
          <p:cNvSpPr txBox="1">
            <a:spLocks/>
          </p:cNvSpPr>
          <p:nvPr/>
        </p:nvSpPr>
        <p:spPr>
          <a:xfrm>
            <a:off x="478948" y="907541"/>
            <a:ext cx="11190537" cy="747998"/>
          </a:xfrm>
          <a:prstGeom prst="rect">
            <a:avLst/>
          </a:prstGeom>
        </p:spPr>
        <p:txBody>
          <a:bodyPr lIns="121899" tIns="60949" rIns="121899" bIns="60949"/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478355" indent="-287859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8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575719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766214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79" indent="-228588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61" indent="-228557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3" indent="0" algn="l" defTabSz="91434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4" indent="-228588" algn="l" defTabSz="9143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</a:pPr>
            <a:r>
              <a:rPr lang="en-US" sz="1800" dirty="0" smtClean="0"/>
              <a:t>Fabric only knows SRGB data (</a:t>
            </a:r>
            <a:r>
              <a:rPr lang="en-US" sz="1800" dirty="0" err="1" smtClean="0"/>
              <a:t>ToRs</a:t>
            </a:r>
            <a:r>
              <a:rPr lang="en-US" sz="1800" dirty="0" smtClean="0"/>
              <a:t>, Leafs, Spines)</a:t>
            </a:r>
          </a:p>
          <a:p>
            <a:pPr>
              <a:spcBef>
                <a:spcPts val="800"/>
              </a:spcBef>
            </a:pPr>
            <a:r>
              <a:rPr lang="en-US" sz="1800" dirty="0" err="1" smtClean="0"/>
              <a:t>ToRs</a:t>
            </a:r>
            <a:r>
              <a:rPr lang="en-US" sz="1800" dirty="0" smtClean="0"/>
              <a:t> know locally attached Host prefix/label data</a:t>
            </a:r>
          </a:p>
          <a:p>
            <a:pPr>
              <a:spcBef>
                <a:spcPts val="800"/>
              </a:spcBef>
            </a:pPr>
            <a:r>
              <a:rPr lang="en-US" sz="1800" dirty="0" smtClean="0"/>
              <a:t>Connectivity Service creates |</a:t>
            </a:r>
            <a:r>
              <a:rPr lang="en-US" sz="1800" dirty="0" err="1" smtClean="0"/>
              <a:t>ToR-SRGB|Host-EPE|Prefix</a:t>
            </a:r>
            <a:r>
              <a:rPr lang="en-US" sz="1800" dirty="0" smtClean="0"/>
              <a:t>| tuple, and provides data to </a:t>
            </a:r>
            <a:r>
              <a:rPr lang="en-US" sz="1800" dirty="0" err="1" smtClean="0"/>
              <a:t>Contiv</a:t>
            </a:r>
            <a:r>
              <a:rPr lang="en-US" sz="1800" dirty="0" smtClean="0"/>
              <a:t> Agent</a:t>
            </a:r>
          </a:p>
          <a:p>
            <a:pPr>
              <a:spcBef>
                <a:spcPts val="800"/>
              </a:spcBef>
            </a:pPr>
            <a:endParaRPr lang="en-US" sz="1800" dirty="0" smtClean="0"/>
          </a:p>
        </p:txBody>
      </p:sp>
      <p:grpSp>
        <p:nvGrpSpPr>
          <p:cNvPr id="118" name="Group 117"/>
          <p:cNvGrpSpPr/>
          <p:nvPr/>
        </p:nvGrpSpPr>
        <p:grpSpPr>
          <a:xfrm>
            <a:off x="914004" y="4364707"/>
            <a:ext cx="542559" cy="556741"/>
            <a:chOff x="1133026" y="4155802"/>
            <a:chExt cx="542559" cy="556741"/>
          </a:xfrm>
        </p:grpSpPr>
        <p:sp>
          <p:nvSpPr>
            <p:cNvPr id="119" name="TextBox 118"/>
            <p:cNvSpPr txBox="1"/>
            <p:nvPr/>
          </p:nvSpPr>
          <p:spPr>
            <a:xfrm>
              <a:off x="1165137" y="4298577"/>
              <a:ext cx="449974" cy="2693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1794247" y="4478752"/>
            <a:ext cx="953424" cy="377025"/>
            <a:chOff x="768764" y="2808804"/>
            <a:chExt cx="1759030" cy="468038"/>
          </a:xfrm>
        </p:grpSpPr>
        <p:sp>
          <p:nvSpPr>
            <p:cNvPr id="122" name="Rounded Rectangle 121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23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124" name="Straight Connector 123"/>
          <p:cNvCxnSpPr>
            <a:stCxn id="122" idx="1"/>
          </p:cNvCxnSpPr>
          <p:nvPr/>
        </p:nvCxnSpPr>
        <p:spPr>
          <a:xfrm flipH="1" flipV="1">
            <a:off x="1448997" y="4657299"/>
            <a:ext cx="345250" cy="996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770138" y="3774830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5777852" y="3669600"/>
            <a:ext cx="493148" cy="388463"/>
            <a:chOff x="4460682" y="1494845"/>
            <a:chExt cx="365760" cy="365760"/>
          </a:xfrm>
        </p:grpSpPr>
        <p:sp>
          <p:nvSpPr>
            <p:cNvPr id="127" name="Oval 126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4460682" y="1571950"/>
              <a:ext cx="365760" cy="1846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4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S0</a:t>
              </a:r>
              <a:endParaRPr lang="fr-FR" sz="14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4448046" y="3777811"/>
            <a:ext cx="493148" cy="388463"/>
            <a:chOff x="4460682" y="1494845"/>
            <a:chExt cx="365760" cy="365760"/>
          </a:xfrm>
        </p:grpSpPr>
        <p:sp>
          <p:nvSpPr>
            <p:cNvPr id="130" name="Oval 12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32" name="Straight Connector 131"/>
          <p:cNvCxnSpPr/>
          <p:nvPr/>
        </p:nvCxnSpPr>
        <p:spPr>
          <a:xfrm flipH="1">
            <a:off x="4941194" y="3863832"/>
            <a:ext cx="836657" cy="1082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/>
          <p:cNvGrpSpPr/>
          <p:nvPr/>
        </p:nvGrpSpPr>
        <p:grpSpPr>
          <a:xfrm>
            <a:off x="4448046" y="4243970"/>
            <a:ext cx="493148" cy="388463"/>
            <a:chOff x="4460682" y="1494845"/>
            <a:chExt cx="365760" cy="365760"/>
          </a:xfrm>
        </p:grpSpPr>
        <p:sp>
          <p:nvSpPr>
            <p:cNvPr id="134" name="Oval 13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3261083" y="4426004"/>
            <a:ext cx="474796" cy="579928"/>
            <a:chOff x="4442055" y="1501973"/>
            <a:chExt cx="365762" cy="461344"/>
          </a:xfrm>
        </p:grpSpPr>
        <p:sp>
          <p:nvSpPr>
            <p:cNvPr id="137" name="Oval 136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4442057" y="1501973"/>
              <a:ext cx="365760" cy="461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ToR100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39" name="Straight Connector 138"/>
          <p:cNvCxnSpPr/>
          <p:nvPr/>
        </p:nvCxnSpPr>
        <p:spPr>
          <a:xfrm flipH="1">
            <a:off x="3735876" y="4109385"/>
            <a:ext cx="784390" cy="5400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3735879" y="4431652"/>
            <a:ext cx="712167" cy="25699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endCxn id="122" idx="3"/>
          </p:cNvCxnSpPr>
          <p:nvPr/>
        </p:nvCxnSpPr>
        <p:spPr>
          <a:xfrm flipH="1">
            <a:off x="2747671" y="4664385"/>
            <a:ext cx="513413" cy="28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/>
          <p:cNvGrpSpPr/>
          <p:nvPr/>
        </p:nvGrpSpPr>
        <p:grpSpPr>
          <a:xfrm>
            <a:off x="4448046" y="4722707"/>
            <a:ext cx="493148" cy="388463"/>
            <a:chOff x="4460682" y="1494845"/>
            <a:chExt cx="365760" cy="365760"/>
          </a:xfrm>
        </p:grpSpPr>
        <p:sp>
          <p:nvSpPr>
            <p:cNvPr id="143" name="Oval 142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4448046" y="5284565"/>
            <a:ext cx="493148" cy="388463"/>
            <a:chOff x="4460682" y="1494845"/>
            <a:chExt cx="365760" cy="365760"/>
          </a:xfrm>
        </p:grpSpPr>
        <p:sp>
          <p:nvSpPr>
            <p:cNvPr id="146" name="Oval 14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L33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48" name="Straight Connector 147"/>
          <p:cNvCxnSpPr/>
          <p:nvPr/>
        </p:nvCxnSpPr>
        <p:spPr>
          <a:xfrm>
            <a:off x="3735876" y="4664385"/>
            <a:ext cx="712170" cy="25255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3735879" y="4715968"/>
            <a:ext cx="712167" cy="7628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oup 149"/>
          <p:cNvGrpSpPr/>
          <p:nvPr/>
        </p:nvGrpSpPr>
        <p:grpSpPr>
          <a:xfrm>
            <a:off x="5777852" y="4205845"/>
            <a:ext cx="493148" cy="388463"/>
            <a:chOff x="4460682" y="1494845"/>
            <a:chExt cx="365760" cy="365760"/>
          </a:xfrm>
        </p:grpSpPr>
        <p:sp>
          <p:nvSpPr>
            <p:cNvPr id="151" name="Oval 15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S1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5777852" y="4772287"/>
            <a:ext cx="493148" cy="388463"/>
            <a:chOff x="4460682" y="1502161"/>
            <a:chExt cx="365760" cy="365760"/>
          </a:xfrm>
        </p:grpSpPr>
        <p:sp>
          <p:nvSpPr>
            <p:cNvPr id="154" name="Oval 153"/>
            <p:cNvSpPr/>
            <p:nvPr/>
          </p:nvSpPr>
          <p:spPr>
            <a:xfrm>
              <a:off x="4460682" y="1502161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4460682" y="1591557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5753670" y="5396300"/>
            <a:ext cx="550954" cy="388463"/>
            <a:chOff x="4437977" y="1494845"/>
            <a:chExt cx="408634" cy="365760"/>
          </a:xfrm>
        </p:grpSpPr>
        <p:sp>
          <p:nvSpPr>
            <p:cNvPr id="171" name="Oval 17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4437977" y="1603846"/>
              <a:ext cx="408634" cy="2390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S3</a:t>
              </a:r>
              <a:endParaRPr lang="fr-FR" sz="12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74" name="Straight Connector 173"/>
          <p:cNvCxnSpPr/>
          <p:nvPr/>
        </p:nvCxnSpPr>
        <p:spPr>
          <a:xfrm flipH="1" flipV="1">
            <a:off x="4941194" y="3972042"/>
            <a:ext cx="836657" cy="42148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H="1" flipV="1">
            <a:off x="4941194" y="3972042"/>
            <a:ext cx="836657" cy="9944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 flipV="1">
            <a:off x="4941194" y="3972042"/>
            <a:ext cx="812475" cy="16622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 flipV="1">
            <a:off x="4941194" y="4438202"/>
            <a:ext cx="812475" cy="119613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>
            <a:off x="4941194" y="3849527"/>
            <a:ext cx="836657" cy="58867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H="1">
            <a:off x="4941194" y="4393527"/>
            <a:ext cx="836657" cy="4467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H="1" flipV="1">
            <a:off x="4941194" y="4438202"/>
            <a:ext cx="836657" cy="5283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H="1">
            <a:off x="4941194" y="3849527"/>
            <a:ext cx="836657" cy="10674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H="1">
            <a:off x="4941194" y="4393527"/>
            <a:ext cx="836657" cy="5234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H="1" flipV="1">
            <a:off x="4941194" y="4916939"/>
            <a:ext cx="836657" cy="4303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 flipV="1">
            <a:off x="4941194" y="4916939"/>
            <a:ext cx="812475" cy="7174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flipH="1">
            <a:off x="4941194" y="3863832"/>
            <a:ext cx="836657" cy="164980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H="1">
            <a:off x="4941194" y="4393527"/>
            <a:ext cx="836657" cy="11201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H="1">
            <a:off x="4941194" y="4959970"/>
            <a:ext cx="836657" cy="55366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H="1" flipV="1">
            <a:off x="4941194" y="5478773"/>
            <a:ext cx="812475" cy="12073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1" name="Group 190"/>
          <p:cNvGrpSpPr/>
          <p:nvPr/>
        </p:nvGrpSpPr>
        <p:grpSpPr>
          <a:xfrm>
            <a:off x="7154422" y="3777811"/>
            <a:ext cx="493148" cy="388463"/>
            <a:chOff x="4460682" y="1494845"/>
            <a:chExt cx="365760" cy="365760"/>
          </a:xfrm>
        </p:grpSpPr>
        <p:sp>
          <p:nvSpPr>
            <p:cNvPr id="192" name="Oval 19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L6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94" name="Straight Connector 193"/>
          <p:cNvCxnSpPr/>
          <p:nvPr/>
        </p:nvCxnSpPr>
        <p:spPr>
          <a:xfrm flipH="1" flipV="1">
            <a:off x="6271000" y="3863832"/>
            <a:ext cx="883422" cy="13052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/>
          <p:cNvGrpSpPr/>
          <p:nvPr/>
        </p:nvGrpSpPr>
        <p:grpSpPr>
          <a:xfrm>
            <a:off x="7154422" y="4243970"/>
            <a:ext cx="493148" cy="388463"/>
            <a:chOff x="4460682" y="1494845"/>
            <a:chExt cx="365760" cy="365760"/>
          </a:xfrm>
        </p:grpSpPr>
        <p:sp>
          <p:nvSpPr>
            <p:cNvPr id="196" name="Oval 19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L7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82" name="Group 281"/>
          <p:cNvGrpSpPr/>
          <p:nvPr/>
        </p:nvGrpSpPr>
        <p:grpSpPr>
          <a:xfrm>
            <a:off x="7154422" y="4722707"/>
            <a:ext cx="493148" cy="388463"/>
            <a:chOff x="4460682" y="1494845"/>
            <a:chExt cx="365760" cy="365760"/>
          </a:xfrm>
        </p:grpSpPr>
        <p:sp>
          <p:nvSpPr>
            <p:cNvPr id="294" name="Oval 29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96" name="Group 295"/>
          <p:cNvGrpSpPr/>
          <p:nvPr/>
        </p:nvGrpSpPr>
        <p:grpSpPr>
          <a:xfrm>
            <a:off x="7154422" y="5284565"/>
            <a:ext cx="493148" cy="388463"/>
            <a:chOff x="4460682" y="1494845"/>
            <a:chExt cx="365760" cy="365760"/>
          </a:xfrm>
        </p:grpSpPr>
        <p:sp>
          <p:nvSpPr>
            <p:cNvPr id="297" name="Oval 296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8" name="TextBox 297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99" name="Straight Connector 298"/>
          <p:cNvCxnSpPr/>
          <p:nvPr/>
        </p:nvCxnSpPr>
        <p:spPr>
          <a:xfrm flipH="1" flipV="1">
            <a:off x="6271000" y="3863832"/>
            <a:ext cx="883422" cy="57437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 flipH="1" flipV="1">
            <a:off x="6271000" y="3863832"/>
            <a:ext cx="883422" cy="16851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 flipH="1" flipV="1">
            <a:off x="6271000" y="4400077"/>
            <a:ext cx="883422" cy="114892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 flipH="1">
            <a:off x="6271000" y="3994360"/>
            <a:ext cx="883422" cy="4057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 flipH="1" flipV="1">
            <a:off x="6271000" y="4400077"/>
            <a:ext cx="883422" cy="3812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 flipH="1" flipV="1">
            <a:off x="6271000" y="4400077"/>
            <a:ext cx="883422" cy="55875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/>
          <p:nvPr/>
        </p:nvCxnSpPr>
        <p:spPr>
          <a:xfrm flipH="1">
            <a:off x="6271000" y="3994360"/>
            <a:ext cx="883422" cy="97215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 flipH="1">
            <a:off x="6271000" y="4473572"/>
            <a:ext cx="883422" cy="49294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/>
          <p:cNvCxnSpPr/>
          <p:nvPr/>
        </p:nvCxnSpPr>
        <p:spPr>
          <a:xfrm flipH="1">
            <a:off x="6271000" y="4916939"/>
            <a:ext cx="883422" cy="495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/>
          <p:cNvCxnSpPr/>
          <p:nvPr/>
        </p:nvCxnSpPr>
        <p:spPr>
          <a:xfrm flipH="1" flipV="1">
            <a:off x="6271000" y="4959970"/>
            <a:ext cx="883422" cy="58903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/>
        </p:nvCxnSpPr>
        <p:spPr>
          <a:xfrm flipH="1">
            <a:off x="6304624" y="3994360"/>
            <a:ext cx="849798" cy="163998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/>
          <p:cNvCxnSpPr/>
          <p:nvPr/>
        </p:nvCxnSpPr>
        <p:spPr>
          <a:xfrm flipH="1">
            <a:off x="6304624" y="4473572"/>
            <a:ext cx="849798" cy="116076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/>
          <p:nvPr/>
        </p:nvCxnSpPr>
        <p:spPr>
          <a:xfrm flipH="1">
            <a:off x="6304624" y="4958835"/>
            <a:ext cx="849798" cy="6755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/>
          <p:nvPr/>
        </p:nvCxnSpPr>
        <p:spPr>
          <a:xfrm flipH="1">
            <a:off x="6304624" y="5514167"/>
            <a:ext cx="849798" cy="8533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4" name="Group 313"/>
          <p:cNvGrpSpPr/>
          <p:nvPr/>
        </p:nvGrpSpPr>
        <p:grpSpPr>
          <a:xfrm>
            <a:off x="8339799" y="4419578"/>
            <a:ext cx="483505" cy="469369"/>
            <a:chOff x="4442055" y="1503898"/>
            <a:chExt cx="372471" cy="372241"/>
          </a:xfrm>
        </p:grpSpPr>
        <p:sp>
          <p:nvSpPr>
            <p:cNvPr id="315" name="Oval 314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16" name="TextBox 315"/>
            <p:cNvSpPr txBox="1"/>
            <p:nvPr/>
          </p:nvSpPr>
          <p:spPr>
            <a:xfrm>
              <a:off x="4448766" y="1503898"/>
              <a:ext cx="365760" cy="3722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err="1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</a:t>
              </a:r>
              <a:endParaRPr lang="en-US" sz="1300" dirty="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25" name="Straight Connector 324"/>
          <p:cNvCxnSpPr>
            <a:endCxn id="316" idx="1"/>
          </p:cNvCxnSpPr>
          <p:nvPr/>
        </p:nvCxnSpPr>
        <p:spPr>
          <a:xfrm flipV="1">
            <a:off x="7647570" y="4654263"/>
            <a:ext cx="700941" cy="8593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/>
          <p:cNvCxnSpPr>
            <a:endCxn id="316" idx="1"/>
          </p:cNvCxnSpPr>
          <p:nvPr/>
        </p:nvCxnSpPr>
        <p:spPr>
          <a:xfrm flipV="1">
            <a:off x="7647570" y="4654263"/>
            <a:ext cx="700941" cy="2626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/>
          <p:cNvCxnSpPr>
            <a:endCxn id="315" idx="2"/>
          </p:cNvCxnSpPr>
          <p:nvPr/>
        </p:nvCxnSpPr>
        <p:spPr>
          <a:xfrm>
            <a:off x="7647570" y="4438202"/>
            <a:ext cx="692229" cy="21806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/>
          <p:cNvCxnSpPr>
            <a:endCxn id="316" idx="1"/>
          </p:cNvCxnSpPr>
          <p:nvPr/>
        </p:nvCxnSpPr>
        <p:spPr>
          <a:xfrm>
            <a:off x="7575350" y="4109384"/>
            <a:ext cx="773161" cy="54487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/>
          <p:nvPr/>
        </p:nvCxnSpPr>
        <p:spPr>
          <a:xfrm flipH="1" flipV="1">
            <a:off x="6271000" y="3863832"/>
            <a:ext cx="883422" cy="10950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9" name="Group 338"/>
          <p:cNvGrpSpPr/>
          <p:nvPr/>
        </p:nvGrpSpPr>
        <p:grpSpPr>
          <a:xfrm>
            <a:off x="9259133" y="3720430"/>
            <a:ext cx="2183181" cy="1333526"/>
            <a:chOff x="768764" y="2808804"/>
            <a:chExt cx="1759030" cy="468038"/>
          </a:xfrm>
        </p:grpSpPr>
        <p:sp>
          <p:nvSpPr>
            <p:cNvPr id="340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41" name="Rounded Rectangle 340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42" name="Group 341"/>
          <p:cNvGrpSpPr/>
          <p:nvPr/>
        </p:nvGrpSpPr>
        <p:grpSpPr>
          <a:xfrm>
            <a:off x="10705230" y="4372231"/>
            <a:ext cx="542559" cy="556741"/>
            <a:chOff x="1133026" y="4155802"/>
            <a:chExt cx="542559" cy="556741"/>
          </a:xfrm>
        </p:grpSpPr>
        <p:sp>
          <p:nvSpPr>
            <p:cNvPr id="343" name="TextBox 342"/>
            <p:cNvSpPr txBox="1"/>
            <p:nvPr/>
          </p:nvSpPr>
          <p:spPr>
            <a:xfrm>
              <a:off x="1165137" y="4298577"/>
              <a:ext cx="449974" cy="2693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44" name="Oval 343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9395096" y="4468891"/>
            <a:ext cx="897019" cy="377025"/>
            <a:chOff x="768764" y="2808804"/>
            <a:chExt cx="1759030" cy="468038"/>
          </a:xfrm>
        </p:grpSpPr>
        <p:sp>
          <p:nvSpPr>
            <p:cNvPr id="346" name="Rounded Rectangle 345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347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348" name="Straight Connector 347"/>
          <p:cNvCxnSpPr/>
          <p:nvPr/>
        </p:nvCxnSpPr>
        <p:spPr>
          <a:xfrm flipH="1" flipV="1">
            <a:off x="10299105" y="4665493"/>
            <a:ext cx="389112" cy="708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/>
          <p:cNvSpPr txBox="1"/>
          <p:nvPr/>
        </p:nvSpPr>
        <p:spPr>
          <a:xfrm>
            <a:off x="10637079" y="3756503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317" name="Straight Connector 316"/>
          <p:cNvCxnSpPr>
            <a:stCxn id="315" idx="6"/>
            <a:endCxn id="346" idx="1"/>
          </p:cNvCxnSpPr>
          <p:nvPr/>
        </p:nvCxnSpPr>
        <p:spPr>
          <a:xfrm>
            <a:off x="8814592" y="4656269"/>
            <a:ext cx="580504" cy="113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72" y="3795353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pic>
        <p:nvPicPr>
          <p:cNvPr id="157" name="Picture 1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6464" y="3799867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sp>
        <p:nvSpPr>
          <p:cNvPr id="199" name="TextBox 198"/>
          <p:cNvSpPr txBox="1"/>
          <p:nvPr/>
        </p:nvSpPr>
        <p:spPr>
          <a:xfrm>
            <a:off x="7781431" y="3090793"/>
            <a:ext cx="1264976" cy="600164"/>
          </a:xfrm>
          <a:prstGeom prst="rect">
            <a:avLst/>
          </a:prstGeom>
          <a:solidFill>
            <a:schemeClr val="bg1"/>
          </a:solidFill>
          <a:ln>
            <a:solidFill>
              <a:srgbClr val="806CC1"/>
            </a:solidFill>
          </a:ln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200.1.1.4/32</a:t>
            </a:r>
            <a:endParaRPr lang="en-US" sz="1100" dirty="0">
              <a:solidFill>
                <a:schemeClr val="tx1">
                  <a:lumMod val="75000"/>
                </a:schemeClr>
              </a:solidFill>
            </a:endParaRPr>
          </a:p>
          <a:p>
            <a:pPr eaLnBrk="0" hangingPunct="0"/>
            <a:r>
              <a:rPr lang="en-US" sz="1100" dirty="0">
                <a:solidFill>
                  <a:schemeClr val="tx1">
                    <a:lumMod val="75000"/>
                  </a:schemeClr>
                </a:solidFill>
              </a:rPr>
              <a:t>Gi0/0/0/27</a:t>
            </a:r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, </a:t>
            </a:r>
          </a:p>
          <a:p>
            <a:pPr eaLnBrk="0" hangingPunct="0"/>
            <a:r>
              <a:rPr lang="en-US" sz="1100" dirty="0" smtClean="0">
                <a:solidFill>
                  <a:srgbClr val="B64A47"/>
                </a:solidFill>
              </a:rPr>
              <a:t>EPE-SID 24027</a:t>
            </a:r>
            <a:endParaRPr lang="en-US" sz="1100" dirty="0">
              <a:solidFill>
                <a:srgbClr val="B64A47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593648" y="4117252"/>
            <a:ext cx="8242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200">
                <a:solidFill>
                  <a:schemeClr val="tx1">
                    <a:lumMod val="75000"/>
                  </a:schemeClr>
                </a:solidFill>
              </a:rPr>
              <a:t>200.1.1.4</a:t>
            </a:r>
            <a:endParaRPr lang="en-US" sz="1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13" name="Rounded Rectangle 212"/>
          <p:cNvSpPr/>
          <p:nvPr/>
        </p:nvSpPr>
        <p:spPr>
          <a:xfrm>
            <a:off x="6949216" y="2352375"/>
            <a:ext cx="1048110" cy="442813"/>
          </a:xfrm>
          <a:prstGeom prst="roundRect">
            <a:avLst>
              <a:gd name="adj" fmla="val 10000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214" name="Picture 2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106" y="2442813"/>
            <a:ext cx="843308" cy="264457"/>
          </a:xfrm>
          <a:prstGeom prst="rect">
            <a:avLst/>
          </a:prstGeom>
        </p:spPr>
      </p:pic>
      <p:sp>
        <p:nvSpPr>
          <p:cNvPr id="215" name="Can 214"/>
          <p:cNvSpPr/>
          <p:nvPr/>
        </p:nvSpPr>
        <p:spPr>
          <a:xfrm>
            <a:off x="5822982" y="2254028"/>
            <a:ext cx="611801" cy="598634"/>
          </a:xfrm>
          <a:prstGeom prst="can">
            <a:avLst/>
          </a:prstGeom>
          <a:noFill/>
          <a:ln w="28575" cmpd="sng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ounded Rectangle 218"/>
          <p:cNvSpPr/>
          <p:nvPr/>
        </p:nvSpPr>
        <p:spPr>
          <a:xfrm>
            <a:off x="4307312" y="2407113"/>
            <a:ext cx="1012753" cy="400490"/>
          </a:xfrm>
          <a:prstGeom prst="roundRect">
            <a:avLst>
              <a:gd name="adj" fmla="val 10000"/>
            </a:avLst>
          </a:prstGeom>
          <a:ln w="19050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218" name="Rounded Rectangle 4"/>
          <p:cNvSpPr/>
          <p:nvPr/>
        </p:nvSpPr>
        <p:spPr>
          <a:xfrm>
            <a:off x="4266357" y="2501007"/>
            <a:ext cx="1081074" cy="23011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srgbClr val="44546A"/>
                </a:solidFill>
                <a:latin typeface="Calibri"/>
              </a:rPr>
              <a:t>Overlay </a:t>
            </a:r>
            <a:r>
              <a:rPr lang="en-US" sz="1400" dirty="0">
                <a:solidFill>
                  <a:srgbClr val="44546A"/>
                </a:solidFill>
                <a:latin typeface="Calibri"/>
              </a:rPr>
              <a:t>Service</a:t>
            </a:r>
          </a:p>
        </p:txBody>
      </p:sp>
      <p:cxnSp>
        <p:nvCxnSpPr>
          <p:cNvPr id="221" name="Straight Arrow Connector 220"/>
          <p:cNvCxnSpPr>
            <a:endCxn id="218" idx="3"/>
          </p:cNvCxnSpPr>
          <p:nvPr/>
        </p:nvCxnSpPr>
        <p:spPr>
          <a:xfrm flipH="1">
            <a:off x="5347431" y="2604712"/>
            <a:ext cx="404329" cy="11351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/>
          <p:cNvCxnSpPr/>
          <p:nvPr/>
        </p:nvCxnSpPr>
        <p:spPr>
          <a:xfrm flipH="1">
            <a:off x="2953565" y="2795188"/>
            <a:ext cx="1353747" cy="975530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818610" y="2379772"/>
            <a:ext cx="595594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err="1" smtClean="0">
                <a:solidFill>
                  <a:srgbClr val="44546A"/>
                </a:solidFill>
                <a:latin typeface="Calibri"/>
              </a:rPr>
              <a:t>Msg</a:t>
            </a:r>
            <a:r>
              <a:rPr lang="en-US" sz="1400" dirty="0">
                <a:solidFill>
                  <a:srgbClr val="44546A"/>
                </a:solidFill>
                <a:latin typeface="Calibri"/>
              </a:rPr>
              <a:t> </a:t>
            </a:r>
            <a:r>
              <a:rPr lang="en-US" sz="1400" dirty="0" smtClean="0">
                <a:solidFill>
                  <a:srgbClr val="44546A"/>
                </a:solidFill>
                <a:latin typeface="Calibri"/>
              </a:rPr>
              <a:t>Bus</a:t>
            </a:r>
            <a:endParaRPr lang="en-US" sz="1400" dirty="0">
              <a:solidFill>
                <a:srgbClr val="44546A"/>
              </a:solidFill>
              <a:latin typeface="Calibri"/>
            </a:endParaRPr>
          </a:p>
        </p:txBody>
      </p:sp>
      <p:sp>
        <p:nvSpPr>
          <p:cNvPr id="13" name="Rectangle 12"/>
          <p:cNvSpPr/>
          <p:nvPr/>
        </p:nvSpPr>
        <p:spPr>
          <a:xfrm rot="16200000">
            <a:off x="8418221" y="4468470"/>
            <a:ext cx="10102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tx1">
                    <a:lumMod val="75000"/>
                  </a:schemeClr>
                </a:solidFill>
              </a:rPr>
              <a:t>Gi0/0/0/27</a:t>
            </a:r>
            <a:endParaRPr lang="en-US" sz="1400"/>
          </a:p>
        </p:txBody>
      </p:sp>
      <p:grpSp>
        <p:nvGrpSpPr>
          <p:cNvPr id="246" name="Group 245"/>
          <p:cNvGrpSpPr/>
          <p:nvPr/>
        </p:nvGrpSpPr>
        <p:grpSpPr>
          <a:xfrm>
            <a:off x="1822365" y="3867394"/>
            <a:ext cx="953424" cy="354940"/>
            <a:chOff x="768764" y="2822512"/>
            <a:chExt cx="1759030" cy="440622"/>
          </a:xfrm>
        </p:grpSpPr>
        <p:sp>
          <p:nvSpPr>
            <p:cNvPr id="247" name="Rounded Rectangle 246"/>
            <p:cNvSpPr/>
            <p:nvPr/>
          </p:nvSpPr>
          <p:spPr>
            <a:xfrm>
              <a:off x="768764" y="2829650"/>
              <a:ext cx="1759030" cy="403947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48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Contiv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249" name="Straight Arrow Connector 248"/>
          <p:cNvCxnSpPr/>
          <p:nvPr/>
        </p:nvCxnSpPr>
        <p:spPr>
          <a:xfrm flipH="1">
            <a:off x="6469078" y="2599266"/>
            <a:ext cx="404329" cy="11351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0" name="TextBox 249"/>
          <p:cNvSpPr txBox="1"/>
          <p:nvPr/>
        </p:nvSpPr>
        <p:spPr>
          <a:xfrm>
            <a:off x="2772434" y="2566297"/>
            <a:ext cx="977298" cy="769441"/>
          </a:xfrm>
          <a:prstGeom prst="rect">
            <a:avLst/>
          </a:prstGeom>
          <a:solidFill>
            <a:schemeClr val="bg1"/>
          </a:solidFill>
          <a:ln>
            <a:solidFill>
              <a:srgbClr val="806CC1"/>
            </a:solidFill>
          </a:ln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Tuple: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100200,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24027,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200.1.1.4/32</a:t>
            </a:r>
            <a:endParaRPr lang="en-US" sz="11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6908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740219" y="2823403"/>
            <a:ext cx="2183181" cy="1333526"/>
            <a:chOff x="768764" y="2808804"/>
            <a:chExt cx="1759030" cy="468038"/>
          </a:xfrm>
        </p:grpSpPr>
        <p:sp>
          <p:nvSpPr>
            <p:cNvPr id="116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17" name="Rounded Rectangle 116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9" y="87270"/>
            <a:ext cx="11471747" cy="102057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3400" b="0" dirty="0" smtClean="0"/>
              <a:t>Voltron </a:t>
            </a:r>
            <a:r>
              <a:rPr lang="en-US" sz="3400" b="0" dirty="0" err="1" smtClean="0"/>
              <a:t>Dataplane</a:t>
            </a:r>
            <a:r>
              <a:rPr lang="en-US" sz="3400" b="0" dirty="0" smtClean="0"/>
              <a:t> Scale</a:t>
            </a:r>
            <a:endParaRPr lang="en-US" sz="3400" b="0" dirty="0">
              <a:solidFill>
                <a:schemeClr val="tx2"/>
              </a:solidFill>
            </a:endParaRPr>
          </a:p>
        </p:txBody>
      </p:sp>
      <p:sp>
        <p:nvSpPr>
          <p:cNvPr id="155" name="Content Placeholder 2"/>
          <p:cNvSpPr txBox="1">
            <a:spLocks/>
          </p:cNvSpPr>
          <p:nvPr/>
        </p:nvSpPr>
        <p:spPr>
          <a:xfrm>
            <a:off x="478948" y="907541"/>
            <a:ext cx="11190537" cy="747998"/>
          </a:xfrm>
          <a:prstGeom prst="rect">
            <a:avLst/>
          </a:prstGeom>
        </p:spPr>
        <p:txBody>
          <a:bodyPr lIns="121899" tIns="60949" rIns="121899" bIns="60949"/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478355" indent="-287859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8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575719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766214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79" indent="-228588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61" indent="-228557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3" indent="0" algn="l" defTabSz="91434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4" indent="-228588" algn="l" defTabSz="9143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</a:pPr>
            <a:r>
              <a:rPr lang="en-US" sz="1800" dirty="0" err="1" smtClean="0"/>
              <a:t>Contiv</a:t>
            </a:r>
            <a:r>
              <a:rPr lang="en-US" sz="1800" dirty="0" smtClean="0"/>
              <a:t> Constructs SR label stack, programs forwarding entries on OVS/VPP</a:t>
            </a:r>
          </a:p>
          <a:p>
            <a:pPr>
              <a:spcBef>
                <a:spcPts val="800"/>
              </a:spcBef>
            </a:pPr>
            <a:r>
              <a:rPr lang="en-US" sz="1800" dirty="0" smtClean="0"/>
              <a:t>SR </a:t>
            </a:r>
            <a:r>
              <a:rPr lang="en-US" sz="1800" dirty="0" err="1" smtClean="0"/>
              <a:t>dataplane</a:t>
            </a:r>
            <a:r>
              <a:rPr lang="en-US" sz="1800" dirty="0" smtClean="0"/>
              <a:t> executes packet delivery (including ECMP)</a:t>
            </a:r>
          </a:p>
          <a:p>
            <a:pPr>
              <a:spcBef>
                <a:spcPts val="800"/>
              </a:spcBef>
            </a:pPr>
            <a:endParaRPr lang="en-US" sz="1800" dirty="0" smtClean="0"/>
          </a:p>
        </p:txBody>
      </p:sp>
      <p:grpSp>
        <p:nvGrpSpPr>
          <p:cNvPr id="118" name="Group 117"/>
          <p:cNvGrpSpPr/>
          <p:nvPr/>
        </p:nvGrpSpPr>
        <p:grpSpPr>
          <a:xfrm>
            <a:off x="914004" y="3467680"/>
            <a:ext cx="542559" cy="556741"/>
            <a:chOff x="1133026" y="4155802"/>
            <a:chExt cx="542559" cy="556741"/>
          </a:xfrm>
        </p:grpSpPr>
        <p:sp>
          <p:nvSpPr>
            <p:cNvPr id="119" name="TextBox 118"/>
            <p:cNvSpPr txBox="1"/>
            <p:nvPr/>
          </p:nvSpPr>
          <p:spPr>
            <a:xfrm>
              <a:off x="1165137" y="4298577"/>
              <a:ext cx="449974" cy="2693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1794247" y="3581725"/>
            <a:ext cx="953424" cy="377025"/>
            <a:chOff x="768764" y="2808804"/>
            <a:chExt cx="1759030" cy="468038"/>
          </a:xfrm>
        </p:grpSpPr>
        <p:sp>
          <p:nvSpPr>
            <p:cNvPr id="122" name="Rounded Rectangle 121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23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124" name="Straight Connector 123"/>
          <p:cNvCxnSpPr>
            <a:stCxn id="122" idx="1"/>
          </p:cNvCxnSpPr>
          <p:nvPr/>
        </p:nvCxnSpPr>
        <p:spPr>
          <a:xfrm flipH="1" flipV="1">
            <a:off x="1448997" y="3760272"/>
            <a:ext cx="345250" cy="996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770138" y="2877803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5777852" y="2772573"/>
            <a:ext cx="493148" cy="388463"/>
            <a:chOff x="4460682" y="1494845"/>
            <a:chExt cx="365760" cy="365760"/>
          </a:xfrm>
        </p:grpSpPr>
        <p:sp>
          <p:nvSpPr>
            <p:cNvPr id="127" name="Oval 126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4460682" y="1571950"/>
              <a:ext cx="365760" cy="1846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4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S0</a:t>
              </a:r>
              <a:endParaRPr lang="fr-FR" sz="14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4448046" y="2880784"/>
            <a:ext cx="493148" cy="388463"/>
            <a:chOff x="4460682" y="1494845"/>
            <a:chExt cx="365760" cy="365760"/>
          </a:xfrm>
        </p:grpSpPr>
        <p:sp>
          <p:nvSpPr>
            <p:cNvPr id="130" name="Oval 12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32" name="Straight Connector 131"/>
          <p:cNvCxnSpPr/>
          <p:nvPr/>
        </p:nvCxnSpPr>
        <p:spPr>
          <a:xfrm flipH="1">
            <a:off x="4941194" y="2966805"/>
            <a:ext cx="836657" cy="1082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/>
          <p:cNvGrpSpPr/>
          <p:nvPr/>
        </p:nvGrpSpPr>
        <p:grpSpPr>
          <a:xfrm>
            <a:off x="4448046" y="3346943"/>
            <a:ext cx="493148" cy="388463"/>
            <a:chOff x="4460682" y="1494845"/>
            <a:chExt cx="365760" cy="365760"/>
          </a:xfrm>
        </p:grpSpPr>
        <p:sp>
          <p:nvSpPr>
            <p:cNvPr id="134" name="Oval 13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3261083" y="3528977"/>
            <a:ext cx="474796" cy="579928"/>
            <a:chOff x="4442055" y="1501973"/>
            <a:chExt cx="365762" cy="461344"/>
          </a:xfrm>
        </p:grpSpPr>
        <p:sp>
          <p:nvSpPr>
            <p:cNvPr id="137" name="Oval 136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4442057" y="1501973"/>
              <a:ext cx="365760" cy="461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ToR100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39" name="Straight Connector 138"/>
          <p:cNvCxnSpPr/>
          <p:nvPr/>
        </p:nvCxnSpPr>
        <p:spPr>
          <a:xfrm flipH="1">
            <a:off x="3735876" y="3212358"/>
            <a:ext cx="784390" cy="5400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3735879" y="3534625"/>
            <a:ext cx="712167" cy="25699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endCxn id="122" idx="3"/>
          </p:cNvCxnSpPr>
          <p:nvPr/>
        </p:nvCxnSpPr>
        <p:spPr>
          <a:xfrm flipH="1">
            <a:off x="2747671" y="3767358"/>
            <a:ext cx="513413" cy="28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/>
          <p:cNvGrpSpPr/>
          <p:nvPr/>
        </p:nvGrpSpPr>
        <p:grpSpPr>
          <a:xfrm>
            <a:off x="4448046" y="3825680"/>
            <a:ext cx="493148" cy="388463"/>
            <a:chOff x="4460682" y="1494845"/>
            <a:chExt cx="365760" cy="365760"/>
          </a:xfrm>
        </p:grpSpPr>
        <p:sp>
          <p:nvSpPr>
            <p:cNvPr id="143" name="Oval 142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4448046" y="4387538"/>
            <a:ext cx="493148" cy="388463"/>
            <a:chOff x="4460682" y="1494845"/>
            <a:chExt cx="365760" cy="365760"/>
          </a:xfrm>
        </p:grpSpPr>
        <p:sp>
          <p:nvSpPr>
            <p:cNvPr id="146" name="Oval 14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L33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48" name="Straight Connector 147"/>
          <p:cNvCxnSpPr/>
          <p:nvPr/>
        </p:nvCxnSpPr>
        <p:spPr>
          <a:xfrm>
            <a:off x="3735876" y="3767358"/>
            <a:ext cx="712170" cy="25255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3735879" y="3818941"/>
            <a:ext cx="712167" cy="7628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oup 149"/>
          <p:cNvGrpSpPr/>
          <p:nvPr/>
        </p:nvGrpSpPr>
        <p:grpSpPr>
          <a:xfrm>
            <a:off x="5777852" y="3308818"/>
            <a:ext cx="493148" cy="388463"/>
            <a:chOff x="4460682" y="1494845"/>
            <a:chExt cx="365760" cy="365760"/>
          </a:xfrm>
        </p:grpSpPr>
        <p:sp>
          <p:nvSpPr>
            <p:cNvPr id="151" name="Oval 15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S1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5777852" y="3875260"/>
            <a:ext cx="493148" cy="388463"/>
            <a:chOff x="4460682" y="1502161"/>
            <a:chExt cx="365760" cy="365760"/>
          </a:xfrm>
        </p:grpSpPr>
        <p:sp>
          <p:nvSpPr>
            <p:cNvPr id="154" name="Oval 153"/>
            <p:cNvSpPr/>
            <p:nvPr/>
          </p:nvSpPr>
          <p:spPr>
            <a:xfrm>
              <a:off x="4460682" y="1502161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4460682" y="1591557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5753670" y="4499273"/>
            <a:ext cx="550954" cy="388463"/>
            <a:chOff x="4437977" y="1494845"/>
            <a:chExt cx="408634" cy="365760"/>
          </a:xfrm>
        </p:grpSpPr>
        <p:sp>
          <p:nvSpPr>
            <p:cNvPr id="171" name="Oval 17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4437977" y="1603846"/>
              <a:ext cx="408634" cy="2390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S3</a:t>
              </a:r>
              <a:endParaRPr lang="fr-FR" sz="12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74" name="Straight Connector 173"/>
          <p:cNvCxnSpPr/>
          <p:nvPr/>
        </p:nvCxnSpPr>
        <p:spPr>
          <a:xfrm flipH="1" flipV="1">
            <a:off x="4941194" y="3075015"/>
            <a:ext cx="836657" cy="42148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H="1" flipV="1">
            <a:off x="4941194" y="3075015"/>
            <a:ext cx="836657" cy="9944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 flipV="1">
            <a:off x="4941194" y="3075015"/>
            <a:ext cx="812475" cy="16622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 flipV="1">
            <a:off x="4941194" y="3541175"/>
            <a:ext cx="812475" cy="119613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>
            <a:off x="4941194" y="2952500"/>
            <a:ext cx="836657" cy="58867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H="1">
            <a:off x="4941194" y="3496500"/>
            <a:ext cx="836657" cy="4467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H="1" flipV="1">
            <a:off x="4941194" y="3541175"/>
            <a:ext cx="836657" cy="5283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H="1">
            <a:off x="4941194" y="2952500"/>
            <a:ext cx="836657" cy="10674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H="1">
            <a:off x="4941194" y="3496500"/>
            <a:ext cx="836657" cy="5234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H="1" flipV="1">
            <a:off x="4941194" y="4019912"/>
            <a:ext cx="836657" cy="4303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 flipV="1">
            <a:off x="4941194" y="4019912"/>
            <a:ext cx="812475" cy="7174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flipH="1">
            <a:off x="4941194" y="2966805"/>
            <a:ext cx="836657" cy="164980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H="1">
            <a:off x="4941194" y="3496500"/>
            <a:ext cx="836657" cy="11201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H="1">
            <a:off x="4941194" y="4062943"/>
            <a:ext cx="836657" cy="55366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H="1" flipV="1">
            <a:off x="4941194" y="4581746"/>
            <a:ext cx="812475" cy="12073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1" name="Group 190"/>
          <p:cNvGrpSpPr/>
          <p:nvPr/>
        </p:nvGrpSpPr>
        <p:grpSpPr>
          <a:xfrm>
            <a:off x="7154422" y="2880784"/>
            <a:ext cx="493148" cy="388463"/>
            <a:chOff x="4460682" y="1494845"/>
            <a:chExt cx="365760" cy="365760"/>
          </a:xfrm>
        </p:grpSpPr>
        <p:sp>
          <p:nvSpPr>
            <p:cNvPr id="192" name="Oval 19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L6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94" name="Straight Connector 193"/>
          <p:cNvCxnSpPr/>
          <p:nvPr/>
        </p:nvCxnSpPr>
        <p:spPr>
          <a:xfrm flipH="1" flipV="1">
            <a:off x="6271000" y="2966805"/>
            <a:ext cx="883422" cy="13052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/>
          <p:cNvGrpSpPr/>
          <p:nvPr/>
        </p:nvGrpSpPr>
        <p:grpSpPr>
          <a:xfrm>
            <a:off x="7154422" y="3346943"/>
            <a:ext cx="493148" cy="388463"/>
            <a:chOff x="4460682" y="1494845"/>
            <a:chExt cx="365760" cy="365760"/>
          </a:xfrm>
        </p:grpSpPr>
        <p:sp>
          <p:nvSpPr>
            <p:cNvPr id="196" name="Oval 19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L7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82" name="Group 281"/>
          <p:cNvGrpSpPr/>
          <p:nvPr/>
        </p:nvGrpSpPr>
        <p:grpSpPr>
          <a:xfrm>
            <a:off x="7154422" y="3825680"/>
            <a:ext cx="493148" cy="388463"/>
            <a:chOff x="4460682" y="1494845"/>
            <a:chExt cx="365760" cy="365760"/>
          </a:xfrm>
        </p:grpSpPr>
        <p:sp>
          <p:nvSpPr>
            <p:cNvPr id="294" name="Oval 29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96" name="Group 295"/>
          <p:cNvGrpSpPr/>
          <p:nvPr/>
        </p:nvGrpSpPr>
        <p:grpSpPr>
          <a:xfrm>
            <a:off x="7154422" y="4387538"/>
            <a:ext cx="493148" cy="388463"/>
            <a:chOff x="4460682" y="1494845"/>
            <a:chExt cx="365760" cy="365760"/>
          </a:xfrm>
        </p:grpSpPr>
        <p:sp>
          <p:nvSpPr>
            <p:cNvPr id="297" name="Oval 296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8" name="TextBox 297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99" name="Straight Connector 298"/>
          <p:cNvCxnSpPr/>
          <p:nvPr/>
        </p:nvCxnSpPr>
        <p:spPr>
          <a:xfrm flipH="1" flipV="1">
            <a:off x="6271000" y="2966805"/>
            <a:ext cx="883422" cy="57437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 flipH="1" flipV="1">
            <a:off x="6271000" y="2966805"/>
            <a:ext cx="883422" cy="16851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 flipH="1" flipV="1">
            <a:off x="6271000" y="3503050"/>
            <a:ext cx="883422" cy="114892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 flipH="1">
            <a:off x="6271000" y="3097333"/>
            <a:ext cx="883422" cy="4057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 flipH="1" flipV="1">
            <a:off x="6271000" y="3503050"/>
            <a:ext cx="883422" cy="3812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 flipH="1" flipV="1">
            <a:off x="6271000" y="3503050"/>
            <a:ext cx="883422" cy="55875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/>
          <p:nvPr/>
        </p:nvCxnSpPr>
        <p:spPr>
          <a:xfrm flipH="1">
            <a:off x="6271000" y="3097333"/>
            <a:ext cx="883422" cy="97215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 flipH="1">
            <a:off x="6271000" y="3576545"/>
            <a:ext cx="883422" cy="49294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/>
          <p:cNvCxnSpPr/>
          <p:nvPr/>
        </p:nvCxnSpPr>
        <p:spPr>
          <a:xfrm flipH="1">
            <a:off x="6271000" y="4019912"/>
            <a:ext cx="883422" cy="495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/>
          <p:cNvCxnSpPr/>
          <p:nvPr/>
        </p:nvCxnSpPr>
        <p:spPr>
          <a:xfrm flipH="1" flipV="1">
            <a:off x="6271000" y="4062943"/>
            <a:ext cx="883422" cy="58903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/>
        </p:nvCxnSpPr>
        <p:spPr>
          <a:xfrm flipH="1">
            <a:off x="6304624" y="3097333"/>
            <a:ext cx="849798" cy="163998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/>
          <p:cNvCxnSpPr/>
          <p:nvPr/>
        </p:nvCxnSpPr>
        <p:spPr>
          <a:xfrm flipH="1">
            <a:off x="6304624" y="3576545"/>
            <a:ext cx="849798" cy="116076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/>
          <p:nvPr/>
        </p:nvCxnSpPr>
        <p:spPr>
          <a:xfrm flipH="1">
            <a:off x="6304624" y="4061808"/>
            <a:ext cx="849798" cy="6755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/>
          <p:nvPr/>
        </p:nvCxnSpPr>
        <p:spPr>
          <a:xfrm flipH="1">
            <a:off x="6304624" y="4617140"/>
            <a:ext cx="849798" cy="8533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4" name="Group 313"/>
          <p:cNvGrpSpPr/>
          <p:nvPr/>
        </p:nvGrpSpPr>
        <p:grpSpPr>
          <a:xfrm>
            <a:off x="8339799" y="3522551"/>
            <a:ext cx="483505" cy="469369"/>
            <a:chOff x="4442055" y="1503898"/>
            <a:chExt cx="372471" cy="372241"/>
          </a:xfrm>
        </p:grpSpPr>
        <p:sp>
          <p:nvSpPr>
            <p:cNvPr id="315" name="Oval 314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16" name="TextBox 315"/>
            <p:cNvSpPr txBox="1"/>
            <p:nvPr/>
          </p:nvSpPr>
          <p:spPr>
            <a:xfrm>
              <a:off x="4448766" y="1503898"/>
              <a:ext cx="365760" cy="3722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err="1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</a:t>
              </a:r>
              <a:endParaRPr lang="en-US" sz="1300" dirty="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25" name="Straight Connector 324"/>
          <p:cNvCxnSpPr>
            <a:endCxn id="316" idx="1"/>
          </p:cNvCxnSpPr>
          <p:nvPr/>
        </p:nvCxnSpPr>
        <p:spPr>
          <a:xfrm flipV="1">
            <a:off x="7647570" y="3757236"/>
            <a:ext cx="700941" cy="8593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/>
          <p:cNvCxnSpPr>
            <a:endCxn id="316" idx="1"/>
          </p:cNvCxnSpPr>
          <p:nvPr/>
        </p:nvCxnSpPr>
        <p:spPr>
          <a:xfrm flipV="1">
            <a:off x="7647570" y="3757236"/>
            <a:ext cx="700941" cy="2626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/>
          <p:cNvCxnSpPr>
            <a:endCxn id="315" idx="2"/>
          </p:cNvCxnSpPr>
          <p:nvPr/>
        </p:nvCxnSpPr>
        <p:spPr>
          <a:xfrm>
            <a:off x="7647570" y="3541175"/>
            <a:ext cx="692229" cy="21806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/>
          <p:cNvCxnSpPr>
            <a:endCxn id="316" idx="1"/>
          </p:cNvCxnSpPr>
          <p:nvPr/>
        </p:nvCxnSpPr>
        <p:spPr>
          <a:xfrm>
            <a:off x="7575350" y="3212357"/>
            <a:ext cx="773161" cy="54487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/>
          <p:nvPr/>
        </p:nvCxnSpPr>
        <p:spPr>
          <a:xfrm flipH="1" flipV="1">
            <a:off x="6271000" y="2966805"/>
            <a:ext cx="883422" cy="10950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9" name="Group 338"/>
          <p:cNvGrpSpPr/>
          <p:nvPr/>
        </p:nvGrpSpPr>
        <p:grpSpPr>
          <a:xfrm>
            <a:off x="9259133" y="2823403"/>
            <a:ext cx="2183181" cy="1333526"/>
            <a:chOff x="768764" y="2808804"/>
            <a:chExt cx="1759030" cy="468038"/>
          </a:xfrm>
        </p:grpSpPr>
        <p:sp>
          <p:nvSpPr>
            <p:cNvPr id="340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41" name="Rounded Rectangle 340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42" name="Group 341"/>
          <p:cNvGrpSpPr/>
          <p:nvPr/>
        </p:nvGrpSpPr>
        <p:grpSpPr>
          <a:xfrm>
            <a:off x="10705230" y="3475204"/>
            <a:ext cx="542559" cy="556741"/>
            <a:chOff x="1133026" y="4155802"/>
            <a:chExt cx="542559" cy="556741"/>
          </a:xfrm>
        </p:grpSpPr>
        <p:sp>
          <p:nvSpPr>
            <p:cNvPr id="343" name="TextBox 342"/>
            <p:cNvSpPr txBox="1"/>
            <p:nvPr/>
          </p:nvSpPr>
          <p:spPr>
            <a:xfrm>
              <a:off x="1165137" y="4298577"/>
              <a:ext cx="449974" cy="2693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44" name="Oval 343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9395096" y="3571864"/>
            <a:ext cx="897019" cy="377025"/>
            <a:chOff x="768764" y="2808804"/>
            <a:chExt cx="1759030" cy="468038"/>
          </a:xfrm>
        </p:grpSpPr>
        <p:sp>
          <p:nvSpPr>
            <p:cNvPr id="346" name="Rounded Rectangle 345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347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348" name="Straight Connector 347"/>
          <p:cNvCxnSpPr/>
          <p:nvPr/>
        </p:nvCxnSpPr>
        <p:spPr>
          <a:xfrm flipH="1" flipV="1">
            <a:off x="10299105" y="3768466"/>
            <a:ext cx="389112" cy="708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/>
          <p:cNvSpPr txBox="1"/>
          <p:nvPr/>
        </p:nvSpPr>
        <p:spPr>
          <a:xfrm>
            <a:off x="10637079" y="2859476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317" name="Straight Connector 316"/>
          <p:cNvCxnSpPr>
            <a:stCxn id="315" idx="6"/>
            <a:endCxn id="346" idx="1"/>
          </p:cNvCxnSpPr>
          <p:nvPr/>
        </p:nvCxnSpPr>
        <p:spPr>
          <a:xfrm>
            <a:off x="8814592" y="3759242"/>
            <a:ext cx="580504" cy="113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72" y="2898326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pic>
        <p:nvPicPr>
          <p:cNvPr id="157" name="Picture 1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6464" y="2902840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cxnSp>
        <p:nvCxnSpPr>
          <p:cNvPr id="168" name="Straight Arrow Connector 167"/>
          <p:cNvCxnSpPr/>
          <p:nvPr/>
        </p:nvCxnSpPr>
        <p:spPr>
          <a:xfrm>
            <a:off x="2582956" y="4891360"/>
            <a:ext cx="970082" cy="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 bwMode="auto">
          <a:xfrm>
            <a:off x="1025444" y="4495286"/>
            <a:ext cx="658528" cy="30169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949230" y="4524492"/>
            <a:ext cx="804464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3" name="Rectangle 172"/>
          <p:cNvSpPr/>
          <p:nvPr/>
        </p:nvSpPr>
        <p:spPr bwMode="auto">
          <a:xfrm>
            <a:off x="1683973" y="4496377"/>
            <a:ext cx="478171" cy="301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1604262" y="4529032"/>
            <a:ext cx="631089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8" name="Rectangle 177"/>
          <p:cNvSpPr/>
          <p:nvPr/>
        </p:nvSpPr>
        <p:spPr bwMode="auto">
          <a:xfrm>
            <a:off x="2745622" y="4496209"/>
            <a:ext cx="622918" cy="301692"/>
          </a:xfrm>
          <a:prstGeom prst="rect">
            <a:avLst/>
          </a:prstGeom>
          <a:solidFill>
            <a:srgbClr val="806CC1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2685396" y="4524247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100200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593648" y="3220225"/>
            <a:ext cx="8242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200">
                <a:solidFill>
                  <a:schemeClr val="tx1">
                    <a:lumMod val="75000"/>
                  </a:schemeClr>
                </a:solidFill>
              </a:rPr>
              <a:t>200.1.1.4</a:t>
            </a:r>
            <a:endParaRPr lang="en-US" sz="12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08" name="Straight Arrow Connector 207"/>
          <p:cNvCxnSpPr/>
          <p:nvPr/>
        </p:nvCxnSpPr>
        <p:spPr>
          <a:xfrm>
            <a:off x="10060648" y="4781832"/>
            <a:ext cx="970082" cy="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tangle 208"/>
          <p:cNvSpPr/>
          <p:nvPr/>
        </p:nvSpPr>
        <p:spPr bwMode="auto">
          <a:xfrm>
            <a:off x="9652678" y="4385758"/>
            <a:ext cx="658528" cy="30169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9576464" y="4414964"/>
            <a:ext cx="804464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1" name="Rectangle 210"/>
          <p:cNvSpPr/>
          <p:nvPr/>
        </p:nvSpPr>
        <p:spPr bwMode="auto">
          <a:xfrm>
            <a:off x="10311207" y="4386849"/>
            <a:ext cx="478171" cy="301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10231496" y="4419504"/>
            <a:ext cx="631089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26" name="Rectangle 225"/>
          <p:cNvSpPr/>
          <p:nvPr/>
        </p:nvSpPr>
        <p:spPr bwMode="auto">
          <a:xfrm>
            <a:off x="2140560" y="4492421"/>
            <a:ext cx="622918" cy="301692"/>
          </a:xfrm>
          <a:prstGeom prst="rect">
            <a:avLst/>
          </a:prstGeom>
          <a:solidFill>
            <a:schemeClr val="accent6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2080334" y="4520459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24027</a:t>
            </a:r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228" name="Straight Arrow Connector 227"/>
          <p:cNvCxnSpPr/>
          <p:nvPr/>
        </p:nvCxnSpPr>
        <p:spPr>
          <a:xfrm>
            <a:off x="5751760" y="5591493"/>
            <a:ext cx="970082" cy="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Rectangle 228"/>
          <p:cNvSpPr/>
          <p:nvPr/>
        </p:nvSpPr>
        <p:spPr bwMode="auto">
          <a:xfrm>
            <a:off x="4194248" y="5195419"/>
            <a:ext cx="658528" cy="30169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4118034" y="5224625"/>
            <a:ext cx="804464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31" name="Rectangle 230"/>
          <p:cNvSpPr/>
          <p:nvPr/>
        </p:nvSpPr>
        <p:spPr bwMode="auto">
          <a:xfrm>
            <a:off x="4852777" y="5196510"/>
            <a:ext cx="478171" cy="301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32" name="TextBox 231"/>
          <p:cNvSpPr txBox="1"/>
          <p:nvPr/>
        </p:nvSpPr>
        <p:spPr>
          <a:xfrm>
            <a:off x="4773066" y="5229165"/>
            <a:ext cx="631089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33" name="Rectangle 232"/>
          <p:cNvSpPr/>
          <p:nvPr/>
        </p:nvSpPr>
        <p:spPr bwMode="auto">
          <a:xfrm>
            <a:off x="5914426" y="5196342"/>
            <a:ext cx="622918" cy="301692"/>
          </a:xfrm>
          <a:prstGeom prst="rect">
            <a:avLst/>
          </a:prstGeom>
          <a:solidFill>
            <a:srgbClr val="806CC1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5854200" y="5224380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100200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35" name="Rectangle 234"/>
          <p:cNvSpPr/>
          <p:nvPr/>
        </p:nvSpPr>
        <p:spPr bwMode="auto">
          <a:xfrm>
            <a:off x="5309364" y="5192554"/>
            <a:ext cx="622918" cy="301692"/>
          </a:xfrm>
          <a:prstGeom prst="rect">
            <a:avLst/>
          </a:prstGeom>
          <a:solidFill>
            <a:schemeClr val="accent6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36" name="TextBox 235"/>
          <p:cNvSpPr txBox="1"/>
          <p:nvPr/>
        </p:nvSpPr>
        <p:spPr>
          <a:xfrm>
            <a:off x="5249138" y="5220592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24027</a:t>
            </a:r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237" name="Straight Arrow Connector 236"/>
          <p:cNvCxnSpPr/>
          <p:nvPr/>
        </p:nvCxnSpPr>
        <p:spPr>
          <a:xfrm>
            <a:off x="7725121" y="5463116"/>
            <a:ext cx="970082" cy="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Rectangle 237"/>
          <p:cNvSpPr/>
          <p:nvPr/>
        </p:nvSpPr>
        <p:spPr bwMode="auto">
          <a:xfrm>
            <a:off x="7032116" y="5024394"/>
            <a:ext cx="658528" cy="30169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6955902" y="5053600"/>
            <a:ext cx="804464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40" name="Rectangle 239"/>
          <p:cNvSpPr/>
          <p:nvPr/>
        </p:nvSpPr>
        <p:spPr bwMode="auto">
          <a:xfrm>
            <a:off x="7690645" y="5025485"/>
            <a:ext cx="478171" cy="301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7610934" y="5058140"/>
            <a:ext cx="631089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44" name="Rectangle 243"/>
          <p:cNvSpPr/>
          <p:nvPr/>
        </p:nvSpPr>
        <p:spPr bwMode="auto">
          <a:xfrm>
            <a:off x="8147232" y="5021529"/>
            <a:ext cx="622918" cy="301692"/>
          </a:xfrm>
          <a:prstGeom prst="rect">
            <a:avLst/>
          </a:prstGeom>
          <a:solidFill>
            <a:schemeClr val="accent6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45" name="TextBox 244"/>
          <p:cNvSpPr txBox="1"/>
          <p:nvPr/>
        </p:nvSpPr>
        <p:spPr>
          <a:xfrm>
            <a:off x="8087006" y="5049567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24027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 rot="16200000">
            <a:off x="8418221" y="3571443"/>
            <a:ext cx="10102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tx1">
                    <a:lumMod val="75000"/>
                  </a:schemeClr>
                </a:solidFill>
              </a:rPr>
              <a:t>Gi0/0/0/27</a:t>
            </a:r>
            <a:endParaRPr lang="en-US" sz="1400"/>
          </a:p>
        </p:txBody>
      </p:sp>
      <p:grpSp>
        <p:nvGrpSpPr>
          <p:cNvPr id="246" name="Group 245"/>
          <p:cNvGrpSpPr/>
          <p:nvPr/>
        </p:nvGrpSpPr>
        <p:grpSpPr>
          <a:xfrm>
            <a:off x="1822365" y="2970367"/>
            <a:ext cx="953424" cy="354940"/>
            <a:chOff x="768764" y="2822512"/>
            <a:chExt cx="1759030" cy="440622"/>
          </a:xfrm>
        </p:grpSpPr>
        <p:sp>
          <p:nvSpPr>
            <p:cNvPr id="247" name="Rounded Rectangle 246"/>
            <p:cNvSpPr/>
            <p:nvPr/>
          </p:nvSpPr>
          <p:spPr>
            <a:xfrm>
              <a:off x="768764" y="2829650"/>
              <a:ext cx="1759030" cy="403947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48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Contiv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sp>
        <p:nvSpPr>
          <p:cNvPr id="159" name="Freeform 158"/>
          <p:cNvSpPr/>
          <p:nvPr/>
        </p:nvSpPr>
        <p:spPr>
          <a:xfrm>
            <a:off x="2272336" y="3002621"/>
            <a:ext cx="8081554" cy="775405"/>
          </a:xfrm>
          <a:custGeom>
            <a:avLst/>
            <a:gdLst>
              <a:gd name="connsiteX0" fmla="*/ 0 w 7245532"/>
              <a:gd name="connsiteY0" fmla="*/ 628313 h 775405"/>
              <a:gd name="connsiteX1" fmla="*/ 505097 w 7245532"/>
              <a:gd name="connsiteY1" fmla="*/ 637022 h 775405"/>
              <a:gd name="connsiteX2" fmla="*/ 1706880 w 7245532"/>
              <a:gd name="connsiteY2" fmla="*/ 140633 h 775405"/>
              <a:gd name="connsiteX3" fmla="*/ 3039292 w 7245532"/>
              <a:gd name="connsiteY3" fmla="*/ 1296 h 775405"/>
              <a:gd name="connsiteX4" fmla="*/ 4572000 w 7245532"/>
              <a:gd name="connsiteY4" fmla="*/ 105799 h 775405"/>
              <a:gd name="connsiteX5" fmla="*/ 5608320 w 7245532"/>
              <a:gd name="connsiteY5" fmla="*/ 602188 h 775405"/>
              <a:gd name="connsiteX6" fmla="*/ 6357257 w 7245532"/>
              <a:gd name="connsiteY6" fmla="*/ 767650 h 775405"/>
              <a:gd name="connsiteX7" fmla="*/ 7245532 w 7245532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81554" h="775405">
                <a:moveTo>
                  <a:pt x="0" y="680564"/>
                </a:moveTo>
                <a:cubicBezTo>
                  <a:pt x="92891" y="708141"/>
                  <a:pt x="917302" y="727011"/>
                  <a:pt x="1341119" y="637022"/>
                </a:cubicBezTo>
                <a:cubicBezTo>
                  <a:pt x="1764936" y="547034"/>
                  <a:pt x="2120536" y="246587"/>
                  <a:pt x="2542902" y="140633"/>
                </a:cubicBezTo>
                <a:cubicBezTo>
                  <a:pt x="2965268" y="34679"/>
                  <a:pt x="3397794" y="7102"/>
                  <a:pt x="3875314" y="1296"/>
                </a:cubicBezTo>
                <a:cubicBezTo>
                  <a:pt x="4352834" y="-4510"/>
                  <a:pt x="4979851" y="5650"/>
                  <a:pt x="5408022" y="105799"/>
                </a:cubicBezTo>
                <a:cubicBezTo>
                  <a:pt x="5836193" y="205948"/>
                  <a:pt x="6146799" y="491880"/>
                  <a:pt x="6444342" y="602188"/>
                </a:cubicBezTo>
                <a:cubicBezTo>
                  <a:pt x="6741885" y="712496"/>
                  <a:pt x="6920410" y="742976"/>
                  <a:pt x="7193279" y="767650"/>
                </a:cubicBezTo>
                <a:cubicBezTo>
                  <a:pt x="7466148" y="792324"/>
                  <a:pt x="8081554" y="750233"/>
                  <a:pt x="8081554" y="750233"/>
                </a:cubicBezTo>
              </a:path>
            </a:pathLst>
          </a:custGeom>
          <a:noFill/>
          <a:ln w="19050">
            <a:solidFill>
              <a:srgbClr val="806CC1"/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Freeform 159"/>
          <p:cNvSpPr/>
          <p:nvPr/>
        </p:nvSpPr>
        <p:spPr>
          <a:xfrm>
            <a:off x="3586874" y="3393839"/>
            <a:ext cx="5311484" cy="320823"/>
          </a:xfrm>
          <a:custGeom>
            <a:avLst/>
            <a:gdLst>
              <a:gd name="connsiteX0" fmla="*/ 0 w 7245532"/>
              <a:gd name="connsiteY0" fmla="*/ 628313 h 775405"/>
              <a:gd name="connsiteX1" fmla="*/ 505097 w 7245532"/>
              <a:gd name="connsiteY1" fmla="*/ 637022 h 775405"/>
              <a:gd name="connsiteX2" fmla="*/ 1706880 w 7245532"/>
              <a:gd name="connsiteY2" fmla="*/ 140633 h 775405"/>
              <a:gd name="connsiteX3" fmla="*/ 3039292 w 7245532"/>
              <a:gd name="connsiteY3" fmla="*/ 1296 h 775405"/>
              <a:gd name="connsiteX4" fmla="*/ 4572000 w 7245532"/>
              <a:gd name="connsiteY4" fmla="*/ 105799 h 775405"/>
              <a:gd name="connsiteX5" fmla="*/ 5608320 w 7245532"/>
              <a:gd name="connsiteY5" fmla="*/ 602188 h 775405"/>
              <a:gd name="connsiteX6" fmla="*/ 6357257 w 7245532"/>
              <a:gd name="connsiteY6" fmla="*/ 767650 h 775405"/>
              <a:gd name="connsiteX7" fmla="*/ 7245532 w 7245532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134794 w 8081554"/>
              <a:gd name="connsiteY1" fmla="*/ 448414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7806455"/>
              <a:gd name="connsiteY0" fmla="*/ 403937 h 775405"/>
              <a:gd name="connsiteX1" fmla="*/ 859695 w 7806455"/>
              <a:gd name="connsiteY1" fmla="*/ 448414 h 775405"/>
              <a:gd name="connsiteX2" fmla="*/ 2267803 w 7806455"/>
              <a:gd name="connsiteY2" fmla="*/ 140633 h 775405"/>
              <a:gd name="connsiteX3" fmla="*/ 3600215 w 7806455"/>
              <a:gd name="connsiteY3" fmla="*/ 1296 h 775405"/>
              <a:gd name="connsiteX4" fmla="*/ 5132923 w 7806455"/>
              <a:gd name="connsiteY4" fmla="*/ 105799 h 775405"/>
              <a:gd name="connsiteX5" fmla="*/ 6169243 w 7806455"/>
              <a:gd name="connsiteY5" fmla="*/ 602188 h 775405"/>
              <a:gd name="connsiteX6" fmla="*/ 6918180 w 7806455"/>
              <a:gd name="connsiteY6" fmla="*/ 767650 h 775405"/>
              <a:gd name="connsiteX7" fmla="*/ 7806455 w 7806455"/>
              <a:gd name="connsiteY7" fmla="*/ 750233 h 775405"/>
              <a:gd name="connsiteX0" fmla="*/ 0 w 7806455"/>
              <a:gd name="connsiteY0" fmla="*/ 403287 h 784478"/>
              <a:gd name="connsiteX1" fmla="*/ 859695 w 7806455"/>
              <a:gd name="connsiteY1" fmla="*/ 447764 h 784478"/>
              <a:gd name="connsiteX2" fmla="*/ 2267803 w 7806455"/>
              <a:gd name="connsiteY2" fmla="*/ 139983 h 784478"/>
              <a:gd name="connsiteX3" fmla="*/ 3600215 w 7806455"/>
              <a:gd name="connsiteY3" fmla="*/ 646 h 784478"/>
              <a:gd name="connsiteX4" fmla="*/ 5132923 w 7806455"/>
              <a:gd name="connsiteY4" fmla="*/ 105149 h 784478"/>
              <a:gd name="connsiteX5" fmla="*/ 5992393 w 7806455"/>
              <a:gd name="connsiteY5" fmla="*/ 463223 h 784478"/>
              <a:gd name="connsiteX6" fmla="*/ 6918180 w 7806455"/>
              <a:gd name="connsiteY6" fmla="*/ 767000 h 784478"/>
              <a:gd name="connsiteX7" fmla="*/ 7806455 w 7806455"/>
              <a:gd name="connsiteY7" fmla="*/ 749583 h 784478"/>
              <a:gd name="connsiteX0" fmla="*/ 0 w 7806455"/>
              <a:gd name="connsiteY0" fmla="*/ 403287 h 749583"/>
              <a:gd name="connsiteX1" fmla="*/ 859695 w 7806455"/>
              <a:gd name="connsiteY1" fmla="*/ 447764 h 749583"/>
              <a:gd name="connsiteX2" fmla="*/ 2267803 w 7806455"/>
              <a:gd name="connsiteY2" fmla="*/ 139983 h 749583"/>
              <a:gd name="connsiteX3" fmla="*/ 3600215 w 7806455"/>
              <a:gd name="connsiteY3" fmla="*/ 646 h 749583"/>
              <a:gd name="connsiteX4" fmla="*/ 5132923 w 7806455"/>
              <a:gd name="connsiteY4" fmla="*/ 105149 h 749583"/>
              <a:gd name="connsiteX5" fmla="*/ 5992393 w 7806455"/>
              <a:gd name="connsiteY5" fmla="*/ 463223 h 749583"/>
              <a:gd name="connsiteX6" fmla="*/ 7806455 w 7806455"/>
              <a:gd name="connsiteY6" fmla="*/ 749583 h 749583"/>
              <a:gd name="connsiteX0" fmla="*/ 0 w 5992393"/>
              <a:gd name="connsiteY0" fmla="*/ 403287 h 463224"/>
              <a:gd name="connsiteX1" fmla="*/ 859695 w 5992393"/>
              <a:gd name="connsiteY1" fmla="*/ 447764 h 463224"/>
              <a:gd name="connsiteX2" fmla="*/ 2267803 w 5992393"/>
              <a:gd name="connsiteY2" fmla="*/ 139983 h 463224"/>
              <a:gd name="connsiteX3" fmla="*/ 3600215 w 5992393"/>
              <a:gd name="connsiteY3" fmla="*/ 646 h 463224"/>
              <a:gd name="connsiteX4" fmla="*/ 5132923 w 5992393"/>
              <a:gd name="connsiteY4" fmla="*/ 105149 h 463224"/>
              <a:gd name="connsiteX5" fmla="*/ 5992393 w 5992393"/>
              <a:gd name="connsiteY5" fmla="*/ 463223 h 46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92393" h="463224">
                <a:moveTo>
                  <a:pt x="0" y="403287"/>
                </a:moveTo>
                <a:cubicBezTo>
                  <a:pt x="92891" y="430864"/>
                  <a:pt x="481728" y="491648"/>
                  <a:pt x="859695" y="447764"/>
                </a:cubicBezTo>
                <a:cubicBezTo>
                  <a:pt x="1237662" y="403880"/>
                  <a:pt x="1811050" y="214503"/>
                  <a:pt x="2267803" y="139983"/>
                </a:cubicBezTo>
                <a:cubicBezTo>
                  <a:pt x="2724556" y="65463"/>
                  <a:pt x="3122695" y="6452"/>
                  <a:pt x="3600215" y="646"/>
                </a:cubicBezTo>
                <a:cubicBezTo>
                  <a:pt x="4077735" y="-5160"/>
                  <a:pt x="4734227" y="28053"/>
                  <a:pt x="5132923" y="105149"/>
                </a:cubicBezTo>
                <a:cubicBezTo>
                  <a:pt x="5531619" y="182245"/>
                  <a:pt x="5546804" y="355817"/>
                  <a:pt x="5992393" y="463223"/>
                </a:cubicBezTo>
              </a:path>
            </a:pathLst>
          </a:custGeom>
          <a:noFill/>
          <a:ln w="19050">
            <a:solidFill>
              <a:srgbClr val="806CC1"/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Freeform 160"/>
          <p:cNvSpPr/>
          <p:nvPr/>
        </p:nvSpPr>
        <p:spPr>
          <a:xfrm flipV="1">
            <a:off x="3647465" y="3823326"/>
            <a:ext cx="5311484" cy="241637"/>
          </a:xfrm>
          <a:custGeom>
            <a:avLst/>
            <a:gdLst>
              <a:gd name="connsiteX0" fmla="*/ 0 w 7245532"/>
              <a:gd name="connsiteY0" fmla="*/ 628313 h 775405"/>
              <a:gd name="connsiteX1" fmla="*/ 505097 w 7245532"/>
              <a:gd name="connsiteY1" fmla="*/ 637022 h 775405"/>
              <a:gd name="connsiteX2" fmla="*/ 1706880 w 7245532"/>
              <a:gd name="connsiteY2" fmla="*/ 140633 h 775405"/>
              <a:gd name="connsiteX3" fmla="*/ 3039292 w 7245532"/>
              <a:gd name="connsiteY3" fmla="*/ 1296 h 775405"/>
              <a:gd name="connsiteX4" fmla="*/ 4572000 w 7245532"/>
              <a:gd name="connsiteY4" fmla="*/ 105799 h 775405"/>
              <a:gd name="connsiteX5" fmla="*/ 5608320 w 7245532"/>
              <a:gd name="connsiteY5" fmla="*/ 602188 h 775405"/>
              <a:gd name="connsiteX6" fmla="*/ 6357257 w 7245532"/>
              <a:gd name="connsiteY6" fmla="*/ 767650 h 775405"/>
              <a:gd name="connsiteX7" fmla="*/ 7245532 w 7245532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134794 w 8081554"/>
              <a:gd name="connsiteY1" fmla="*/ 448414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7806455"/>
              <a:gd name="connsiteY0" fmla="*/ 403937 h 775405"/>
              <a:gd name="connsiteX1" fmla="*/ 859695 w 7806455"/>
              <a:gd name="connsiteY1" fmla="*/ 448414 h 775405"/>
              <a:gd name="connsiteX2" fmla="*/ 2267803 w 7806455"/>
              <a:gd name="connsiteY2" fmla="*/ 140633 h 775405"/>
              <a:gd name="connsiteX3" fmla="*/ 3600215 w 7806455"/>
              <a:gd name="connsiteY3" fmla="*/ 1296 h 775405"/>
              <a:gd name="connsiteX4" fmla="*/ 5132923 w 7806455"/>
              <a:gd name="connsiteY4" fmla="*/ 105799 h 775405"/>
              <a:gd name="connsiteX5" fmla="*/ 6169243 w 7806455"/>
              <a:gd name="connsiteY5" fmla="*/ 602188 h 775405"/>
              <a:gd name="connsiteX6" fmla="*/ 6918180 w 7806455"/>
              <a:gd name="connsiteY6" fmla="*/ 767650 h 775405"/>
              <a:gd name="connsiteX7" fmla="*/ 7806455 w 7806455"/>
              <a:gd name="connsiteY7" fmla="*/ 750233 h 775405"/>
              <a:gd name="connsiteX0" fmla="*/ 0 w 7806455"/>
              <a:gd name="connsiteY0" fmla="*/ 403287 h 784478"/>
              <a:gd name="connsiteX1" fmla="*/ 859695 w 7806455"/>
              <a:gd name="connsiteY1" fmla="*/ 447764 h 784478"/>
              <a:gd name="connsiteX2" fmla="*/ 2267803 w 7806455"/>
              <a:gd name="connsiteY2" fmla="*/ 139983 h 784478"/>
              <a:gd name="connsiteX3" fmla="*/ 3600215 w 7806455"/>
              <a:gd name="connsiteY3" fmla="*/ 646 h 784478"/>
              <a:gd name="connsiteX4" fmla="*/ 5132923 w 7806455"/>
              <a:gd name="connsiteY4" fmla="*/ 105149 h 784478"/>
              <a:gd name="connsiteX5" fmla="*/ 5992393 w 7806455"/>
              <a:gd name="connsiteY5" fmla="*/ 463223 h 784478"/>
              <a:gd name="connsiteX6" fmla="*/ 6918180 w 7806455"/>
              <a:gd name="connsiteY6" fmla="*/ 767000 h 784478"/>
              <a:gd name="connsiteX7" fmla="*/ 7806455 w 7806455"/>
              <a:gd name="connsiteY7" fmla="*/ 749583 h 784478"/>
              <a:gd name="connsiteX0" fmla="*/ 0 w 7806455"/>
              <a:gd name="connsiteY0" fmla="*/ 403287 h 749583"/>
              <a:gd name="connsiteX1" fmla="*/ 859695 w 7806455"/>
              <a:gd name="connsiteY1" fmla="*/ 447764 h 749583"/>
              <a:gd name="connsiteX2" fmla="*/ 2267803 w 7806455"/>
              <a:gd name="connsiteY2" fmla="*/ 139983 h 749583"/>
              <a:gd name="connsiteX3" fmla="*/ 3600215 w 7806455"/>
              <a:gd name="connsiteY3" fmla="*/ 646 h 749583"/>
              <a:gd name="connsiteX4" fmla="*/ 5132923 w 7806455"/>
              <a:gd name="connsiteY4" fmla="*/ 105149 h 749583"/>
              <a:gd name="connsiteX5" fmla="*/ 5992393 w 7806455"/>
              <a:gd name="connsiteY5" fmla="*/ 463223 h 749583"/>
              <a:gd name="connsiteX6" fmla="*/ 7806455 w 7806455"/>
              <a:gd name="connsiteY6" fmla="*/ 749583 h 749583"/>
              <a:gd name="connsiteX0" fmla="*/ 0 w 5992393"/>
              <a:gd name="connsiteY0" fmla="*/ 403287 h 463224"/>
              <a:gd name="connsiteX1" fmla="*/ 859695 w 5992393"/>
              <a:gd name="connsiteY1" fmla="*/ 447764 h 463224"/>
              <a:gd name="connsiteX2" fmla="*/ 2267803 w 5992393"/>
              <a:gd name="connsiteY2" fmla="*/ 139983 h 463224"/>
              <a:gd name="connsiteX3" fmla="*/ 3600215 w 5992393"/>
              <a:gd name="connsiteY3" fmla="*/ 646 h 463224"/>
              <a:gd name="connsiteX4" fmla="*/ 5132923 w 5992393"/>
              <a:gd name="connsiteY4" fmla="*/ 105149 h 463224"/>
              <a:gd name="connsiteX5" fmla="*/ 5992393 w 5992393"/>
              <a:gd name="connsiteY5" fmla="*/ 463223 h 46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92393" h="463224">
                <a:moveTo>
                  <a:pt x="0" y="403287"/>
                </a:moveTo>
                <a:cubicBezTo>
                  <a:pt x="92891" y="430864"/>
                  <a:pt x="481728" y="491648"/>
                  <a:pt x="859695" y="447764"/>
                </a:cubicBezTo>
                <a:cubicBezTo>
                  <a:pt x="1237662" y="403880"/>
                  <a:pt x="1811050" y="214503"/>
                  <a:pt x="2267803" y="139983"/>
                </a:cubicBezTo>
                <a:cubicBezTo>
                  <a:pt x="2724556" y="65463"/>
                  <a:pt x="3122695" y="6452"/>
                  <a:pt x="3600215" y="646"/>
                </a:cubicBezTo>
                <a:cubicBezTo>
                  <a:pt x="4077735" y="-5160"/>
                  <a:pt x="4734227" y="28053"/>
                  <a:pt x="5132923" y="105149"/>
                </a:cubicBezTo>
                <a:cubicBezTo>
                  <a:pt x="5531619" y="182245"/>
                  <a:pt x="5546804" y="355817"/>
                  <a:pt x="5992393" y="463223"/>
                </a:cubicBezTo>
              </a:path>
            </a:pathLst>
          </a:custGeom>
          <a:noFill/>
          <a:ln w="19050">
            <a:solidFill>
              <a:srgbClr val="806CC1"/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Freeform 161"/>
          <p:cNvSpPr/>
          <p:nvPr/>
        </p:nvSpPr>
        <p:spPr>
          <a:xfrm flipV="1">
            <a:off x="3704389" y="3850781"/>
            <a:ext cx="5311484" cy="754174"/>
          </a:xfrm>
          <a:custGeom>
            <a:avLst/>
            <a:gdLst>
              <a:gd name="connsiteX0" fmla="*/ 0 w 7245532"/>
              <a:gd name="connsiteY0" fmla="*/ 628313 h 775405"/>
              <a:gd name="connsiteX1" fmla="*/ 505097 w 7245532"/>
              <a:gd name="connsiteY1" fmla="*/ 637022 h 775405"/>
              <a:gd name="connsiteX2" fmla="*/ 1706880 w 7245532"/>
              <a:gd name="connsiteY2" fmla="*/ 140633 h 775405"/>
              <a:gd name="connsiteX3" fmla="*/ 3039292 w 7245532"/>
              <a:gd name="connsiteY3" fmla="*/ 1296 h 775405"/>
              <a:gd name="connsiteX4" fmla="*/ 4572000 w 7245532"/>
              <a:gd name="connsiteY4" fmla="*/ 105799 h 775405"/>
              <a:gd name="connsiteX5" fmla="*/ 5608320 w 7245532"/>
              <a:gd name="connsiteY5" fmla="*/ 602188 h 775405"/>
              <a:gd name="connsiteX6" fmla="*/ 6357257 w 7245532"/>
              <a:gd name="connsiteY6" fmla="*/ 767650 h 775405"/>
              <a:gd name="connsiteX7" fmla="*/ 7245532 w 7245532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134794 w 8081554"/>
              <a:gd name="connsiteY1" fmla="*/ 448414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7806455"/>
              <a:gd name="connsiteY0" fmla="*/ 403937 h 775405"/>
              <a:gd name="connsiteX1" fmla="*/ 859695 w 7806455"/>
              <a:gd name="connsiteY1" fmla="*/ 448414 h 775405"/>
              <a:gd name="connsiteX2" fmla="*/ 2267803 w 7806455"/>
              <a:gd name="connsiteY2" fmla="*/ 140633 h 775405"/>
              <a:gd name="connsiteX3" fmla="*/ 3600215 w 7806455"/>
              <a:gd name="connsiteY3" fmla="*/ 1296 h 775405"/>
              <a:gd name="connsiteX4" fmla="*/ 5132923 w 7806455"/>
              <a:gd name="connsiteY4" fmla="*/ 105799 h 775405"/>
              <a:gd name="connsiteX5" fmla="*/ 6169243 w 7806455"/>
              <a:gd name="connsiteY5" fmla="*/ 602188 h 775405"/>
              <a:gd name="connsiteX6" fmla="*/ 6918180 w 7806455"/>
              <a:gd name="connsiteY6" fmla="*/ 767650 h 775405"/>
              <a:gd name="connsiteX7" fmla="*/ 7806455 w 7806455"/>
              <a:gd name="connsiteY7" fmla="*/ 750233 h 775405"/>
              <a:gd name="connsiteX0" fmla="*/ 0 w 7806455"/>
              <a:gd name="connsiteY0" fmla="*/ 403287 h 784478"/>
              <a:gd name="connsiteX1" fmla="*/ 859695 w 7806455"/>
              <a:gd name="connsiteY1" fmla="*/ 447764 h 784478"/>
              <a:gd name="connsiteX2" fmla="*/ 2267803 w 7806455"/>
              <a:gd name="connsiteY2" fmla="*/ 139983 h 784478"/>
              <a:gd name="connsiteX3" fmla="*/ 3600215 w 7806455"/>
              <a:gd name="connsiteY3" fmla="*/ 646 h 784478"/>
              <a:gd name="connsiteX4" fmla="*/ 5132923 w 7806455"/>
              <a:gd name="connsiteY4" fmla="*/ 105149 h 784478"/>
              <a:gd name="connsiteX5" fmla="*/ 5992393 w 7806455"/>
              <a:gd name="connsiteY5" fmla="*/ 463223 h 784478"/>
              <a:gd name="connsiteX6" fmla="*/ 6918180 w 7806455"/>
              <a:gd name="connsiteY6" fmla="*/ 767000 h 784478"/>
              <a:gd name="connsiteX7" fmla="*/ 7806455 w 7806455"/>
              <a:gd name="connsiteY7" fmla="*/ 749583 h 784478"/>
              <a:gd name="connsiteX0" fmla="*/ 0 w 7806455"/>
              <a:gd name="connsiteY0" fmla="*/ 403287 h 749583"/>
              <a:gd name="connsiteX1" fmla="*/ 859695 w 7806455"/>
              <a:gd name="connsiteY1" fmla="*/ 447764 h 749583"/>
              <a:gd name="connsiteX2" fmla="*/ 2267803 w 7806455"/>
              <a:gd name="connsiteY2" fmla="*/ 139983 h 749583"/>
              <a:gd name="connsiteX3" fmla="*/ 3600215 w 7806455"/>
              <a:gd name="connsiteY3" fmla="*/ 646 h 749583"/>
              <a:gd name="connsiteX4" fmla="*/ 5132923 w 7806455"/>
              <a:gd name="connsiteY4" fmla="*/ 105149 h 749583"/>
              <a:gd name="connsiteX5" fmla="*/ 5992393 w 7806455"/>
              <a:gd name="connsiteY5" fmla="*/ 463223 h 749583"/>
              <a:gd name="connsiteX6" fmla="*/ 7806455 w 7806455"/>
              <a:gd name="connsiteY6" fmla="*/ 749583 h 749583"/>
              <a:gd name="connsiteX0" fmla="*/ 0 w 5992393"/>
              <a:gd name="connsiteY0" fmla="*/ 403287 h 463224"/>
              <a:gd name="connsiteX1" fmla="*/ 859695 w 5992393"/>
              <a:gd name="connsiteY1" fmla="*/ 447764 h 463224"/>
              <a:gd name="connsiteX2" fmla="*/ 2267803 w 5992393"/>
              <a:gd name="connsiteY2" fmla="*/ 139983 h 463224"/>
              <a:gd name="connsiteX3" fmla="*/ 3600215 w 5992393"/>
              <a:gd name="connsiteY3" fmla="*/ 646 h 463224"/>
              <a:gd name="connsiteX4" fmla="*/ 5132923 w 5992393"/>
              <a:gd name="connsiteY4" fmla="*/ 105149 h 463224"/>
              <a:gd name="connsiteX5" fmla="*/ 5992393 w 5992393"/>
              <a:gd name="connsiteY5" fmla="*/ 463223 h 463224"/>
              <a:gd name="connsiteX0" fmla="*/ 0 w 5992393"/>
              <a:gd name="connsiteY0" fmla="*/ 403287 h 463223"/>
              <a:gd name="connsiteX1" fmla="*/ 1075844 w 5992393"/>
              <a:gd name="connsiteY1" fmla="*/ 60499 h 463223"/>
              <a:gd name="connsiteX2" fmla="*/ 2267803 w 5992393"/>
              <a:gd name="connsiteY2" fmla="*/ 139983 h 463223"/>
              <a:gd name="connsiteX3" fmla="*/ 3600215 w 5992393"/>
              <a:gd name="connsiteY3" fmla="*/ 646 h 463223"/>
              <a:gd name="connsiteX4" fmla="*/ 5132923 w 5992393"/>
              <a:gd name="connsiteY4" fmla="*/ 105149 h 463223"/>
              <a:gd name="connsiteX5" fmla="*/ 5992393 w 5992393"/>
              <a:gd name="connsiteY5" fmla="*/ 463223 h 463223"/>
              <a:gd name="connsiteX0" fmla="*/ 0 w 5992393"/>
              <a:gd name="connsiteY0" fmla="*/ 405865 h 465801"/>
              <a:gd name="connsiteX1" fmla="*/ 1075844 w 5992393"/>
              <a:gd name="connsiteY1" fmla="*/ 63077 h 465801"/>
              <a:gd name="connsiteX2" fmla="*/ 3600215 w 5992393"/>
              <a:gd name="connsiteY2" fmla="*/ 3224 h 465801"/>
              <a:gd name="connsiteX3" fmla="*/ 5132923 w 5992393"/>
              <a:gd name="connsiteY3" fmla="*/ 107727 h 465801"/>
              <a:gd name="connsiteX4" fmla="*/ 5992393 w 5992393"/>
              <a:gd name="connsiteY4" fmla="*/ 465801 h 465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2393" h="465801">
                <a:moveTo>
                  <a:pt x="0" y="405865"/>
                </a:moveTo>
                <a:cubicBezTo>
                  <a:pt x="92891" y="433442"/>
                  <a:pt x="475808" y="130184"/>
                  <a:pt x="1075844" y="63077"/>
                </a:cubicBezTo>
                <a:cubicBezTo>
                  <a:pt x="1675880" y="-4030"/>
                  <a:pt x="2924035" y="-4218"/>
                  <a:pt x="3600215" y="3224"/>
                </a:cubicBezTo>
                <a:cubicBezTo>
                  <a:pt x="4077735" y="-2582"/>
                  <a:pt x="4734227" y="30631"/>
                  <a:pt x="5132923" y="107727"/>
                </a:cubicBezTo>
                <a:cubicBezTo>
                  <a:pt x="5531619" y="184823"/>
                  <a:pt x="5546804" y="358395"/>
                  <a:pt x="5992393" y="465801"/>
                </a:cubicBezTo>
              </a:path>
            </a:pathLst>
          </a:custGeom>
          <a:noFill/>
          <a:ln w="19050">
            <a:solidFill>
              <a:srgbClr val="806CC1"/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458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Straight Arrow Connector 222"/>
          <p:cNvCxnSpPr/>
          <p:nvPr/>
        </p:nvCxnSpPr>
        <p:spPr>
          <a:xfrm>
            <a:off x="7605515" y="2869112"/>
            <a:ext cx="866409" cy="1572930"/>
          </a:xfrm>
          <a:prstGeom prst="straightConnector1">
            <a:avLst/>
          </a:prstGeom>
          <a:ln>
            <a:solidFill>
              <a:schemeClr val="accent3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Group 114"/>
          <p:cNvGrpSpPr/>
          <p:nvPr/>
        </p:nvGrpSpPr>
        <p:grpSpPr>
          <a:xfrm>
            <a:off x="740219" y="3720430"/>
            <a:ext cx="2183181" cy="1333526"/>
            <a:chOff x="768764" y="2808804"/>
            <a:chExt cx="1759030" cy="468038"/>
          </a:xfrm>
        </p:grpSpPr>
        <p:sp>
          <p:nvSpPr>
            <p:cNvPr id="116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17" name="Rounded Rectangle 116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9" y="87270"/>
            <a:ext cx="11471747" cy="102057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3400" b="0" dirty="0" smtClean="0"/>
              <a:t>Voltron Multi-Tenancy</a:t>
            </a:r>
            <a:endParaRPr lang="en-US" sz="3400" b="0" dirty="0">
              <a:solidFill>
                <a:schemeClr val="tx2"/>
              </a:solidFill>
            </a:endParaRPr>
          </a:p>
        </p:txBody>
      </p:sp>
      <p:sp>
        <p:nvSpPr>
          <p:cNvPr id="155" name="Content Placeholder 2"/>
          <p:cNvSpPr txBox="1">
            <a:spLocks/>
          </p:cNvSpPr>
          <p:nvPr/>
        </p:nvSpPr>
        <p:spPr>
          <a:xfrm>
            <a:off x="478948" y="907541"/>
            <a:ext cx="11190537" cy="747998"/>
          </a:xfrm>
          <a:prstGeom prst="rect">
            <a:avLst/>
          </a:prstGeom>
        </p:spPr>
        <p:txBody>
          <a:bodyPr lIns="121899" tIns="60949" rIns="121899" bIns="60949"/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478355" indent="-287859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8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575719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766214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79" indent="-228588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61" indent="-228557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3" indent="0" algn="l" defTabSz="91434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4" indent="-228588" algn="l" defTabSz="9143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</a:pPr>
            <a:r>
              <a:rPr lang="en-US" sz="1800" dirty="0" smtClean="0"/>
              <a:t>Very similar to MPLS-VPN</a:t>
            </a:r>
          </a:p>
          <a:p>
            <a:pPr>
              <a:spcBef>
                <a:spcPts val="800"/>
              </a:spcBef>
            </a:pPr>
            <a:r>
              <a:rPr lang="en-US" sz="1800" dirty="0" smtClean="0"/>
              <a:t>VPNv4 / VPNv6 between </a:t>
            </a:r>
            <a:r>
              <a:rPr lang="en-US" sz="1800" dirty="0" err="1" smtClean="0"/>
              <a:t>ToR</a:t>
            </a:r>
            <a:r>
              <a:rPr lang="en-US" sz="1800" dirty="0" smtClean="0"/>
              <a:t> and Host </a:t>
            </a:r>
            <a:r>
              <a:rPr lang="en-US" sz="1800" dirty="0" err="1" smtClean="0"/>
              <a:t>GoBGP</a:t>
            </a:r>
            <a:endParaRPr lang="en-US" sz="1800" dirty="0" smtClean="0"/>
          </a:p>
          <a:p>
            <a:pPr>
              <a:spcBef>
                <a:spcPts val="800"/>
              </a:spcBef>
            </a:pPr>
            <a:r>
              <a:rPr lang="en-US" sz="1800" dirty="0" smtClean="0"/>
              <a:t>VPN Service Tuple expands to include VPN-SID:  |</a:t>
            </a:r>
            <a:r>
              <a:rPr lang="en-US" sz="1800" dirty="0" err="1" smtClean="0"/>
              <a:t>ToR-SRGB|Host-EPE|VPN|Prefix</a:t>
            </a:r>
            <a:r>
              <a:rPr lang="en-US" sz="1800" dirty="0" smtClean="0"/>
              <a:t>|</a:t>
            </a:r>
          </a:p>
          <a:p>
            <a:pPr>
              <a:spcBef>
                <a:spcPts val="800"/>
              </a:spcBef>
            </a:pPr>
            <a:endParaRPr lang="en-US" sz="1800" dirty="0" smtClean="0"/>
          </a:p>
        </p:txBody>
      </p:sp>
      <p:grpSp>
        <p:nvGrpSpPr>
          <p:cNvPr id="118" name="Group 117"/>
          <p:cNvGrpSpPr/>
          <p:nvPr/>
        </p:nvGrpSpPr>
        <p:grpSpPr>
          <a:xfrm>
            <a:off x="914004" y="4364707"/>
            <a:ext cx="542559" cy="556741"/>
            <a:chOff x="1133026" y="4155802"/>
            <a:chExt cx="542559" cy="556741"/>
          </a:xfrm>
        </p:grpSpPr>
        <p:sp>
          <p:nvSpPr>
            <p:cNvPr id="119" name="TextBox 118"/>
            <p:cNvSpPr txBox="1"/>
            <p:nvPr/>
          </p:nvSpPr>
          <p:spPr>
            <a:xfrm>
              <a:off x="1165137" y="4298577"/>
              <a:ext cx="449974" cy="2693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1794247" y="4478752"/>
            <a:ext cx="953424" cy="377025"/>
            <a:chOff x="768764" y="2808804"/>
            <a:chExt cx="1759030" cy="468038"/>
          </a:xfrm>
        </p:grpSpPr>
        <p:sp>
          <p:nvSpPr>
            <p:cNvPr id="122" name="Rounded Rectangle 121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23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124" name="Straight Connector 123"/>
          <p:cNvCxnSpPr>
            <a:stCxn id="122" idx="1"/>
          </p:cNvCxnSpPr>
          <p:nvPr/>
        </p:nvCxnSpPr>
        <p:spPr>
          <a:xfrm flipH="1" flipV="1">
            <a:off x="1448997" y="4657299"/>
            <a:ext cx="345250" cy="996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770138" y="3774830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5777852" y="3669600"/>
            <a:ext cx="493148" cy="388463"/>
            <a:chOff x="4460682" y="1494845"/>
            <a:chExt cx="365760" cy="365760"/>
          </a:xfrm>
        </p:grpSpPr>
        <p:sp>
          <p:nvSpPr>
            <p:cNvPr id="127" name="Oval 126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4460682" y="1571950"/>
              <a:ext cx="365760" cy="1846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4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S0</a:t>
              </a:r>
              <a:endParaRPr lang="fr-FR" sz="14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4448046" y="3777811"/>
            <a:ext cx="493148" cy="388463"/>
            <a:chOff x="4460682" y="1494845"/>
            <a:chExt cx="365760" cy="365760"/>
          </a:xfrm>
        </p:grpSpPr>
        <p:sp>
          <p:nvSpPr>
            <p:cNvPr id="130" name="Oval 12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32" name="Straight Connector 131"/>
          <p:cNvCxnSpPr/>
          <p:nvPr/>
        </p:nvCxnSpPr>
        <p:spPr>
          <a:xfrm flipH="1">
            <a:off x="4941194" y="3863832"/>
            <a:ext cx="836657" cy="1082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/>
          <p:cNvGrpSpPr/>
          <p:nvPr/>
        </p:nvGrpSpPr>
        <p:grpSpPr>
          <a:xfrm>
            <a:off x="4448046" y="4243970"/>
            <a:ext cx="493148" cy="388463"/>
            <a:chOff x="4460682" y="1494845"/>
            <a:chExt cx="365760" cy="365760"/>
          </a:xfrm>
        </p:grpSpPr>
        <p:sp>
          <p:nvSpPr>
            <p:cNvPr id="134" name="Oval 13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3261083" y="4426004"/>
            <a:ext cx="474796" cy="579928"/>
            <a:chOff x="4442055" y="1501973"/>
            <a:chExt cx="365762" cy="461344"/>
          </a:xfrm>
        </p:grpSpPr>
        <p:sp>
          <p:nvSpPr>
            <p:cNvPr id="137" name="Oval 136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4442057" y="1501973"/>
              <a:ext cx="365760" cy="461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ToR100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39" name="Straight Connector 138"/>
          <p:cNvCxnSpPr/>
          <p:nvPr/>
        </p:nvCxnSpPr>
        <p:spPr>
          <a:xfrm flipH="1">
            <a:off x="3735876" y="4109385"/>
            <a:ext cx="784390" cy="5400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3735879" y="4431652"/>
            <a:ext cx="712167" cy="25699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endCxn id="122" idx="3"/>
          </p:cNvCxnSpPr>
          <p:nvPr/>
        </p:nvCxnSpPr>
        <p:spPr>
          <a:xfrm flipH="1">
            <a:off x="2747671" y="4664385"/>
            <a:ext cx="513413" cy="28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/>
          <p:cNvGrpSpPr/>
          <p:nvPr/>
        </p:nvGrpSpPr>
        <p:grpSpPr>
          <a:xfrm>
            <a:off x="4448046" y="4722707"/>
            <a:ext cx="493148" cy="388463"/>
            <a:chOff x="4460682" y="1494845"/>
            <a:chExt cx="365760" cy="365760"/>
          </a:xfrm>
        </p:grpSpPr>
        <p:sp>
          <p:nvSpPr>
            <p:cNvPr id="143" name="Oval 142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4448046" y="5284565"/>
            <a:ext cx="493148" cy="388463"/>
            <a:chOff x="4460682" y="1494845"/>
            <a:chExt cx="365760" cy="365760"/>
          </a:xfrm>
        </p:grpSpPr>
        <p:sp>
          <p:nvSpPr>
            <p:cNvPr id="146" name="Oval 14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L33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48" name="Straight Connector 147"/>
          <p:cNvCxnSpPr/>
          <p:nvPr/>
        </p:nvCxnSpPr>
        <p:spPr>
          <a:xfrm>
            <a:off x="3735876" y="4664385"/>
            <a:ext cx="712170" cy="25255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3735879" y="4715968"/>
            <a:ext cx="712167" cy="7628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oup 149"/>
          <p:cNvGrpSpPr/>
          <p:nvPr/>
        </p:nvGrpSpPr>
        <p:grpSpPr>
          <a:xfrm>
            <a:off x="5777852" y="4205845"/>
            <a:ext cx="493148" cy="388463"/>
            <a:chOff x="4460682" y="1494845"/>
            <a:chExt cx="365760" cy="365760"/>
          </a:xfrm>
        </p:grpSpPr>
        <p:sp>
          <p:nvSpPr>
            <p:cNvPr id="151" name="Oval 15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S1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5777852" y="4772287"/>
            <a:ext cx="493148" cy="388463"/>
            <a:chOff x="4460682" y="1502161"/>
            <a:chExt cx="365760" cy="365760"/>
          </a:xfrm>
        </p:grpSpPr>
        <p:sp>
          <p:nvSpPr>
            <p:cNvPr id="154" name="Oval 153"/>
            <p:cNvSpPr/>
            <p:nvPr/>
          </p:nvSpPr>
          <p:spPr>
            <a:xfrm>
              <a:off x="4460682" y="1502161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4460682" y="1591557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5753670" y="5396300"/>
            <a:ext cx="550954" cy="388463"/>
            <a:chOff x="4437977" y="1494845"/>
            <a:chExt cx="408634" cy="365760"/>
          </a:xfrm>
        </p:grpSpPr>
        <p:sp>
          <p:nvSpPr>
            <p:cNvPr id="171" name="Oval 17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4437977" y="1603846"/>
              <a:ext cx="408634" cy="2390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S3</a:t>
              </a:r>
              <a:endParaRPr lang="fr-FR" sz="12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74" name="Straight Connector 173"/>
          <p:cNvCxnSpPr/>
          <p:nvPr/>
        </p:nvCxnSpPr>
        <p:spPr>
          <a:xfrm flipH="1" flipV="1">
            <a:off x="4941194" y="3972042"/>
            <a:ext cx="836657" cy="42148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H="1" flipV="1">
            <a:off x="4941194" y="3972042"/>
            <a:ext cx="836657" cy="9944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 flipV="1">
            <a:off x="4941194" y="3972042"/>
            <a:ext cx="812475" cy="16622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 flipV="1">
            <a:off x="4941194" y="4438202"/>
            <a:ext cx="812475" cy="119613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>
            <a:off x="4941194" y="3849527"/>
            <a:ext cx="836657" cy="58867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H="1">
            <a:off x="4941194" y="4393527"/>
            <a:ext cx="836657" cy="4467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H="1" flipV="1">
            <a:off x="4941194" y="4438202"/>
            <a:ext cx="836657" cy="5283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H="1">
            <a:off x="4941194" y="3849527"/>
            <a:ext cx="836657" cy="10674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H="1">
            <a:off x="4941194" y="4393527"/>
            <a:ext cx="836657" cy="5234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H="1" flipV="1">
            <a:off x="4941194" y="4916939"/>
            <a:ext cx="836657" cy="4303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 flipV="1">
            <a:off x="4941194" y="4916939"/>
            <a:ext cx="812475" cy="7174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flipH="1">
            <a:off x="4941194" y="3863832"/>
            <a:ext cx="836657" cy="164980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H="1">
            <a:off x="4941194" y="4393527"/>
            <a:ext cx="836657" cy="11201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H="1">
            <a:off x="4941194" y="4959970"/>
            <a:ext cx="836657" cy="55366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H="1" flipV="1">
            <a:off x="4941194" y="5478773"/>
            <a:ext cx="812475" cy="12073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1" name="Group 190"/>
          <p:cNvGrpSpPr/>
          <p:nvPr/>
        </p:nvGrpSpPr>
        <p:grpSpPr>
          <a:xfrm>
            <a:off x="7154422" y="3777811"/>
            <a:ext cx="493148" cy="388463"/>
            <a:chOff x="4460682" y="1494845"/>
            <a:chExt cx="365760" cy="365760"/>
          </a:xfrm>
        </p:grpSpPr>
        <p:sp>
          <p:nvSpPr>
            <p:cNvPr id="192" name="Oval 19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L6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94" name="Straight Connector 193"/>
          <p:cNvCxnSpPr/>
          <p:nvPr/>
        </p:nvCxnSpPr>
        <p:spPr>
          <a:xfrm flipH="1" flipV="1">
            <a:off x="6271000" y="3863832"/>
            <a:ext cx="883422" cy="13052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/>
          <p:cNvGrpSpPr/>
          <p:nvPr/>
        </p:nvGrpSpPr>
        <p:grpSpPr>
          <a:xfrm>
            <a:off x="7154422" y="4243970"/>
            <a:ext cx="493148" cy="388463"/>
            <a:chOff x="4460682" y="1494845"/>
            <a:chExt cx="365760" cy="365760"/>
          </a:xfrm>
        </p:grpSpPr>
        <p:sp>
          <p:nvSpPr>
            <p:cNvPr id="196" name="Oval 19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L7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82" name="Group 281"/>
          <p:cNvGrpSpPr/>
          <p:nvPr/>
        </p:nvGrpSpPr>
        <p:grpSpPr>
          <a:xfrm>
            <a:off x="7154422" y="4722707"/>
            <a:ext cx="493148" cy="388463"/>
            <a:chOff x="4460682" y="1494845"/>
            <a:chExt cx="365760" cy="365760"/>
          </a:xfrm>
        </p:grpSpPr>
        <p:sp>
          <p:nvSpPr>
            <p:cNvPr id="294" name="Oval 29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96" name="Group 295"/>
          <p:cNvGrpSpPr/>
          <p:nvPr/>
        </p:nvGrpSpPr>
        <p:grpSpPr>
          <a:xfrm>
            <a:off x="7154422" y="5284565"/>
            <a:ext cx="493148" cy="388463"/>
            <a:chOff x="4460682" y="1494845"/>
            <a:chExt cx="365760" cy="365760"/>
          </a:xfrm>
        </p:grpSpPr>
        <p:sp>
          <p:nvSpPr>
            <p:cNvPr id="297" name="Oval 296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8" name="TextBox 297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99" name="Straight Connector 298"/>
          <p:cNvCxnSpPr/>
          <p:nvPr/>
        </p:nvCxnSpPr>
        <p:spPr>
          <a:xfrm flipH="1" flipV="1">
            <a:off x="6271000" y="3863832"/>
            <a:ext cx="883422" cy="57437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 flipH="1" flipV="1">
            <a:off x="6271000" y="3863832"/>
            <a:ext cx="883422" cy="16851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 flipH="1" flipV="1">
            <a:off x="6271000" y="4400077"/>
            <a:ext cx="883422" cy="114892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 flipH="1">
            <a:off x="6271000" y="3994360"/>
            <a:ext cx="883422" cy="4057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 flipH="1" flipV="1">
            <a:off x="6271000" y="4400077"/>
            <a:ext cx="883422" cy="3812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 flipH="1" flipV="1">
            <a:off x="6271000" y="4400077"/>
            <a:ext cx="883422" cy="55875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/>
          <p:nvPr/>
        </p:nvCxnSpPr>
        <p:spPr>
          <a:xfrm flipH="1">
            <a:off x="6271000" y="3994360"/>
            <a:ext cx="883422" cy="97215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 flipH="1">
            <a:off x="6271000" y="4473572"/>
            <a:ext cx="883422" cy="49294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/>
          <p:cNvCxnSpPr/>
          <p:nvPr/>
        </p:nvCxnSpPr>
        <p:spPr>
          <a:xfrm flipH="1">
            <a:off x="6271000" y="4916939"/>
            <a:ext cx="883422" cy="495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/>
          <p:cNvCxnSpPr/>
          <p:nvPr/>
        </p:nvCxnSpPr>
        <p:spPr>
          <a:xfrm flipH="1" flipV="1">
            <a:off x="6271000" y="4959970"/>
            <a:ext cx="883422" cy="58903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/>
        </p:nvCxnSpPr>
        <p:spPr>
          <a:xfrm flipH="1">
            <a:off x="6304624" y="3994360"/>
            <a:ext cx="849798" cy="163998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/>
          <p:cNvCxnSpPr/>
          <p:nvPr/>
        </p:nvCxnSpPr>
        <p:spPr>
          <a:xfrm flipH="1">
            <a:off x="6304624" y="4473572"/>
            <a:ext cx="849798" cy="116076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/>
          <p:nvPr/>
        </p:nvCxnSpPr>
        <p:spPr>
          <a:xfrm flipH="1">
            <a:off x="6304624" y="4958835"/>
            <a:ext cx="849798" cy="6755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/>
          <p:nvPr/>
        </p:nvCxnSpPr>
        <p:spPr>
          <a:xfrm flipH="1">
            <a:off x="6304624" y="5514167"/>
            <a:ext cx="849798" cy="8533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4" name="Group 313"/>
          <p:cNvGrpSpPr/>
          <p:nvPr/>
        </p:nvGrpSpPr>
        <p:grpSpPr>
          <a:xfrm>
            <a:off x="8339799" y="4419578"/>
            <a:ext cx="483505" cy="469369"/>
            <a:chOff x="4442055" y="1503898"/>
            <a:chExt cx="372471" cy="372241"/>
          </a:xfrm>
        </p:grpSpPr>
        <p:sp>
          <p:nvSpPr>
            <p:cNvPr id="315" name="Oval 314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16" name="TextBox 315"/>
            <p:cNvSpPr txBox="1"/>
            <p:nvPr/>
          </p:nvSpPr>
          <p:spPr>
            <a:xfrm>
              <a:off x="4448766" y="1503898"/>
              <a:ext cx="365760" cy="3722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err="1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</a:t>
              </a:r>
              <a:endParaRPr lang="en-US" sz="1300" dirty="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25" name="Straight Connector 324"/>
          <p:cNvCxnSpPr>
            <a:endCxn id="316" idx="1"/>
          </p:cNvCxnSpPr>
          <p:nvPr/>
        </p:nvCxnSpPr>
        <p:spPr>
          <a:xfrm flipV="1">
            <a:off x="7647570" y="4654263"/>
            <a:ext cx="700941" cy="8593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/>
          <p:cNvCxnSpPr>
            <a:endCxn id="316" idx="1"/>
          </p:cNvCxnSpPr>
          <p:nvPr/>
        </p:nvCxnSpPr>
        <p:spPr>
          <a:xfrm flipV="1">
            <a:off x="7647570" y="4654263"/>
            <a:ext cx="700941" cy="2626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/>
          <p:cNvCxnSpPr>
            <a:endCxn id="315" idx="2"/>
          </p:cNvCxnSpPr>
          <p:nvPr/>
        </p:nvCxnSpPr>
        <p:spPr>
          <a:xfrm>
            <a:off x="7647570" y="4438202"/>
            <a:ext cx="692229" cy="21806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/>
          <p:cNvCxnSpPr>
            <a:endCxn id="316" idx="1"/>
          </p:cNvCxnSpPr>
          <p:nvPr/>
        </p:nvCxnSpPr>
        <p:spPr>
          <a:xfrm>
            <a:off x="7575350" y="4109384"/>
            <a:ext cx="773161" cy="54487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/>
          <p:nvPr/>
        </p:nvCxnSpPr>
        <p:spPr>
          <a:xfrm flipH="1" flipV="1">
            <a:off x="6271000" y="3863832"/>
            <a:ext cx="883422" cy="10950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" name="Rounded Rectangle 4"/>
          <p:cNvSpPr/>
          <p:nvPr/>
        </p:nvSpPr>
        <p:spPr>
          <a:xfrm>
            <a:off x="9276146" y="3759487"/>
            <a:ext cx="2149154" cy="125541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400" dirty="0">
              <a:solidFill>
                <a:srgbClr val="44546A"/>
              </a:solidFill>
              <a:latin typeface="Calibri"/>
            </a:endParaRPr>
          </a:p>
        </p:txBody>
      </p:sp>
      <p:sp>
        <p:nvSpPr>
          <p:cNvPr id="341" name="Rounded Rectangle 340"/>
          <p:cNvSpPr/>
          <p:nvPr/>
        </p:nvSpPr>
        <p:spPr>
          <a:xfrm>
            <a:off x="9259133" y="3720429"/>
            <a:ext cx="2183181" cy="1879075"/>
          </a:xfrm>
          <a:prstGeom prst="roundRect">
            <a:avLst>
              <a:gd name="adj" fmla="val 10000"/>
            </a:avLst>
          </a:prstGeom>
          <a:ln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342" name="Group 341"/>
          <p:cNvGrpSpPr/>
          <p:nvPr/>
        </p:nvGrpSpPr>
        <p:grpSpPr>
          <a:xfrm>
            <a:off x="10705230" y="4372231"/>
            <a:ext cx="542559" cy="556741"/>
            <a:chOff x="1133026" y="4155802"/>
            <a:chExt cx="542559" cy="556741"/>
          </a:xfrm>
        </p:grpSpPr>
        <p:sp>
          <p:nvSpPr>
            <p:cNvPr id="343" name="TextBox 342"/>
            <p:cNvSpPr txBox="1"/>
            <p:nvPr/>
          </p:nvSpPr>
          <p:spPr>
            <a:xfrm>
              <a:off x="1165137" y="4211487"/>
              <a:ext cx="449974" cy="4539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</a:p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23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44" name="Oval 343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9395096" y="4468891"/>
            <a:ext cx="897019" cy="377025"/>
            <a:chOff x="768764" y="2808804"/>
            <a:chExt cx="1759030" cy="468038"/>
          </a:xfrm>
        </p:grpSpPr>
        <p:sp>
          <p:nvSpPr>
            <p:cNvPr id="346" name="Rounded Rectangle 345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347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348" name="Straight Connector 347"/>
          <p:cNvCxnSpPr/>
          <p:nvPr/>
        </p:nvCxnSpPr>
        <p:spPr>
          <a:xfrm flipH="1" flipV="1">
            <a:off x="10299105" y="4665493"/>
            <a:ext cx="389112" cy="708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/>
          <p:cNvSpPr txBox="1"/>
          <p:nvPr/>
        </p:nvSpPr>
        <p:spPr>
          <a:xfrm>
            <a:off x="10637079" y="3756503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317" name="Straight Connector 316"/>
          <p:cNvCxnSpPr>
            <a:stCxn id="315" idx="6"/>
            <a:endCxn id="346" idx="1"/>
          </p:cNvCxnSpPr>
          <p:nvPr/>
        </p:nvCxnSpPr>
        <p:spPr>
          <a:xfrm>
            <a:off x="8814592" y="4656269"/>
            <a:ext cx="580504" cy="113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72" y="3795353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pic>
        <p:nvPicPr>
          <p:cNvPr id="157" name="Picture 1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6464" y="3799867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sp>
        <p:nvSpPr>
          <p:cNvPr id="199" name="TextBox 198"/>
          <p:cNvSpPr txBox="1"/>
          <p:nvPr/>
        </p:nvSpPr>
        <p:spPr>
          <a:xfrm>
            <a:off x="7781431" y="3090793"/>
            <a:ext cx="1264976" cy="769441"/>
          </a:xfrm>
          <a:prstGeom prst="rect">
            <a:avLst/>
          </a:prstGeom>
          <a:solidFill>
            <a:schemeClr val="bg1"/>
          </a:solidFill>
          <a:ln>
            <a:solidFill>
              <a:srgbClr val="806CC1"/>
            </a:solidFill>
          </a:ln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200.1.1.4/32</a:t>
            </a:r>
            <a:endParaRPr lang="en-US" sz="1100" dirty="0">
              <a:solidFill>
                <a:schemeClr val="tx1">
                  <a:lumMod val="75000"/>
                </a:schemeClr>
              </a:solidFill>
            </a:endParaRPr>
          </a:p>
          <a:p>
            <a:pPr eaLnBrk="0" hangingPunct="0"/>
            <a:r>
              <a:rPr lang="en-US" sz="1100" dirty="0">
                <a:solidFill>
                  <a:schemeClr val="tx1">
                    <a:lumMod val="75000"/>
                  </a:schemeClr>
                </a:solidFill>
              </a:rPr>
              <a:t>Gi0/0/0/27</a:t>
            </a:r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, </a:t>
            </a:r>
          </a:p>
          <a:p>
            <a:pPr eaLnBrk="0" hangingPunct="0"/>
            <a:r>
              <a:rPr lang="en-US" sz="1100" dirty="0" smtClean="0">
                <a:solidFill>
                  <a:srgbClr val="B64A47"/>
                </a:solidFill>
              </a:rPr>
              <a:t>EPE-SID 24027</a:t>
            </a:r>
          </a:p>
          <a:p>
            <a:pPr eaLnBrk="0" hangingPunct="0"/>
            <a:r>
              <a:rPr lang="en-US" sz="1100" dirty="0" smtClean="0">
                <a:solidFill>
                  <a:srgbClr val="FFC000"/>
                </a:solidFill>
              </a:rPr>
              <a:t>VPN-SID 99999</a:t>
            </a:r>
            <a:endParaRPr lang="en-US" sz="1100" dirty="0">
              <a:solidFill>
                <a:srgbClr val="FFC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593648" y="4117252"/>
            <a:ext cx="8242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200">
                <a:solidFill>
                  <a:schemeClr val="tx1">
                    <a:lumMod val="75000"/>
                  </a:schemeClr>
                </a:solidFill>
              </a:rPr>
              <a:t>200.1.1.4</a:t>
            </a:r>
            <a:endParaRPr lang="en-US" sz="1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13" name="Rounded Rectangle 212"/>
          <p:cNvSpPr/>
          <p:nvPr/>
        </p:nvSpPr>
        <p:spPr>
          <a:xfrm>
            <a:off x="6949216" y="2352375"/>
            <a:ext cx="1048110" cy="442813"/>
          </a:xfrm>
          <a:prstGeom prst="roundRect">
            <a:avLst>
              <a:gd name="adj" fmla="val 10000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214" name="Picture 2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106" y="2442813"/>
            <a:ext cx="843308" cy="264457"/>
          </a:xfrm>
          <a:prstGeom prst="rect">
            <a:avLst/>
          </a:prstGeom>
        </p:spPr>
      </p:pic>
      <p:sp>
        <p:nvSpPr>
          <p:cNvPr id="215" name="Can 214"/>
          <p:cNvSpPr/>
          <p:nvPr/>
        </p:nvSpPr>
        <p:spPr>
          <a:xfrm>
            <a:off x="5822982" y="2254028"/>
            <a:ext cx="611801" cy="598634"/>
          </a:xfrm>
          <a:prstGeom prst="can">
            <a:avLst/>
          </a:prstGeom>
          <a:noFill/>
          <a:ln w="28575" cmpd="sng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ounded Rectangle 218"/>
          <p:cNvSpPr/>
          <p:nvPr/>
        </p:nvSpPr>
        <p:spPr>
          <a:xfrm>
            <a:off x="4307312" y="2407113"/>
            <a:ext cx="1012753" cy="400490"/>
          </a:xfrm>
          <a:prstGeom prst="roundRect">
            <a:avLst>
              <a:gd name="adj" fmla="val 10000"/>
            </a:avLst>
          </a:prstGeom>
          <a:ln w="19050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218" name="Rounded Rectangle 4"/>
          <p:cNvSpPr/>
          <p:nvPr/>
        </p:nvSpPr>
        <p:spPr>
          <a:xfrm>
            <a:off x="4266357" y="2474880"/>
            <a:ext cx="1081074" cy="23011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srgbClr val="44546A"/>
                </a:solidFill>
                <a:latin typeface="Calibri"/>
              </a:rPr>
              <a:t>Overlay </a:t>
            </a:r>
            <a:r>
              <a:rPr lang="en-US" sz="1400" dirty="0">
                <a:solidFill>
                  <a:srgbClr val="44546A"/>
                </a:solidFill>
                <a:latin typeface="Calibri"/>
              </a:rPr>
              <a:t>Service</a:t>
            </a:r>
          </a:p>
        </p:txBody>
      </p:sp>
      <p:cxnSp>
        <p:nvCxnSpPr>
          <p:cNvPr id="221" name="Straight Arrow Connector 220"/>
          <p:cNvCxnSpPr>
            <a:endCxn id="218" idx="3"/>
          </p:cNvCxnSpPr>
          <p:nvPr/>
        </p:nvCxnSpPr>
        <p:spPr>
          <a:xfrm flipH="1">
            <a:off x="5347431" y="2578585"/>
            <a:ext cx="404329" cy="11351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/>
          <p:cNvCxnSpPr/>
          <p:nvPr/>
        </p:nvCxnSpPr>
        <p:spPr>
          <a:xfrm flipH="1">
            <a:off x="2953565" y="2795188"/>
            <a:ext cx="1353747" cy="975530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818610" y="2379772"/>
            <a:ext cx="595594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err="1" smtClean="0">
                <a:solidFill>
                  <a:srgbClr val="44546A"/>
                </a:solidFill>
                <a:latin typeface="Calibri"/>
              </a:rPr>
              <a:t>Msg</a:t>
            </a:r>
            <a:r>
              <a:rPr lang="en-US" sz="1400" dirty="0">
                <a:solidFill>
                  <a:srgbClr val="44546A"/>
                </a:solidFill>
                <a:latin typeface="Calibri"/>
              </a:rPr>
              <a:t> </a:t>
            </a:r>
            <a:r>
              <a:rPr lang="en-US" sz="1400" dirty="0" smtClean="0">
                <a:solidFill>
                  <a:srgbClr val="44546A"/>
                </a:solidFill>
                <a:latin typeface="Calibri"/>
              </a:rPr>
              <a:t>Bus</a:t>
            </a:r>
            <a:endParaRPr lang="en-US" sz="1400" dirty="0">
              <a:solidFill>
                <a:srgbClr val="44546A"/>
              </a:solidFill>
              <a:latin typeface="Calibri"/>
            </a:endParaRPr>
          </a:p>
        </p:txBody>
      </p:sp>
      <p:sp>
        <p:nvSpPr>
          <p:cNvPr id="13" name="Rectangle 12"/>
          <p:cNvSpPr/>
          <p:nvPr/>
        </p:nvSpPr>
        <p:spPr>
          <a:xfrm rot="16200000">
            <a:off x="8418221" y="4468470"/>
            <a:ext cx="10102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tx1">
                    <a:lumMod val="75000"/>
                  </a:schemeClr>
                </a:solidFill>
              </a:rPr>
              <a:t>Gi0/0/0/27</a:t>
            </a:r>
            <a:endParaRPr lang="en-US" sz="1400"/>
          </a:p>
        </p:txBody>
      </p:sp>
      <p:grpSp>
        <p:nvGrpSpPr>
          <p:cNvPr id="246" name="Group 245"/>
          <p:cNvGrpSpPr/>
          <p:nvPr/>
        </p:nvGrpSpPr>
        <p:grpSpPr>
          <a:xfrm>
            <a:off x="1822365" y="3867394"/>
            <a:ext cx="953424" cy="354940"/>
            <a:chOff x="768764" y="2822512"/>
            <a:chExt cx="1759030" cy="440622"/>
          </a:xfrm>
        </p:grpSpPr>
        <p:sp>
          <p:nvSpPr>
            <p:cNvPr id="247" name="Rounded Rectangle 246"/>
            <p:cNvSpPr/>
            <p:nvPr/>
          </p:nvSpPr>
          <p:spPr>
            <a:xfrm>
              <a:off x="768764" y="2829650"/>
              <a:ext cx="1759030" cy="403947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48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Contiv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249" name="Straight Arrow Connector 248"/>
          <p:cNvCxnSpPr/>
          <p:nvPr/>
        </p:nvCxnSpPr>
        <p:spPr>
          <a:xfrm flipH="1">
            <a:off x="6469078" y="2599266"/>
            <a:ext cx="404329" cy="11351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0" name="TextBox 249"/>
          <p:cNvSpPr txBox="1"/>
          <p:nvPr/>
        </p:nvSpPr>
        <p:spPr>
          <a:xfrm>
            <a:off x="2772434" y="2566297"/>
            <a:ext cx="977298" cy="938719"/>
          </a:xfrm>
          <a:prstGeom prst="rect">
            <a:avLst/>
          </a:prstGeom>
          <a:solidFill>
            <a:schemeClr val="bg1"/>
          </a:solidFill>
          <a:ln>
            <a:solidFill>
              <a:srgbClr val="806CC1"/>
            </a:solidFill>
          </a:ln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Tuple: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100200,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24027,</a:t>
            </a:r>
          </a:p>
          <a:p>
            <a:pPr eaLnBrk="0" hangingPunct="0"/>
            <a:r>
              <a:rPr lang="en-US" sz="1100" dirty="0" smtClean="0">
                <a:solidFill>
                  <a:srgbClr val="FFC000"/>
                </a:solidFill>
              </a:rPr>
              <a:t>99999,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200.1.1.4/32</a:t>
            </a:r>
            <a:endParaRPr lang="en-US" sz="1100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158" name="Group 157"/>
          <p:cNvGrpSpPr/>
          <p:nvPr/>
        </p:nvGrpSpPr>
        <p:grpSpPr>
          <a:xfrm>
            <a:off x="10723428" y="4945269"/>
            <a:ext cx="542559" cy="556741"/>
            <a:chOff x="1133026" y="4155802"/>
            <a:chExt cx="542559" cy="556741"/>
          </a:xfrm>
        </p:grpSpPr>
        <p:sp>
          <p:nvSpPr>
            <p:cNvPr id="159" name="TextBox 158"/>
            <p:cNvSpPr txBox="1"/>
            <p:nvPr/>
          </p:nvSpPr>
          <p:spPr>
            <a:xfrm>
              <a:off x="1165137" y="4228905"/>
              <a:ext cx="449974" cy="4539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</a:p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9</a:t>
              </a:r>
              <a:r>
                <a:rPr lang="en-US" sz="125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9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60" name="Oval 159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cxnSp>
        <p:nvCxnSpPr>
          <p:cNvPr id="161" name="Straight Connector 160"/>
          <p:cNvCxnSpPr>
            <a:stCxn id="160" idx="2"/>
          </p:cNvCxnSpPr>
          <p:nvPr/>
        </p:nvCxnSpPr>
        <p:spPr>
          <a:xfrm flipH="1" flipV="1">
            <a:off x="10292115" y="4754507"/>
            <a:ext cx="431313" cy="46913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139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740219" y="2823403"/>
            <a:ext cx="2183181" cy="1333526"/>
            <a:chOff x="768764" y="2808804"/>
            <a:chExt cx="1759030" cy="468038"/>
          </a:xfrm>
        </p:grpSpPr>
        <p:sp>
          <p:nvSpPr>
            <p:cNvPr id="116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17" name="Rounded Rectangle 116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9" y="87270"/>
            <a:ext cx="11471747" cy="102057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3400" b="0" dirty="0" smtClean="0"/>
              <a:t>Voltron </a:t>
            </a:r>
            <a:r>
              <a:rPr lang="en-US" sz="3400" b="0" dirty="0" err="1" smtClean="0"/>
              <a:t>Dataplane</a:t>
            </a:r>
            <a:r>
              <a:rPr lang="en-US" sz="3400" b="0" dirty="0" smtClean="0"/>
              <a:t> Scale</a:t>
            </a:r>
            <a:endParaRPr lang="en-US" sz="3400" b="0" dirty="0">
              <a:solidFill>
                <a:schemeClr val="tx2"/>
              </a:solidFill>
            </a:endParaRPr>
          </a:p>
        </p:txBody>
      </p:sp>
      <p:sp>
        <p:nvSpPr>
          <p:cNvPr id="155" name="Content Placeholder 2"/>
          <p:cNvSpPr txBox="1">
            <a:spLocks/>
          </p:cNvSpPr>
          <p:nvPr/>
        </p:nvSpPr>
        <p:spPr>
          <a:xfrm>
            <a:off x="478948" y="907541"/>
            <a:ext cx="11190537" cy="747998"/>
          </a:xfrm>
          <a:prstGeom prst="rect">
            <a:avLst/>
          </a:prstGeom>
        </p:spPr>
        <p:txBody>
          <a:bodyPr lIns="121899" tIns="60949" rIns="121899" bIns="60949"/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478355" indent="-287859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8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575719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766214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79" indent="-228588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61" indent="-228557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3" indent="0" algn="l" defTabSz="91434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4" indent="-228588" algn="l" defTabSz="9143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</a:pPr>
            <a:r>
              <a:rPr lang="en-US" sz="1800" dirty="0" err="1" smtClean="0"/>
              <a:t>Contiv</a:t>
            </a:r>
            <a:r>
              <a:rPr lang="en-US" sz="1800" dirty="0" smtClean="0"/>
              <a:t> Constructs SR label stack, programs forwarding entries on OVS/VPP</a:t>
            </a:r>
          </a:p>
          <a:p>
            <a:pPr>
              <a:spcBef>
                <a:spcPts val="800"/>
              </a:spcBef>
            </a:pPr>
            <a:r>
              <a:rPr lang="en-US" sz="1800" dirty="0" smtClean="0"/>
              <a:t>SR </a:t>
            </a:r>
            <a:r>
              <a:rPr lang="en-US" sz="1800" dirty="0" err="1" smtClean="0"/>
              <a:t>dataplane</a:t>
            </a:r>
            <a:r>
              <a:rPr lang="en-US" sz="1800" dirty="0" smtClean="0"/>
              <a:t> executes packet delivery (including ECMP)</a:t>
            </a:r>
          </a:p>
          <a:p>
            <a:pPr>
              <a:spcBef>
                <a:spcPts val="800"/>
              </a:spcBef>
            </a:pPr>
            <a:endParaRPr lang="en-US" sz="1800" dirty="0" smtClean="0"/>
          </a:p>
        </p:txBody>
      </p:sp>
      <p:grpSp>
        <p:nvGrpSpPr>
          <p:cNvPr id="118" name="Group 117"/>
          <p:cNvGrpSpPr/>
          <p:nvPr/>
        </p:nvGrpSpPr>
        <p:grpSpPr>
          <a:xfrm>
            <a:off x="914004" y="3467680"/>
            <a:ext cx="542559" cy="556741"/>
            <a:chOff x="1133026" y="4155802"/>
            <a:chExt cx="542559" cy="556741"/>
          </a:xfrm>
        </p:grpSpPr>
        <p:sp>
          <p:nvSpPr>
            <p:cNvPr id="119" name="TextBox 118"/>
            <p:cNvSpPr txBox="1"/>
            <p:nvPr/>
          </p:nvSpPr>
          <p:spPr>
            <a:xfrm>
              <a:off x="1165137" y="4298577"/>
              <a:ext cx="449974" cy="2693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1794247" y="3581725"/>
            <a:ext cx="953424" cy="377025"/>
            <a:chOff x="768764" y="2808804"/>
            <a:chExt cx="1759030" cy="468038"/>
          </a:xfrm>
        </p:grpSpPr>
        <p:sp>
          <p:nvSpPr>
            <p:cNvPr id="122" name="Rounded Rectangle 121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23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124" name="Straight Connector 123"/>
          <p:cNvCxnSpPr>
            <a:stCxn id="122" idx="1"/>
          </p:cNvCxnSpPr>
          <p:nvPr/>
        </p:nvCxnSpPr>
        <p:spPr>
          <a:xfrm flipH="1" flipV="1">
            <a:off x="1448997" y="3760272"/>
            <a:ext cx="345250" cy="996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770138" y="2877803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5777852" y="2772573"/>
            <a:ext cx="493148" cy="388463"/>
            <a:chOff x="4460682" y="1494845"/>
            <a:chExt cx="365760" cy="365760"/>
          </a:xfrm>
        </p:grpSpPr>
        <p:sp>
          <p:nvSpPr>
            <p:cNvPr id="127" name="Oval 126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4460682" y="1571950"/>
              <a:ext cx="365760" cy="1846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4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S0</a:t>
              </a:r>
              <a:endParaRPr lang="fr-FR" sz="14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4448046" y="2880784"/>
            <a:ext cx="493148" cy="388463"/>
            <a:chOff x="4460682" y="1494845"/>
            <a:chExt cx="365760" cy="365760"/>
          </a:xfrm>
        </p:grpSpPr>
        <p:sp>
          <p:nvSpPr>
            <p:cNvPr id="130" name="Oval 12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32" name="Straight Connector 131"/>
          <p:cNvCxnSpPr/>
          <p:nvPr/>
        </p:nvCxnSpPr>
        <p:spPr>
          <a:xfrm flipH="1">
            <a:off x="4941194" y="2966805"/>
            <a:ext cx="836657" cy="1082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/>
          <p:cNvGrpSpPr/>
          <p:nvPr/>
        </p:nvGrpSpPr>
        <p:grpSpPr>
          <a:xfrm>
            <a:off x="4448046" y="3346943"/>
            <a:ext cx="493148" cy="388463"/>
            <a:chOff x="4460682" y="1494845"/>
            <a:chExt cx="365760" cy="365760"/>
          </a:xfrm>
        </p:grpSpPr>
        <p:sp>
          <p:nvSpPr>
            <p:cNvPr id="134" name="Oval 13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3261083" y="3528977"/>
            <a:ext cx="474796" cy="579928"/>
            <a:chOff x="4442055" y="1501973"/>
            <a:chExt cx="365762" cy="461344"/>
          </a:xfrm>
        </p:grpSpPr>
        <p:sp>
          <p:nvSpPr>
            <p:cNvPr id="137" name="Oval 136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4442057" y="1501973"/>
              <a:ext cx="365760" cy="461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ToR100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39" name="Straight Connector 138"/>
          <p:cNvCxnSpPr/>
          <p:nvPr/>
        </p:nvCxnSpPr>
        <p:spPr>
          <a:xfrm flipH="1">
            <a:off x="3735876" y="3212358"/>
            <a:ext cx="784390" cy="5400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3735879" y="3534625"/>
            <a:ext cx="712167" cy="25699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endCxn id="122" idx="3"/>
          </p:cNvCxnSpPr>
          <p:nvPr/>
        </p:nvCxnSpPr>
        <p:spPr>
          <a:xfrm flipH="1">
            <a:off x="2747671" y="3767358"/>
            <a:ext cx="513413" cy="28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/>
          <p:cNvGrpSpPr/>
          <p:nvPr/>
        </p:nvGrpSpPr>
        <p:grpSpPr>
          <a:xfrm>
            <a:off x="4448046" y="3825680"/>
            <a:ext cx="493148" cy="388463"/>
            <a:chOff x="4460682" y="1494845"/>
            <a:chExt cx="365760" cy="365760"/>
          </a:xfrm>
        </p:grpSpPr>
        <p:sp>
          <p:nvSpPr>
            <p:cNvPr id="143" name="Oval 142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4448046" y="4387538"/>
            <a:ext cx="493148" cy="388463"/>
            <a:chOff x="4460682" y="1494845"/>
            <a:chExt cx="365760" cy="365760"/>
          </a:xfrm>
        </p:grpSpPr>
        <p:sp>
          <p:nvSpPr>
            <p:cNvPr id="146" name="Oval 14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L33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48" name="Straight Connector 147"/>
          <p:cNvCxnSpPr/>
          <p:nvPr/>
        </p:nvCxnSpPr>
        <p:spPr>
          <a:xfrm>
            <a:off x="3735876" y="3767358"/>
            <a:ext cx="712170" cy="25255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3735879" y="3818941"/>
            <a:ext cx="712167" cy="7628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oup 149"/>
          <p:cNvGrpSpPr/>
          <p:nvPr/>
        </p:nvGrpSpPr>
        <p:grpSpPr>
          <a:xfrm>
            <a:off x="5777852" y="3308818"/>
            <a:ext cx="493148" cy="388463"/>
            <a:chOff x="4460682" y="1494845"/>
            <a:chExt cx="365760" cy="365760"/>
          </a:xfrm>
        </p:grpSpPr>
        <p:sp>
          <p:nvSpPr>
            <p:cNvPr id="151" name="Oval 15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S1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5777852" y="3875260"/>
            <a:ext cx="493148" cy="388463"/>
            <a:chOff x="4460682" y="1502161"/>
            <a:chExt cx="365760" cy="365760"/>
          </a:xfrm>
        </p:grpSpPr>
        <p:sp>
          <p:nvSpPr>
            <p:cNvPr id="154" name="Oval 153"/>
            <p:cNvSpPr/>
            <p:nvPr/>
          </p:nvSpPr>
          <p:spPr>
            <a:xfrm>
              <a:off x="4460682" y="1502161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4460682" y="1591557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5753670" y="4499273"/>
            <a:ext cx="550954" cy="388463"/>
            <a:chOff x="4437977" y="1494845"/>
            <a:chExt cx="408634" cy="365760"/>
          </a:xfrm>
        </p:grpSpPr>
        <p:sp>
          <p:nvSpPr>
            <p:cNvPr id="171" name="Oval 17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4437977" y="1603846"/>
              <a:ext cx="408634" cy="2390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S3</a:t>
              </a:r>
              <a:endParaRPr lang="fr-FR" sz="12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74" name="Straight Connector 173"/>
          <p:cNvCxnSpPr/>
          <p:nvPr/>
        </p:nvCxnSpPr>
        <p:spPr>
          <a:xfrm flipH="1" flipV="1">
            <a:off x="4941194" y="3075015"/>
            <a:ext cx="836657" cy="42148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H="1" flipV="1">
            <a:off x="4941194" y="3075015"/>
            <a:ext cx="836657" cy="9944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 flipV="1">
            <a:off x="4941194" y="3075015"/>
            <a:ext cx="812475" cy="16622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 flipV="1">
            <a:off x="4941194" y="3541175"/>
            <a:ext cx="812475" cy="119613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>
            <a:off x="4941194" y="2952500"/>
            <a:ext cx="836657" cy="58867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H="1">
            <a:off x="4941194" y="3496500"/>
            <a:ext cx="836657" cy="4467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H="1" flipV="1">
            <a:off x="4941194" y="3541175"/>
            <a:ext cx="836657" cy="5283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H="1">
            <a:off x="4941194" y="2952500"/>
            <a:ext cx="836657" cy="10674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H="1">
            <a:off x="4941194" y="3496500"/>
            <a:ext cx="836657" cy="5234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H="1" flipV="1">
            <a:off x="4941194" y="4019912"/>
            <a:ext cx="836657" cy="4303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 flipV="1">
            <a:off x="4941194" y="4019912"/>
            <a:ext cx="812475" cy="7174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flipH="1">
            <a:off x="4941194" y="2966805"/>
            <a:ext cx="836657" cy="164980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H="1">
            <a:off x="4941194" y="3496500"/>
            <a:ext cx="836657" cy="11201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H="1">
            <a:off x="4941194" y="4062943"/>
            <a:ext cx="836657" cy="55366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H="1" flipV="1">
            <a:off x="4941194" y="4581746"/>
            <a:ext cx="812475" cy="12073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1" name="Group 190"/>
          <p:cNvGrpSpPr/>
          <p:nvPr/>
        </p:nvGrpSpPr>
        <p:grpSpPr>
          <a:xfrm>
            <a:off x="7154422" y="2880784"/>
            <a:ext cx="493148" cy="388463"/>
            <a:chOff x="4460682" y="1494845"/>
            <a:chExt cx="365760" cy="365760"/>
          </a:xfrm>
        </p:grpSpPr>
        <p:sp>
          <p:nvSpPr>
            <p:cNvPr id="192" name="Oval 19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L6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94" name="Straight Connector 193"/>
          <p:cNvCxnSpPr/>
          <p:nvPr/>
        </p:nvCxnSpPr>
        <p:spPr>
          <a:xfrm flipH="1" flipV="1">
            <a:off x="6271000" y="2966805"/>
            <a:ext cx="883422" cy="13052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/>
          <p:cNvGrpSpPr/>
          <p:nvPr/>
        </p:nvGrpSpPr>
        <p:grpSpPr>
          <a:xfrm>
            <a:off x="7154422" y="3346943"/>
            <a:ext cx="493148" cy="388463"/>
            <a:chOff x="4460682" y="1494845"/>
            <a:chExt cx="365760" cy="365760"/>
          </a:xfrm>
        </p:grpSpPr>
        <p:sp>
          <p:nvSpPr>
            <p:cNvPr id="196" name="Oval 19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L7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82" name="Group 281"/>
          <p:cNvGrpSpPr/>
          <p:nvPr/>
        </p:nvGrpSpPr>
        <p:grpSpPr>
          <a:xfrm>
            <a:off x="7154422" y="3825680"/>
            <a:ext cx="493148" cy="388463"/>
            <a:chOff x="4460682" y="1494845"/>
            <a:chExt cx="365760" cy="365760"/>
          </a:xfrm>
        </p:grpSpPr>
        <p:sp>
          <p:nvSpPr>
            <p:cNvPr id="294" name="Oval 29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96" name="Group 295"/>
          <p:cNvGrpSpPr/>
          <p:nvPr/>
        </p:nvGrpSpPr>
        <p:grpSpPr>
          <a:xfrm>
            <a:off x="7154422" y="4387538"/>
            <a:ext cx="493148" cy="388463"/>
            <a:chOff x="4460682" y="1494845"/>
            <a:chExt cx="365760" cy="365760"/>
          </a:xfrm>
        </p:grpSpPr>
        <p:sp>
          <p:nvSpPr>
            <p:cNvPr id="297" name="Oval 296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8" name="TextBox 297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99" name="Straight Connector 298"/>
          <p:cNvCxnSpPr/>
          <p:nvPr/>
        </p:nvCxnSpPr>
        <p:spPr>
          <a:xfrm flipH="1" flipV="1">
            <a:off x="6271000" y="2966805"/>
            <a:ext cx="883422" cy="57437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 flipH="1" flipV="1">
            <a:off x="6271000" y="2966805"/>
            <a:ext cx="883422" cy="16851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 flipH="1" flipV="1">
            <a:off x="6271000" y="3503050"/>
            <a:ext cx="883422" cy="114892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 flipH="1">
            <a:off x="6271000" y="3097333"/>
            <a:ext cx="883422" cy="4057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 flipH="1" flipV="1">
            <a:off x="6271000" y="3503050"/>
            <a:ext cx="883422" cy="3812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 flipH="1" flipV="1">
            <a:off x="6271000" y="3503050"/>
            <a:ext cx="883422" cy="55875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/>
          <p:nvPr/>
        </p:nvCxnSpPr>
        <p:spPr>
          <a:xfrm flipH="1">
            <a:off x="6271000" y="3097333"/>
            <a:ext cx="883422" cy="97215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 flipH="1">
            <a:off x="6271000" y="3576545"/>
            <a:ext cx="883422" cy="49294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/>
          <p:cNvCxnSpPr/>
          <p:nvPr/>
        </p:nvCxnSpPr>
        <p:spPr>
          <a:xfrm flipH="1">
            <a:off x="6271000" y="4019912"/>
            <a:ext cx="883422" cy="495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/>
          <p:cNvCxnSpPr/>
          <p:nvPr/>
        </p:nvCxnSpPr>
        <p:spPr>
          <a:xfrm flipH="1" flipV="1">
            <a:off x="6271000" y="4062943"/>
            <a:ext cx="883422" cy="58903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/>
        </p:nvCxnSpPr>
        <p:spPr>
          <a:xfrm flipH="1">
            <a:off x="6304624" y="3097333"/>
            <a:ext cx="849798" cy="163998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/>
          <p:cNvCxnSpPr/>
          <p:nvPr/>
        </p:nvCxnSpPr>
        <p:spPr>
          <a:xfrm flipH="1">
            <a:off x="6304624" y="3576545"/>
            <a:ext cx="849798" cy="116076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/>
          <p:nvPr/>
        </p:nvCxnSpPr>
        <p:spPr>
          <a:xfrm flipH="1">
            <a:off x="6304624" y="4061808"/>
            <a:ext cx="849798" cy="6755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/>
          <p:nvPr/>
        </p:nvCxnSpPr>
        <p:spPr>
          <a:xfrm flipH="1">
            <a:off x="6304624" y="4617140"/>
            <a:ext cx="849798" cy="8533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4" name="Group 313"/>
          <p:cNvGrpSpPr/>
          <p:nvPr/>
        </p:nvGrpSpPr>
        <p:grpSpPr>
          <a:xfrm>
            <a:off x="8339799" y="3522551"/>
            <a:ext cx="483505" cy="469369"/>
            <a:chOff x="4442055" y="1503898"/>
            <a:chExt cx="372471" cy="372241"/>
          </a:xfrm>
        </p:grpSpPr>
        <p:sp>
          <p:nvSpPr>
            <p:cNvPr id="315" name="Oval 314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16" name="TextBox 315"/>
            <p:cNvSpPr txBox="1"/>
            <p:nvPr/>
          </p:nvSpPr>
          <p:spPr>
            <a:xfrm>
              <a:off x="4448766" y="1503898"/>
              <a:ext cx="365760" cy="3722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err="1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</a:t>
              </a:r>
              <a:endParaRPr lang="en-US" sz="1300" dirty="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25" name="Straight Connector 324"/>
          <p:cNvCxnSpPr>
            <a:endCxn id="316" idx="1"/>
          </p:cNvCxnSpPr>
          <p:nvPr/>
        </p:nvCxnSpPr>
        <p:spPr>
          <a:xfrm flipV="1">
            <a:off x="7647570" y="3757236"/>
            <a:ext cx="700941" cy="8593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/>
          <p:cNvCxnSpPr>
            <a:endCxn id="316" idx="1"/>
          </p:cNvCxnSpPr>
          <p:nvPr/>
        </p:nvCxnSpPr>
        <p:spPr>
          <a:xfrm flipV="1">
            <a:off x="7647570" y="3757236"/>
            <a:ext cx="700941" cy="2626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/>
          <p:cNvCxnSpPr>
            <a:endCxn id="315" idx="2"/>
          </p:cNvCxnSpPr>
          <p:nvPr/>
        </p:nvCxnSpPr>
        <p:spPr>
          <a:xfrm>
            <a:off x="7647570" y="3541175"/>
            <a:ext cx="692229" cy="21806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/>
          <p:cNvCxnSpPr>
            <a:endCxn id="316" idx="1"/>
          </p:cNvCxnSpPr>
          <p:nvPr/>
        </p:nvCxnSpPr>
        <p:spPr>
          <a:xfrm>
            <a:off x="7575350" y="3212357"/>
            <a:ext cx="773161" cy="54487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/>
          <p:nvPr/>
        </p:nvCxnSpPr>
        <p:spPr>
          <a:xfrm flipH="1" flipV="1">
            <a:off x="6271000" y="2966805"/>
            <a:ext cx="883422" cy="10950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72" y="2898326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cxnSp>
        <p:nvCxnSpPr>
          <p:cNvPr id="168" name="Straight Arrow Connector 167"/>
          <p:cNvCxnSpPr/>
          <p:nvPr/>
        </p:nvCxnSpPr>
        <p:spPr>
          <a:xfrm>
            <a:off x="2582956" y="4891360"/>
            <a:ext cx="970082" cy="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 bwMode="auto">
          <a:xfrm>
            <a:off x="424546" y="4495286"/>
            <a:ext cx="658528" cy="30169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348332" y="4524492"/>
            <a:ext cx="804464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3" name="Rectangle 172"/>
          <p:cNvSpPr/>
          <p:nvPr/>
        </p:nvSpPr>
        <p:spPr bwMode="auto">
          <a:xfrm>
            <a:off x="1083075" y="4496377"/>
            <a:ext cx="478171" cy="301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1003364" y="4529032"/>
            <a:ext cx="631089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8" name="Rectangle 177"/>
          <p:cNvSpPr/>
          <p:nvPr/>
        </p:nvSpPr>
        <p:spPr bwMode="auto">
          <a:xfrm>
            <a:off x="2745622" y="4496209"/>
            <a:ext cx="622918" cy="301692"/>
          </a:xfrm>
          <a:prstGeom prst="rect">
            <a:avLst/>
          </a:prstGeom>
          <a:solidFill>
            <a:srgbClr val="806CC1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2685396" y="4524247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100200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26" name="Rectangle 225"/>
          <p:cNvSpPr/>
          <p:nvPr/>
        </p:nvSpPr>
        <p:spPr bwMode="auto">
          <a:xfrm>
            <a:off x="2140560" y="4492421"/>
            <a:ext cx="622918" cy="301692"/>
          </a:xfrm>
          <a:prstGeom prst="rect">
            <a:avLst/>
          </a:prstGeom>
          <a:solidFill>
            <a:schemeClr val="accent6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2080334" y="4520459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24027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 rot="16200000">
            <a:off x="8418221" y="3571443"/>
            <a:ext cx="10102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tx1">
                    <a:lumMod val="75000"/>
                  </a:schemeClr>
                </a:solidFill>
              </a:rPr>
              <a:t>Gi0/0/0/27</a:t>
            </a:r>
            <a:endParaRPr lang="en-US" sz="1400"/>
          </a:p>
        </p:txBody>
      </p:sp>
      <p:grpSp>
        <p:nvGrpSpPr>
          <p:cNvPr id="246" name="Group 245"/>
          <p:cNvGrpSpPr/>
          <p:nvPr/>
        </p:nvGrpSpPr>
        <p:grpSpPr>
          <a:xfrm>
            <a:off x="1822365" y="2970367"/>
            <a:ext cx="953424" cy="354940"/>
            <a:chOff x="768764" y="2822512"/>
            <a:chExt cx="1759030" cy="440622"/>
          </a:xfrm>
        </p:grpSpPr>
        <p:sp>
          <p:nvSpPr>
            <p:cNvPr id="247" name="Rounded Rectangle 246"/>
            <p:cNvSpPr/>
            <p:nvPr/>
          </p:nvSpPr>
          <p:spPr>
            <a:xfrm>
              <a:off x="768764" y="2829650"/>
              <a:ext cx="1759030" cy="403947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48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Contiv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sp>
        <p:nvSpPr>
          <p:cNvPr id="158" name="Rectangle 157"/>
          <p:cNvSpPr/>
          <p:nvPr/>
        </p:nvSpPr>
        <p:spPr bwMode="auto">
          <a:xfrm>
            <a:off x="1535498" y="4496209"/>
            <a:ext cx="622918" cy="301692"/>
          </a:xfrm>
          <a:prstGeom prst="rect">
            <a:avLst/>
          </a:prstGeom>
          <a:solidFill>
            <a:srgbClr val="FFC000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1475099" y="4536069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99999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60" name="Rounded Rectangle 4"/>
          <p:cNvSpPr/>
          <p:nvPr/>
        </p:nvSpPr>
        <p:spPr>
          <a:xfrm>
            <a:off x="9269951" y="2866878"/>
            <a:ext cx="2149154" cy="125541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400" dirty="0">
              <a:solidFill>
                <a:srgbClr val="44546A"/>
              </a:solidFill>
              <a:latin typeface="Calibri"/>
            </a:endParaRPr>
          </a:p>
        </p:txBody>
      </p:sp>
      <p:sp>
        <p:nvSpPr>
          <p:cNvPr id="161" name="Rounded Rectangle 160"/>
          <p:cNvSpPr/>
          <p:nvPr/>
        </p:nvSpPr>
        <p:spPr>
          <a:xfrm>
            <a:off x="9252938" y="2827820"/>
            <a:ext cx="2183181" cy="1879075"/>
          </a:xfrm>
          <a:prstGeom prst="roundRect">
            <a:avLst>
              <a:gd name="adj" fmla="val 10000"/>
            </a:avLst>
          </a:prstGeom>
          <a:ln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162" name="Group 161"/>
          <p:cNvGrpSpPr/>
          <p:nvPr/>
        </p:nvGrpSpPr>
        <p:grpSpPr>
          <a:xfrm>
            <a:off x="10699035" y="3479622"/>
            <a:ext cx="542559" cy="556741"/>
            <a:chOff x="1133026" y="4155802"/>
            <a:chExt cx="542559" cy="556741"/>
          </a:xfrm>
        </p:grpSpPr>
        <p:sp>
          <p:nvSpPr>
            <p:cNvPr id="163" name="TextBox 162"/>
            <p:cNvSpPr txBox="1"/>
            <p:nvPr/>
          </p:nvSpPr>
          <p:spPr>
            <a:xfrm>
              <a:off x="1165137" y="4211487"/>
              <a:ext cx="449974" cy="4539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</a:p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23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64" name="Oval 163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9388901" y="3576282"/>
            <a:ext cx="897019" cy="377025"/>
            <a:chOff x="768764" y="2808804"/>
            <a:chExt cx="1759030" cy="468038"/>
          </a:xfrm>
        </p:grpSpPr>
        <p:sp>
          <p:nvSpPr>
            <p:cNvPr id="166" name="Rounded Rectangle 165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99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200" name="Straight Connector 199"/>
          <p:cNvCxnSpPr/>
          <p:nvPr/>
        </p:nvCxnSpPr>
        <p:spPr>
          <a:xfrm flipH="1" flipV="1">
            <a:off x="10292910" y="3772884"/>
            <a:ext cx="389112" cy="708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10630884" y="2863894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02" name="Picture 2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269" y="2907258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sp>
        <p:nvSpPr>
          <p:cNvPr id="203" name="Rectangle 202"/>
          <p:cNvSpPr/>
          <p:nvPr/>
        </p:nvSpPr>
        <p:spPr>
          <a:xfrm>
            <a:off x="10587453" y="3224643"/>
            <a:ext cx="8242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200">
                <a:solidFill>
                  <a:schemeClr val="tx1">
                    <a:lumMod val="75000"/>
                  </a:schemeClr>
                </a:solidFill>
              </a:rPr>
              <a:t>200.1.1.4</a:t>
            </a:r>
            <a:endParaRPr lang="en-US" sz="1200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204" name="Group 203"/>
          <p:cNvGrpSpPr/>
          <p:nvPr/>
        </p:nvGrpSpPr>
        <p:grpSpPr>
          <a:xfrm>
            <a:off x="10717233" y="4052660"/>
            <a:ext cx="542559" cy="556741"/>
            <a:chOff x="1133026" y="4155802"/>
            <a:chExt cx="542559" cy="556741"/>
          </a:xfrm>
        </p:grpSpPr>
        <p:sp>
          <p:nvSpPr>
            <p:cNvPr id="205" name="TextBox 204"/>
            <p:cNvSpPr txBox="1"/>
            <p:nvPr/>
          </p:nvSpPr>
          <p:spPr>
            <a:xfrm>
              <a:off x="1165137" y="4228905"/>
              <a:ext cx="449974" cy="4539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</a:p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9</a:t>
              </a:r>
              <a:r>
                <a:rPr lang="en-US" sz="125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9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06" name="Oval 205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cxnSp>
        <p:nvCxnSpPr>
          <p:cNvPr id="207" name="Straight Connector 206"/>
          <p:cNvCxnSpPr/>
          <p:nvPr/>
        </p:nvCxnSpPr>
        <p:spPr>
          <a:xfrm flipH="1" flipV="1">
            <a:off x="10285920" y="3861898"/>
            <a:ext cx="431313" cy="46913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/>
          <p:cNvCxnSpPr>
            <a:stCxn id="315" idx="6"/>
            <a:endCxn id="346" idx="1"/>
          </p:cNvCxnSpPr>
          <p:nvPr/>
        </p:nvCxnSpPr>
        <p:spPr>
          <a:xfrm>
            <a:off x="8814592" y="3759242"/>
            <a:ext cx="580504" cy="113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/>
          <p:nvPr/>
        </p:nvCxnSpPr>
        <p:spPr>
          <a:xfrm>
            <a:off x="6202391" y="6385280"/>
            <a:ext cx="970082" cy="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tangle 213"/>
          <p:cNvSpPr/>
          <p:nvPr/>
        </p:nvSpPr>
        <p:spPr bwMode="auto">
          <a:xfrm>
            <a:off x="4043981" y="5989206"/>
            <a:ext cx="658528" cy="30169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3967767" y="6018412"/>
            <a:ext cx="804464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6" name="Rectangle 215"/>
          <p:cNvSpPr/>
          <p:nvPr/>
        </p:nvSpPr>
        <p:spPr bwMode="auto">
          <a:xfrm>
            <a:off x="4702510" y="5990297"/>
            <a:ext cx="478171" cy="301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4622799" y="6022952"/>
            <a:ext cx="631089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8" name="Rectangle 217"/>
          <p:cNvSpPr/>
          <p:nvPr/>
        </p:nvSpPr>
        <p:spPr bwMode="auto">
          <a:xfrm>
            <a:off x="6365057" y="5990129"/>
            <a:ext cx="622918" cy="301692"/>
          </a:xfrm>
          <a:prstGeom prst="rect">
            <a:avLst/>
          </a:prstGeom>
          <a:solidFill>
            <a:srgbClr val="806CC1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6304831" y="6018167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100200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20" name="Rectangle 219"/>
          <p:cNvSpPr/>
          <p:nvPr/>
        </p:nvSpPr>
        <p:spPr bwMode="auto">
          <a:xfrm>
            <a:off x="5759995" y="5986341"/>
            <a:ext cx="622918" cy="301692"/>
          </a:xfrm>
          <a:prstGeom prst="rect">
            <a:avLst/>
          </a:prstGeom>
          <a:solidFill>
            <a:schemeClr val="accent6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5699769" y="6014379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24027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22" name="Rectangle 221"/>
          <p:cNvSpPr/>
          <p:nvPr/>
        </p:nvSpPr>
        <p:spPr bwMode="auto">
          <a:xfrm>
            <a:off x="5154933" y="5990129"/>
            <a:ext cx="622918" cy="301692"/>
          </a:xfrm>
          <a:prstGeom prst="rect">
            <a:avLst/>
          </a:prstGeom>
          <a:solidFill>
            <a:srgbClr val="FFC000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23" name="TextBox 222"/>
          <p:cNvSpPr txBox="1"/>
          <p:nvPr/>
        </p:nvSpPr>
        <p:spPr>
          <a:xfrm>
            <a:off x="5094534" y="6029989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99999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224" name="Straight Arrow Connector 223"/>
          <p:cNvCxnSpPr/>
          <p:nvPr/>
        </p:nvCxnSpPr>
        <p:spPr>
          <a:xfrm>
            <a:off x="7601383" y="5814412"/>
            <a:ext cx="970082" cy="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Rectangle 224"/>
          <p:cNvSpPr/>
          <p:nvPr/>
        </p:nvSpPr>
        <p:spPr bwMode="auto">
          <a:xfrm>
            <a:off x="6103869" y="5458075"/>
            <a:ext cx="658528" cy="30169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42" name="TextBox 241"/>
          <p:cNvSpPr txBox="1"/>
          <p:nvPr/>
        </p:nvSpPr>
        <p:spPr>
          <a:xfrm>
            <a:off x="6027655" y="5487281"/>
            <a:ext cx="804464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43" name="Rectangle 242"/>
          <p:cNvSpPr/>
          <p:nvPr/>
        </p:nvSpPr>
        <p:spPr bwMode="auto">
          <a:xfrm>
            <a:off x="6762398" y="5459166"/>
            <a:ext cx="478171" cy="301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49" name="TextBox 248"/>
          <p:cNvSpPr txBox="1"/>
          <p:nvPr/>
        </p:nvSpPr>
        <p:spPr>
          <a:xfrm>
            <a:off x="6682687" y="5491821"/>
            <a:ext cx="631089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52" name="Rectangle 251"/>
          <p:cNvSpPr/>
          <p:nvPr/>
        </p:nvSpPr>
        <p:spPr bwMode="auto">
          <a:xfrm>
            <a:off x="7819883" y="5455210"/>
            <a:ext cx="622918" cy="301692"/>
          </a:xfrm>
          <a:prstGeom prst="rect">
            <a:avLst/>
          </a:prstGeom>
          <a:solidFill>
            <a:schemeClr val="accent6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53" name="TextBox 252"/>
          <p:cNvSpPr txBox="1"/>
          <p:nvPr/>
        </p:nvSpPr>
        <p:spPr>
          <a:xfrm>
            <a:off x="7759657" y="5483248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24027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54" name="Rectangle 253"/>
          <p:cNvSpPr/>
          <p:nvPr/>
        </p:nvSpPr>
        <p:spPr bwMode="auto">
          <a:xfrm>
            <a:off x="7214821" y="5458998"/>
            <a:ext cx="622918" cy="301692"/>
          </a:xfrm>
          <a:prstGeom prst="rect">
            <a:avLst/>
          </a:prstGeom>
          <a:solidFill>
            <a:srgbClr val="FFC000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55" name="TextBox 254"/>
          <p:cNvSpPr txBox="1"/>
          <p:nvPr/>
        </p:nvSpPr>
        <p:spPr>
          <a:xfrm>
            <a:off x="7154422" y="5498858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99999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256" name="Straight Arrow Connector 255"/>
          <p:cNvCxnSpPr/>
          <p:nvPr/>
        </p:nvCxnSpPr>
        <p:spPr>
          <a:xfrm>
            <a:off x="9151796" y="5260966"/>
            <a:ext cx="970082" cy="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Rectangle 256"/>
          <p:cNvSpPr/>
          <p:nvPr/>
        </p:nvSpPr>
        <p:spPr bwMode="auto">
          <a:xfrm>
            <a:off x="8214426" y="4878515"/>
            <a:ext cx="658528" cy="30169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58" name="TextBox 257"/>
          <p:cNvSpPr txBox="1"/>
          <p:nvPr/>
        </p:nvSpPr>
        <p:spPr>
          <a:xfrm>
            <a:off x="8138212" y="4907726"/>
            <a:ext cx="804464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59" name="Rectangle 258"/>
          <p:cNvSpPr/>
          <p:nvPr/>
        </p:nvSpPr>
        <p:spPr bwMode="auto">
          <a:xfrm>
            <a:off x="8872955" y="4879611"/>
            <a:ext cx="478171" cy="301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8793244" y="4912266"/>
            <a:ext cx="631089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61" name="Rectangle 260"/>
          <p:cNvSpPr/>
          <p:nvPr/>
        </p:nvSpPr>
        <p:spPr bwMode="auto">
          <a:xfrm>
            <a:off x="9325378" y="4879443"/>
            <a:ext cx="622918" cy="301692"/>
          </a:xfrm>
          <a:prstGeom prst="rect">
            <a:avLst/>
          </a:prstGeom>
          <a:solidFill>
            <a:srgbClr val="FFC000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62" name="TextBox 261"/>
          <p:cNvSpPr txBox="1"/>
          <p:nvPr/>
        </p:nvSpPr>
        <p:spPr>
          <a:xfrm>
            <a:off x="9264979" y="4919303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99999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67" name="Freeform 266"/>
          <p:cNvSpPr/>
          <p:nvPr/>
        </p:nvSpPr>
        <p:spPr>
          <a:xfrm>
            <a:off x="2185246" y="3002621"/>
            <a:ext cx="8081554" cy="775405"/>
          </a:xfrm>
          <a:custGeom>
            <a:avLst/>
            <a:gdLst>
              <a:gd name="connsiteX0" fmla="*/ 0 w 7245532"/>
              <a:gd name="connsiteY0" fmla="*/ 628313 h 775405"/>
              <a:gd name="connsiteX1" fmla="*/ 505097 w 7245532"/>
              <a:gd name="connsiteY1" fmla="*/ 637022 h 775405"/>
              <a:gd name="connsiteX2" fmla="*/ 1706880 w 7245532"/>
              <a:gd name="connsiteY2" fmla="*/ 140633 h 775405"/>
              <a:gd name="connsiteX3" fmla="*/ 3039292 w 7245532"/>
              <a:gd name="connsiteY3" fmla="*/ 1296 h 775405"/>
              <a:gd name="connsiteX4" fmla="*/ 4572000 w 7245532"/>
              <a:gd name="connsiteY4" fmla="*/ 105799 h 775405"/>
              <a:gd name="connsiteX5" fmla="*/ 5608320 w 7245532"/>
              <a:gd name="connsiteY5" fmla="*/ 602188 h 775405"/>
              <a:gd name="connsiteX6" fmla="*/ 6357257 w 7245532"/>
              <a:gd name="connsiteY6" fmla="*/ 767650 h 775405"/>
              <a:gd name="connsiteX7" fmla="*/ 7245532 w 7245532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81554" h="775405">
                <a:moveTo>
                  <a:pt x="0" y="680564"/>
                </a:moveTo>
                <a:cubicBezTo>
                  <a:pt x="92891" y="708141"/>
                  <a:pt x="917302" y="727011"/>
                  <a:pt x="1341119" y="637022"/>
                </a:cubicBezTo>
                <a:cubicBezTo>
                  <a:pt x="1764936" y="547034"/>
                  <a:pt x="2120536" y="246587"/>
                  <a:pt x="2542902" y="140633"/>
                </a:cubicBezTo>
                <a:cubicBezTo>
                  <a:pt x="2965268" y="34679"/>
                  <a:pt x="3397794" y="7102"/>
                  <a:pt x="3875314" y="1296"/>
                </a:cubicBezTo>
                <a:cubicBezTo>
                  <a:pt x="4352834" y="-4510"/>
                  <a:pt x="4979851" y="5650"/>
                  <a:pt x="5408022" y="105799"/>
                </a:cubicBezTo>
                <a:cubicBezTo>
                  <a:pt x="5836193" y="205948"/>
                  <a:pt x="6146799" y="491880"/>
                  <a:pt x="6444342" y="602188"/>
                </a:cubicBezTo>
                <a:cubicBezTo>
                  <a:pt x="6741885" y="712496"/>
                  <a:pt x="6920410" y="742976"/>
                  <a:pt x="7193279" y="767650"/>
                </a:cubicBezTo>
                <a:cubicBezTo>
                  <a:pt x="7466148" y="792324"/>
                  <a:pt x="8081554" y="750233"/>
                  <a:pt x="8081554" y="750233"/>
                </a:cubicBezTo>
              </a:path>
            </a:pathLst>
          </a:custGeom>
          <a:noFill/>
          <a:ln w="19050">
            <a:solidFill>
              <a:srgbClr val="806CC1"/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Freeform 267"/>
          <p:cNvSpPr/>
          <p:nvPr/>
        </p:nvSpPr>
        <p:spPr>
          <a:xfrm>
            <a:off x="3499784" y="3393839"/>
            <a:ext cx="5311484" cy="320823"/>
          </a:xfrm>
          <a:custGeom>
            <a:avLst/>
            <a:gdLst>
              <a:gd name="connsiteX0" fmla="*/ 0 w 7245532"/>
              <a:gd name="connsiteY0" fmla="*/ 628313 h 775405"/>
              <a:gd name="connsiteX1" fmla="*/ 505097 w 7245532"/>
              <a:gd name="connsiteY1" fmla="*/ 637022 h 775405"/>
              <a:gd name="connsiteX2" fmla="*/ 1706880 w 7245532"/>
              <a:gd name="connsiteY2" fmla="*/ 140633 h 775405"/>
              <a:gd name="connsiteX3" fmla="*/ 3039292 w 7245532"/>
              <a:gd name="connsiteY3" fmla="*/ 1296 h 775405"/>
              <a:gd name="connsiteX4" fmla="*/ 4572000 w 7245532"/>
              <a:gd name="connsiteY4" fmla="*/ 105799 h 775405"/>
              <a:gd name="connsiteX5" fmla="*/ 5608320 w 7245532"/>
              <a:gd name="connsiteY5" fmla="*/ 602188 h 775405"/>
              <a:gd name="connsiteX6" fmla="*/ 6357257 w 7245532"/>
              <a:gd name="connsiteY6" fmla="*/ 767650 h 775405"/>
              <a:gd name="connsiteX7" fmla="*/ 7245532 w 7245532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134794 w 8081554"/>
              <a:gd name="connsiteY1" fmla="*/ 448414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7806455"/>
              <a:gd name="connsiteY0" fmla="*/ 403937 h 775405"/>
              <a:gd name="connsiteX1" fmla="*/ 859695 w 7806455"/>
              <a:gd name="connsiteY1" fmla="*/ 448414 h 775405"/>
              <a:gd name="connsiteX2" fmla="*/ 2267803 w 7806455"/>
              <a:gd name="connsiteY2" fmla="*/ 140633 h 775405"/>
              <a:gd name="connsiteX3" fmla="*/ 3600215 w 7806455"/>
              <a:gd name="connsiteY3" fmla="*/ 1296 h 775405"/>
              <a:gd name="connsiteX4" fmla="*/ 5132923 w 7806455"/>
              <a:gd name="connsiteY4" fmla="*/ 105799 h 775405"/>
              <a:gd name="connsiteX5" fmla="*/ 6169243 w 7806455"/>
              <a:gd name="connsiteY5" fmla="*/ 602188 h 775405"/>
              <a:gd name="connsiteX6" fmla="*/ 6918180 w 7806455"/>
              <a:gd name="connsiteY6" fmla="*/ 767650 h 775405"/>
              <a:gd name="connsiteX7" fmla="*/ 7806455 w 7806455"/>
              <a:gd name="connsiteY7" fmla="*/ 750233 h 775405"/>
              <a:gd name="connsiteX0" fmla="*/ 0 w 7806455"/>
              <a:gd name="connsiteY0" fmla="*/ 403287 h 784478"/>
              <a:gd name="connsiteX1" fmla="*/ 859695 w 7806455"/>
              <a:gd name="connsiteY1" fmla="*/ 447764 h 784478"/>
              <a:gd name="connsiteX2" fmla="*/ 2267803 w 7806455"/>
              <a:gd name="connsiteY2" fmla="*/ 139983 h 784478"/>
              <a:gd name="connsiteX3" fmla="*/ 3600215 w 7806455"/>
              <a:gd name="connsiteY3" fmla="*/ 646 h 784478"/>
              <a:gd name="connsiteX4" fmla="*/ 5132923 w 7806455"/>
              <a:gd name="connsiteY4" fmla="*/ 105149 h 784478"/>
              <a:gd name="connsiteX5" fmla="*/ 5992393 w 7806455"/>
              <a:gd name="connsiteY5" fmla="*/ 463223 h 784478"/>
              <a:gd name="connsiteX6" fmla="*/ 6918180 w 7806455"/>
              <a:gd name="connsiteY6" fmla="*/ 767000 h 784478"/>
              <a:gd name="connsiteX7" fmla="*/ 7806455 w 7806455"/>
              <a:gd name="connsiteY7" fmla="*/ 749583 h 784478"/>
              <a:gd name="connsiteX0" fmla="*/ 0 w 7806455"/>
              <a:gd name="connsiteY0" fmla="*/ 403287 h 749583"/>
              <a:gd name="connsiteX1" fmla="*/ 859695 w 7806455"/>
              <a:gd name="connsiteY1" fmla="*/ 447764 h 749583"/>
              <a:gd name="connsiteX2" fmla="*/ 2267803 w 7806455"/>
              <a:gd name="connsiteY2" fmla="*/ 139983 h 749583"/>
              <a:gd name="connsiteX3" fmla="*/ 3600215 w 7806455"/>
              <a:gd name="connsiteY3" fmla="*/ 646 h 749583"/>
              <a:gd name="connsiteX4" fmla="*/ 5132923 w 7806455"/>
              <a:gd name="connsiteY4" fmla="*/ 105149 h 749583"/>
              <a:gd name="connsiteX5" fmla="*/ 5992393 w 7806455"/>
              <a:gd name="connsiteY5" fmla="*/ 463223 h 749583"/>
              <a:gd name="connsiteX6" fmla="*/ 7806455 w 7806455"/>
              <a:gd name="connsiteY6" fmla="*/ 749583 h 749583"/>
              <a:gd name="connsiteX0" fmla="*/ 0 w 5992393"/>
              <a:gd name="connsiteY0" fmla="*/ 403287 h 463224"/>
              <a:gd name="connsiteX1" fmla="*/ 859695 w 5992393"/>
              <a:gd name="connsiteY1" fmla="*/ 447764 h 463224"/>
              <a:gd name="connsiteX2" fmla="*/ 2267803 w 5992393"/>
              <a:gd name="connsiteY2" fmla="*/ 139983 h 463224"/>
              <a:gd name="connsiteX3" fmla="*/ 3600215 w 5992393"/>
              <a:gd name="connsiteY3" fmla="*/ 646 h 463224"/>
              <a:gd name="connsiteX4" fmla="*/ 5132923 w 5992393"/>
              <a:gd name="connsiteY4" fmla="*/ 105149 h 463224"/>
              <a:gd name="connsiteX5" fmla="*/ 5992393 w 5992393"/>
              <a:gd name="connsiteY5" fmla="*/ 463223 h 46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92393" h="463224">
                <a:moveTo>
                  <a:pt x="0" y="403287"/>
                </a:moveTo>
                <a:cubicBezTo>
                  <a:pt x="92891" y="430864"/>
                  <a:pt x="481728" y="491648"/>
                  <a:pt x="859695" y="447764"/>
                </a:cubicBezTo>
                <a:cubicBezTo>
                  <a:pt x="1237662" y="403880"/>
                  <a:pt x="1811050" y="214503"/>
                  <a:pt x="2267803" y="139983"/>
                </a:cubicBezTo>
                <a:cubicBezTo>
                  <a:pt x="2724556" y="65463"/>
                  <a:pt x="3122695" y="6452"/>
                  <a:pt x="3600215" y="646"/>
                </a:cubicBezTo>
                <a:cubicBezTo>
                  <a:pt x="4077735" y="-5160"/>
                  <a:pt x="4734227" y="28053"/>
                  <a:pt x="5132923" y="105149"/>
                </a:cubicBezTo>
                <a:cubicBezTo>
                  <a:pt x="5531619" y="182245"/>
                  <a:pt x="5546804" y="355817"/>
                  <a:pt x="5992393" y="463223"/>
                </a:cubicBezTo>
              </a:path>
            </a:pathLst>
          </a:custGeom>
          <a:noFill/>
          <a:ln w="19050">
            <a:solidFill>
              <a:srgbClr val="806CC1"/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Freeform 268"/>
          <p:cNvSpPr/>
          <p:nvPr/>
        </p:nvSpPr>
        <p:spPr>
          <a:xfrm flipV="1">
            <a:off x="3560375" y="3823326"/>
            <a:ext cx="5311484" cy="241637"/>
          </a:xfrm>
          <a:custGeom>
            <a:avLst/>
            <a:gdLst>
              <a:gd name="connsiteX0" fmla="*/ 0 w 7245532"/>
              <a:gd name="connsiteY0" fmla="*/ 628313 h 775405"/>
              <a:gd name="connsiteX1" fmla="*/ 505097 w 7245532"/>
              <a:gd name="connsiteY1" fmla="*/ 637022 h 775405"/>
              <a:gd name="connsiteX2" fmla="*/ 1706880 w 7245532"/>
              <a:gd name="connsiteY2" fmla="*/ 140633 h 775405"/>
              <a:gd name="connsiteX3" fmla="*/ 3039292 w 7245532"/>
              <a:gd name="connsiteY3" fmla="*/ 1296 h 775405"/>
              <a:gd name="connsiteX4" fmla="*/ 4572000 w 7245532"/>
              <a:gd name="connsiteY4" fmla="*/ 105799 h 775405"/>
              <a:gd name="connsiteX5" fmla="*/ 5608320 w 7245532"/>
              <a:gd name="connsiteY5" fmla="*/ 602188 h 775405"/>
              <a:gd name="connsiteX6" fmla="*/ 6357257 w 7245532"/>
              <a:gd name="connsiteY6" fmla="*/ 767650 h 775405"/>
              <a:gd name="connsiteX7" fmla="*/ 7245532 w 7245532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134794 w 8081554"/>
              <a:gd name="connsiteY1" fmla="*/ 448414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7806455"/>
              <a:gd name="connsiteY0" fmla="*/ 403937 h 775405"/>
              <a:gd name="connsiteX1" fmla="*/ 859695 w 7806455"/>
              <a:gd name="connsiteY1" fmla="*/ 448414 h 775405"/>
              <a:gd name="connsiteX2" fmla="*/ 2267803 w 7806455"/>
              <a:gd name="connsiteY2" fmla="*/ 140633 h 775405"/>
              <a:gd name="connsiteX3" fmla="*/ 3600215 w 7806455"/>
              <a:gd name="connsiteY3" fmla="*/ 1296 h 775405"/>
              <a:gd name="connsiteX4" fmla="*/ 5132923 w 7806455"/>
              <a:gd name="connsiteY4" fmla="*/ 105799 h 775405"/>
              <a:gd name="connsiteX5" fmla="*/ 6169243 w 7806455"/>
              <a:gd name="connsiteY5" fmla="*/ 602188 h 775405"/>
              <a:gd name="connsiteX6" fmla="*/ 6918180 w 7806455"/>
              <a:gd name="connsiteY6" fmla="*/ 767650 h 775405"/>
              <a:gd name="connsiteX7" fmla="*/ 7806455 w 7806455"/>
              <a:gd name="connsiteY7" fmla="*/ 750233 h 775405"/>
              <a:gd name="connsiteX0" fmla="*/ 0 w 7806455"/>
              <a:gd name="connsiteY0" fmla="*/ 403287 h 784478"/>
              <a:gd name="connsiteX1" fmla="*/ 859695 w 7806455"/>
              <a:gd name="connsiteY1" fmla="*/ 447764 h 784478"/>
              <a:gd name="connsiteX2" fmla="*/ 2267803 w 7806455"/>
              <a:gd name="connsiteY2" fmla="*/ 139983 h 784478"/>
              <a:gd name="connsiteX3" fmla="*/ 3600215 w 7806455"/>
              <a:gd name="connsiteY3" fmla="*/ 646 h 784478"/>
              <a:gd name="connsiteX4" fmla="*/ 5132923 w 7806455"/>
              <a:gd name="connsiteY4" fmla="*/ 105149 h 784478"/>
              <a:gd name="connsiteX5" fmla="*/ 5992393 w 7806455"/>
              <a:gd name="connsiteY5" fmla="*/ 463223 h 784478"/>
              <a:gd name="connsiteX6" fmla="*/ 6918180 w 7806455"/>
              <a:gd name="connsiteY6" fmla="*/ 767000 h 784478"/>
              <a:gd name="connsiteX7" fmla="*/ 7806455 w 7806455"/>
              <a:gd name="connsiteY7" fmla="*/ 749583 h 784478"/>
              <a:gd name="connsiteX0" fmla="*/ 0 w 7806455"/>
              <a:gd name="connsiteY0" fmla="*/ 403287 h 749583"/>
              <a:gd name="connsiteX1" fmla="*/ 859695 w 7806455"/>
              <a:gd name="connsiteY1" fmla="*/ 447764 h 749583"/>
              <a:gd name="connsiteX2" fmla="*/ 2267803 w 7806455"/>
              <a:gd name="connsiteY2" fmla="*/ 139983 h 749583"/>
              <a:gd name="connsiteX3" fmla="*/ 3600215 w 7806455"/>
              <a:gd name="connsiteY3" fmla="*/ 646 h 749583"/>
              <a:gd name="connsiteX4" fmla="*/ 5132923 w 7806455"/>
              <a:gd name="connsiteY4" fmla="*/ 105149 h 749583"/>
              <a:gd name="connsiteX5" fmla="*/ 5992393 w 7806455"/>
              <a:gd name="connsiteY5" fmla="*/ 463223 h 749583"/>
              <a:gd name="connsiteX6" fmla="*/ 7806455 w 7806455"/>
              <a:gd name="connsiteY6" fmla="*/ 749583 h 749583"/>
              <a:gd name="connsiteX0" fmla="*/ 0 w 5992393"/>
              <a:gd name="connsiteY0" fmla="*/ 403287 h 463224"/>
              <a:gd name="connsiteX1" fmla="*/ 859695 w 5992393"/>
              <a:gd name="connsiteY1" fmla="*/ 447764 h 463224"/>
              <a:gd name="connsiteX2" fmla="*/ 2267803 w 5992393"/>
              <a:gd name="connsiteY2" fmla="*/ 139983 h 463224"/>
              <a:gd name="connsiteX3" fmla="*/ 3600215 w 5992393"/>
              <a:gd name="connsiteY3" fmla="*/ 646 h 463224"/>
              <a:gd name="connsiteX4" fmla="*/ 5132923 w 5992393"/>
              <a:gd name="connsiteY4" fmla="*/ 105149 h 463224"/>
              <a:gd name="connsiteX5" fmla="*/ 5992393 w 5992393"/>
              <a:gd name="connsiteY5" fmla="*/ 463223 h 46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92393" h="463224">
                <a:moveTo>
                  <a:pt x="0" y="403287"/>
                </a:moveTo>
                <a:cubicBezTo>
                  <a:pt x="92891" y="430864"/>
                  <a:pt x="481728" y="491648"/>
                  <a:pt x="859695" y="447764"/>
                </a:cubicBezTo>
                <a:cubicBezTo>
                  <a:pt x="1237662" y="403880"/>
                  <a:pt x="1811050" y="214503"/>
                  <a:pt x="2267803" y="139983"/>
                </a:cubicBezTo>
                <a:cubicBezTo>
                  <a:pt x="2724556" y="65463"/>
                  <a:pt x="3122695" y="6452"/>
                  <a:pt x="3600215" y="646"/>
                </a:cubicBezTo>
                <a:cubicBezTo>
                  <a:pt x="4077735" y="-5160"/>
                  <a:pt x="4734227" y="28053"/>
                  <a:pt x="5132923" y="105149"/>
                </a:cubicBezTo>
                <a:cubicBezTo>
                  <a:pt x="5531619" y="182245"/>
                  <a:pt x="5546804" y="355817"/>
                  <a:pt x="5992393" y="463223"/>
                </a:cubicBezTo>
              </a:path>
            </a:pathLst>
          </a:custGeom>
          <a:noFill/>
          <a:ln w="19050">
            <a:solidFill>
              <a:srgbClr val="806CC1"/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Freeform 269"/>
          <p:cNvSpPr/>
          <p:nvPr/>
        </p:nvSpPr>
        <p:spPr>
          <a:xfrm flipV="1">
            <a:off x="3617299" y="3850781"/>
            <a:ext cx="5311484" cy="754174"/>
          </a:xfrm>
          <a:custGeom>
            <a:avLst/>
            <a:gdLst>
              <a:gd name="connsiteX0" fmla="*/ 0 w 7245532"/>
              <a:gd name="connsiteY0" fmla="*/ 628313 h 775405"/>
              <a:gd name="connsiteX1" fmla="*/ 505097 w 7245532"/>
              <a:gd name="connsiteY1" fmla="*/ 637022 h 775405"/>
              <a:gd name="connsiteX2" fmla="*/ 1706880 w 7245532"/>
              <a:gd name="connsiteY2" fmla="*/ 140633 h 775405"/>
              <a:gd name="connsiteX3" fmla="*/ 3039292 w 7245532"/>
              <a:gd name="connsiteY3" fmla="*/ 1296 h 775405"/>
              <a:gd name="connsiteX4" fmla="*/ 4572000 w 7245532"/>
              <a:gd name="connsiteY4" fmla="*/ 105799 h 775405"/>
              <a:gd name="connsiteX5" fmla="*/ 5608320 w 7245532"/>
              <a:gd name="connsiteY5" fmla="*/ 602188 h 775405"/>
              <a:gd name="connsiteX6" fmla="*/ 6357257 w 7245532"/>
              <a:gd name="connsiteY6" fmla="*/ 767650 h 775405"/>
              <a:gd name="connsiteX7" fmla="*/ 7245532 w 7245532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134794 w 8081554"/>
              <a:gd name="connsiteY1" fmla="*/ 448414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7806455"/>
              <a:gd name="connsiteY0" fmla="*/ 403937 h 775405"/>
              <a:gd name="connsiteX1" fmla="*/ 859695 w 7806455"/>
              <a:gd name="connsiteY1" fmla="*/ 448414 h 775405"/>
              <a:gd name="connsiteX2" fmla="*/ 2267803 w 7806455"/>
              <a:gd name="connsiteY2" fmla="*/ 140633 h 775405"/>
              <a:gd name="connsiteX3" fmla="*/ 3600215 w 7806455"/>
              <a:gd name="connsiteY3" fmla="*/ 1296 h 775405"/>
              <a:gd name="connsiteX4" fmla="*/ 5132923 w 7806455"/>
              <a:gd name="connsiteY4" fmla="*/ 105799 h 775405"/>
              <a:gd name="connsiteX5" fmla="*/ 6169243 w 7806455"/>
              <a:gd name="connsiteY5" fmla="*/ 602188 h 775405"/>
              <a:gd name="connsiteX6" fmla="*/ 6918180 w 7806455"/>
              <a:gd name="connsiteY6" fmla="*/ 767650 h 775405"/>
              <a:gd name="connsiteX7" fmla="*/ 7806455 w 7806455"/>
              <a:gd name="connsiteY7" fmla="*/ 750233 h 775405"/>
              <a:gd name="connsiteX0" fmla="*/ 0 w 7806455"/>
              <a:gd name="connsiteY0" fmla="*/ 403287 h 784478"/>
              <a:gd name="connsiteX1" fmla="*/ 859695 w 7806455"/>
              <a:gd name="connsiteY1" fmla="*/ 447764 h 784478"/>
              <a:gd name="connsiteX2" fmla="*/ 2267803 w 7806455"/>
              <a:gd name="connsiteY2" fmla="*/ 139983 h 784478"/>
              <a:gd name="connsiteX3" fmla="*/ 3600215 w 7806455"/>
              <a:gd name="connsiteY3" fmla="*/ 646 h 784478"/>
              <a:gd name="connsiteX4" fmla="*/ 5132923 w 7806455"/>
              <a:gd name="connsiteY4" fmla="*/ 105149 h 784478"/>
              <a:gd name="connsiteX5" fmla="*/ 5992393 w 7806455"/>
              <a:gd name="connsiteY5" fmla="*/ 463223 h 784478"/>
              <a:gd name="connsiteX6" fmla="*/ 6918180 w 7806455"/>
              <a:gd name="connsiteY6" fmla="*/ 767000 h 784478"/>
              <a:gd name="connsiteX7" fmla="*/ 7806455 w 7806455"/>
              <a:gd name="connsiteY7" fmla="*/ 749583 h 784478"/>
              <a:gd name="connsiteX0" fmla="*/ 0 w 7806455"/>
              <a:gd name="connsiteY0" fmla="*/ 403287 h 749583"/>
              <a:gd name="connsiteX1" fmla="*/ 859695 w 7806455"/>
              <a:gd name="connsiteY1" fmla="*/ 447764 h 749583"/>
              <a:gd name="connsiteX2" fmla="*/ 2267803 w 7806455"/>
              <a:gd name="connsiteY2" fmla="*/ 139983 h 749583"/>
              <a:gd name="connsiteX3" fmla="*/ 3600215 w 7806455"/>
              <a:gd name="connsiteY3" fmla="*/ 646 h 749583"/>
              <a:gd name="connsiteX4" fmla="*/ 5132923 w 7806455"/>
              <a:gd name="connsiteY4" fmla="*/ 105149 h 749583"/>
              <a:gd name="connsiteX5" fmla="*/ 5992393 w 7806455"/>
              <a:gd name="connsiteY5" fmla="*/ 463223 h 749583"/>
              <a:gd name="connsiteX6" fmla="*/ 7806455 w 7806455"/>
              <a:gd name="connsiteY6" fmla="*/ 749583 h 749583"/>
              <a:gd name="connsiteX0" fmla="*/ 0 w 5992393"/>
              <a:gd name="connsiteY0" fmla="*/ 403287 h 463224"/>
              <a:gd name="connsiteX1" fmla="*/ 859695 w 5992393"/>
              <a:gd name="connsiteY1" fmla="*/ 447764 h 463224"/>
              <a:gd name="connsiteX2" fmla="*/ 2267803 w 5992393"/>
              <a:gd name="connsiteY2" fmla="*/ 139983 h 463224"/>
              <a:gd name="connsiteX3" fmla="*/ 3600215 w 5992393"/>
              <a:gd name="connsiteY3" fmla="*/ 646 h 463224"/>
              <a:gd name="connsiteX4" fmla="*/ 5132923 w 5992393"/>
              <a:gd name="connsiteY4" fmla="*/ 105149 h 463224"/>
              <a:gd name="connsiteX5" fmla="*/ 5992393 w 5992393"/>
              <a:gd name="connsiteY5" fmla="*/ 463223 h 463224"/>
              <a:gd name="connsiteX0" fmla="*/ 0 w 5992393"/>
              <a:gd name="connsiteY0" fmla="*/ 403287 h 463223"/>
              <a:gd name="connsiteX1" fmla="*/ 1075844 w 5992393"/>
              <a:gd name="connsiteY1" fmla="*/ 60499 h 463223"/>
              <a:gd name="connsiteX2" fmla="*/ 2267803 w 5992393"/>
              <a:gd name="connsiteY2" fmla="*/ 139983 h 463223"/>
              <a:gd name="connsiteX3" fmla="*/ 3600215 w 5992393"/>
              <a:gd name="connsiteY3" fmla="*/ 646 h 463223"/>
              <a:gd name="connsiteX4" fmla="*/ 5132923 w 5992393"/>
              <a:gd name="connsiteY4" fmla="*/ 105149 h 463223"/>
              <a:gd name="connsiteX5" fmla="*/ 5992393 w 5992393"/>
              <a:gd name="connsiteY5" fmla="*/ 463223 h 463223"/>
              <a:gd name="connsiteX0" fmla="*/ 0 w 5992393"/>
              <a:gd name="connsiteY0" fmla="*/ 405865 h 465801"/>
              <a:gd name="connsiteX1" fmla="*/ 1075844 w 5992393"/>
              <a:gd name="connsiteY1" fmla="*/ 63077 h 465801"/>
              <a:gd name="connsiteX2" fmla="*/ 3600215 w 5992393"/>
              <a:gd name="connsiteY2" fmla="*/ 3224 h 465801"/>
              <a:gd name="connsiteX3" fmla="*/ 5132923 w 5992393"/>
              <a:gd name="connsiteY3" fmla="*/ 107727 h 465801"/>
              <a:gd name="connsiteX4" fmla="*/ 5992393 w 5992393"/>
              <a:gd name="connsiteY4" fmla="*/ 465801 h 465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2393" h="465801">
                <a:moveTo>
                  <a:pt x="0" y="405865"/>
                </a:moveTo>
                <a:cubicBezTo>
                  <a:pt x="92891" y="433442"/>
                  <a:pt x="475808" y="130184"/>
                  <a:pt x="1075844" y="63077"/>
                </a:cubicBezTo>
                <a:cubicBezTo>
                  <a:pt x="1675880" y="-4030"/>
                  <a:pt x="2924035" y="-4218"/>
                  <a:pt x="3600215" y="3224"/>
                </a:cubicBezTo>
                <a:cubicBezTo>
                  <a:pt x="4077735" y="-2582"/>
                  <a:pt x="4734227" y="30631"/>
                  <a:pt x="5132923" y="107727"/>
                </a:cubicBezTo>
                <a:cubicBezTo>
                  <a:pt x="5531619" y="184823"/>
                  <a:pt x="5546804" y="358395"/>
                  <a:pt x="5992393" y="465801"/>
                </a:cubicBezTo>
              </a:path>
            </a:pathLst>
          </a:custGeom>
          <a:noFill/>
          <a:ln w="19050">
            <a:solidFill>
              <a:srgbClr val="806CC1"/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341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Straight Arrow Connector 222"/>
          <p:cNvCxnSpPr>
            <a:endCxn id="154" idx="7"/>
          </p:cNvCxnSpPr>
          <p:nvPr/>
        </p:nvCxnSpPr>
        <p:spPr>
          <a:xfrm flipH="1">
            <a:off x="6198780" y="2859903"/>
            <a:ext cx="954266" cy="1969273"/>
          </a:xfrm>
          <a:prstGeom prst="straightConnector1">
            <a:avLst/>
          </a:prstGeom>
          <a:ln>
            <a:solidFill>
              <a:schemeClr val="accent3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Group 114"/>
          <p:cNvGrpSpPr/>
          <p:nvPr/>
        </p:nvGrpSpPr>
        <p:grpSpPr>
          <a:xfrm>
            <a:off x="740219" y="3720430"/>
            <a:ext cx="2183181" cy="1333526"/>
            <a:chOff x="768764" y="2808804"/>
            <a:chExt cx="1759030" cy="468038"/>
          </a:xfrm>
        </p:grpSpPr>
        <p:sp>
          <p:nvSpPr>
            <p:cNvPr id="116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17" name="Rounded Rectangle 116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9" y="87270"/>
            <a:ext cx="11471747" cy="102057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3400" b="0" dirty="0" smtClean="0"/>
              <a:t>Voltron Traffic Engineering (Path Selection)</a:t>
            </a:r>
            <a:endParaRPr lang="en-US" sz="3400" b="0" dirty="0">
              <a:solidFill>
                <a:schemeClr val="tx2"/>
              </a:solidFill>
            </a:endParaRPr>
          </a:p>
        </p:txBody>
      </p:sp>
      <p:sp>
        <p:nvSpPr>
          <p:cNvPr id="155" name="Content Placeholder 2"/>
          <p:cNvSpPr txBox="1">
            <a:spLocks/>
          </p:cNvSpPr>
          <p:nvPr/>
        </p:nvSpPr>
        <p:spPr>
          <a:xfrm>
            <a:off x="478948" y="907541"/>
            <a:ext cx="11190537" cy="747998"/>
          </a:xfrm>
          <a:prstGeom prst="rect">
            <a:avLst/>
          </a:prstGeom>
        </p:spPr>
        <p:txBody>
          <a:bodyPr lIns="121899" tIns="60949" rIns="121899" bIns="60949"/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478355" indent="-287859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8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575719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766214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79" indent="-228588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61" indent="-228557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3" indent="0" algn="l" defTabSz="91434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4" indent="-228588" algn="l" defTabSz="9143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</a:pPr>
            <a:r>
              <a:rPr lang="en-US" sz="1800" dirty="0" smtClean="0"/>
              <a:t>Use BMP to export path attributes (</a:t>
            </a:r>
            <a:r>
              <a:rPr lang="en-US" sz="1800" dirty="0" err="1" smtClean="0"/>
              <a:t>ext-comms</a:t>
            </a:r>
            <a:r>
              <a:rPr lang="en-US" sz="1800" dirty="0" smtClean="0"/>
              <a:t>) from the network</a:t>
            </a:r>
          </a:p>
          <a:p>
            <a:pPr>
              <a:spcBef>
                <a:spcPts val="800"/>
              </a:spcBef>
            </a:pPr>
            <a:r>
              <a:rPr lang="en-US" sz="1800" dirty="0" smtClean="0"/>
              <a:t>Secure Path is reflected in Service Tuple label stack:  |S2|ToR-SRGB|Host-EPE|VPN|Prefix|</a:t>
            </a:r>
          </a:p>
          <a:p>
            <a:pPr>
              <a:spcBef>
                <a:spcPts val="800"/>
              </a:spcBef>
            </a:pPr>
            <a:endParaRPr lang="en-US" sz="1800" dirty="0" smtClean="0"/>
          </a:p>
        </p:txBody>
      </p:sp>
      <p:grpSp>
        <p:nvGrpSpPr>
          <p:cNvPr id="118" name="Group 117"/>
          <p:cNvGrpSpPr/>
          <p:nvPr/>
        </p:nvGrpSpPr>
        <p:grpSpPr>
          <a:xfrm>
            <a:off x="914004" y="4364707"/>
            <a:ext cx="542559" cy="556741"/>
            <a:chOff x="1133026" y="4155802"/>
            <a:chExt cx="542559" cy="556741"/>
          </a:xfrm>
        </p:grpSpPr>
        <p:sp>
          <p:nvSpPr>
            <p:cNvPr id="119" name="TextBox 118"/>
            <p:cNvSpPr txBox="1"/>
            <p:nvPr/>
          </p:nvSpPr>
          <p:spPr>
            <a:xfrm>
              <a:off x="1165137" y="4298577"/>
              <a:ext cx="449974" cy="2693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1794247" y="4478752"/>
            <a:ext cx="953424" cy="377025"/>
            <a:chOff x="768764" y="2808804"/>
            <a:chExt cx="1759030" cy="468038"/>
          </a:xfrm>
        </p:grpSpPr>
        <p:sp>
          <p:nvSpPr>
            <p:cNvPr id="122" name="Rounded Rectangle 121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23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124" name="Straight Connector 123"/>
          <p:cNvCxnSpPr>
            <a:stCxn id="122" idx="1"/>
          </p:cNvCxnSpPr>
          <p:nvPr/>
        </p:nvCxnSpPr>
        <p:spPr>
          <a:xfrm flipH="1" flipV="1">
            <a:off x="1448997" y="4657299"/>
            <a:ext cx="345250" cy="996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770138" y="3774830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5777852" y="3669600"/>
            <a:ext cx="493148" cy="388463"/>
            <a:chOff x="4460682" y="1494845"/>
            <a:chExt cx="365760" cy="365760"/>
          </a:xfrm>
        </p:grpSpPr>
        <p:sp>
          <p:nvSpPr>
            <p:cNvPr id="127" name="Oval 126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4460682" y="1571950"/>
              <a:ext cx="365760" cy="1846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4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S0</a:t>
              </a:r>
              <a:endParaRPr lang="fr-FR" sz="14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4448046" y="3777811"/>
            <a:ext cx="493148" cy="388463"/>
            <a:chOff x="4460682" y="1494845"/>
            <a:chExt cx="365760" cy="365760"/>
          </a:xfrm>
        </p:grpSpPr>
        <p:sp>
          <p:nvSpPr>
            <p:cNvPr id="130" name="Oval 12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32" name="Straight Connector 131"/>
          <p:cNvCxnSpPr/>
          <p:nvPr/>
        </p:nvCxnSpPr>
        <p:spPr>
          <a:xfrm flipH="1">
            <a:off x="4941194" y="3863832"/>
            <a:ext cx="836657" cy="1082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/>
          <p:cNvGrpSpPr/>
          <p:nvPr/>
        </p:nvGrpSpPr>
        <p:grpSpPr>
          <a:xfrm>
            <a:off x="4448046" y="4243970"/>
            <a:ext cx="493148" cy="388463"/>
            <a:chOff x="4460682" y="1494845"/>
            <a:chExt cx="365760" cy="365760"/>
          </a:xfrm>
        </p:grpSpPr>
        <p:sp>
          <p:nvSpPr>
            <p:cNvPr id="134" name="Oval 13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3261083" y="4426004"/>
            <a:ext cx="474796" cy="579928"/>
            <a:chOff x="4442055" y="1501973"/>
            <a:chExt cx="365762" cy="461344"/>
          </a:xfrm>
        </p:grpSpPr>
        <p:sp>
          <p:nvSpPr>
            <p:cNvPr id="137" name="Oval 136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4442057" y="1501973"/>
              <a:ext cx="365760" cy="461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ToR100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39" name="Straight Connector 138"/>
          <p:cNvCxnSpPr/>
          <p:nvPr/>
        </p:nvCxnSpPr>
        <p:spPr>
          <a:xfrm flipH="1">
            <a:off x="3735876" y="4109385"/>
            <a:ext cx="784390" cy="5400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3735879" y="4431652"/>
            <a:ext cx="712167" cy="25699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endCxn id="122" idx="3"/>
          </p:cNvCxnSpPr>
          <p:nvPr/>
        </p:nvCxnSpPr>
        <p:spPr>
          <a:xfrm flipH="1">
            <a:off x="2747671" y="4664385"/>
            <a:ext cx="513413" cy="28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/>
          <p:cNvGrpSpPr/>
          <p:nvPr/>
        </p:nvGrpSpPr>
        <p:grpSpPr>
          <a:xfrm>
            <a:off x="4448046" y="4722707"/>
            <a:ext cx="493148" cy="388463"/>
            <a:chOff x="4460682" y="1494845"/>
            <a:chExt cx="365760" cy="365760"/>
          </a:xfrm>
        </p:grpSpPr>
        <p:sp>
          <p:nvSpPr>
            <p:cNvPr id="143" name="Oval 142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4448046" y="5284565"/>
            <a:ext cx="493148" cy="388463"/>
            <a:chOff x="4460682" y="1494845"/>
            <a:chExt cx="365760" cy="365760"/>
          </a:xfrm>
        </p:grpSpPr>
        <p:sp>
          <p:nvSpPr>
            <p:cNvPr id="146" name="Oval 14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L33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48" name="Straight Connector 147"/>
          <p:cNvCxnSpPr/>
          <p:nvPr/>
        </p:nvCxnSpPr>
        <p:spPr>
          <a:xfrm>
            <a:off x="3735876" y="4664385"/>
            <a:ext cx="712170" cy="25255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3735879" y="4715968"/>
            <a:ext cx="712167" cy="7628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oup 149"/>
          <p:cNvGrpSpPr/>
          <p:nvPr/>
        </p:nvGrpSpPr>
        <p:grpSpPr>
          <a:xfrm>
            <a:off x="5777852" y="4205845"/>
            <a:ext cx="493148" cy="388463"/>
            <a:chOff x="4460682" y="1494845"/>
            <a:chExt cx="365760" cy="365760"/>
          </a:xfrm>
        </p:grpSpPr>
        <p:sp>
          <p:nvSpPr>
            <p:cNvPr id="151" name="Oval 15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S1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5777852" y="4772287"/>
            <a:ext cx="493148" cy="388463"/>
            <a:chOff x="4460682" y="1502161"/>
            <a:chExt cx="365760" cy="365760"/>
          </a:xfrm>
        </p:grpSpPr>
        <p:sp>
          <p:nvSpPr>
            <p:cNvPr id="154" name="Oval 153"/>
            <p:cNvSpPr/>
            <p:nvPr/>
          </p:nvSpPr>
          <p:spPr>
            <a:xfrm>
              <a:off x="4460682" y="1502161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4460682" y="1591557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5753670" y="5396300"/>
            <a:ext cx="550954" cy="388463"/>
            <a:chOff x="4437977" y="1494845"/>
            <a:chExt cx="408634" cy="365760"/>
          </a:xfrm>
        </p:grpSpPr>
        <p:sp>
          <p:nvSpPr>
            <p:cNvPr id="171" name="Oval 17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4437977" y="1603846"/>
              <a:ext cx="408634" cy="2390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S3</a:t>
              </a:r>
              <a:endParaRPr lang="fr-FR" sz="12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74" name="Straight Connector 173"/>
          <p:cNvCxnSpPr/>
          <p:nvPr/>
        </p:nvCxnSpPr>
        <p:spPr>
          <a:xfrm flipH="1" flipV="1">
            <a:off x="4941194" y="3972042"/>
            <a:ext cx="836657" cy="42148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H="1" flipV="1">
            <a:off x="4941194" y="3972042"/>
            <a:ext cx="836657" cy="9944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 flipV="1">
            <a:off x="4941194" y="3972042"/>
            <a:ext cx="812475" cy="16622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 flipV="1">
            <a:off x="4941194" y="4438202"/>
            <a:ext cx="812475" cy="119613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>
            <a:off x="4941194" y="3849527"/>
            <a:ext cx="836657" cy="58867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H="1">
            <a:off x="4941194" y="4393527"/>
            <a:ext cx="836657" cy="4467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H="1" flipV="1">
            <a:off x="4941194" y="4438202"/>
            <a:ext cx="836657" cy="5283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H="1">
            <a:off x="4941194" y="3849527"/>
            <a:ext cx="836657" cy="10674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H="1">
            <a:off x="4941194" y="4393527"/>
            <a:ext cx="836657" cy="5234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H="1" flipV="1">
            <a:off x="4941194" y="4916939"/>
            <a:ext cx="836657" cy="4303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 flipV="1">
            <a:off x="4941194" y="4916939"/>
            <a:ext cx="812475" cy="7174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flipH="1">
            <a:off x="4941194" y="3863832"/>
            <a:ext cx="836657" cy="164980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H="1">
            <a:off x="4941194" y="4393527"/>
            <a:ext cx="836657" cy="11201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H="1">
            <a:off x="4941194" y="4959970"/>
            <a:ext cx="836657" cy="55366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H="1" flipV="1">
            <a:off x="4941194" y="5478773"/>
            <a:ext cx="812475" cy="12073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1" name="Group 190"/>
          <p:cNvGrpSpPr/>
          <p:nvPr/>
        </p:nvGrpSpPr>
        <p:grpSpPr>
          <a:xfrm>
            <a:off x="7154422" y="3777811"/>
            <a:ext cx="493148" cy="388463"/>
            <a:chOff x="4460682" y="1494845"/>
            <a:chExt cx="365760" cy="365760"/>
          </a:xfrm>
        </p:grpSpPr>
        <p:sp>
          <p:nvSpPr>
            <p:cNvPr id="192" name="Oval 19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L6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94" name="Straight Connector 193"/>
          <p:cNvCxnSpPr/>
          <p:nvPr/>
        </p:nvCxnSpPr>
        <p:spPr>
          <a:xfrm flipH="1" flipV="1">
            <a:off x="6271000" y="3863832"/>
            <a:ext cx="883422" cy="13052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/>
          <p:cNvGrpSpPr/>
          <p:nvPr/>
        </p:nvGrpSpPr>
        <p:grpSpPr>
          <a:xfrm>
            <a:off x="7154422" y="4243970"/>
            <a:ext cx="493148" cy="388463"/>
            <a:chOff x="4460682" y="1494845"/>
            <a:chExt cx="365760" cy="365760"/>
          </a:xfrm>
        </p:grpSpPr>
        <p:sp>
          <p:nvSpPr>
            <p:cNvPr id="196" name="Oval 19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L7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82" name="Group 281"/>
          <p:cNvGrpSpPr/>
          <p:nvPr/>
        </p:nvGrpSpPr>
        <p:grpSpPr>
          <a:xfrm>
            <a:off x="7154422" y="4722707"/>
            <a:ext cx="493148" cy="388463"/>
            <a:chOff x="4460682" y="1494845"/>
            <a:chExt cx="365760" cy="365760"/>
          </a:xfrm>
        </p:grpSpPr>
        <p:sp>
          <p:nvSpPr>
            <p:cNvPr id="294" name="Oval 29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96" name="Group 295"/>
          <p:cNvGrpSpPr/>
          <p:nvPr/>
        </p:nvGrpSpPr>
        <p:grpSpPr>
          <a:xfrm>
            <a:off x="7154422" y="5284565"/>
            <a:ext cx="493148" cy="388463"/>
            <a:chOff x="4460682" y="1494845"/>
            <a:chExt cx="365760" cy="365760"/>
          </a:xfrm>
        </p:grpSpPr>
        <p:sp>
          <p:nvSpPr>
            <p:cNvPr id="297" name="Oval 296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8" name="TextBox 297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99" name="Straight Connector 298"/>
          <p:cNvCxnSpPr/>
          <p:nvPr/>
        </p:nvCxnSpPr>
        <p:spPr>
          <a:xfrm flipH="1" flipV="1">
            <a:off x="6271000" y="3863832"/>
            <a:ext cx="883422" cy="57437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 flipH="1" flipV="1">
            <a:off x="6271000" y="3863832"/>
            <a:ext cx="883422" cy="16851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 flipH="1" flipV="1">
            <a:off x="6271000" y="4400077"/>
            <a:ext cx="883422" cy="114892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 flipH="1">
            <a:off x="6271000" y="3994360"/>
            <a:ext cx="883422" cy="4057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 flipH="1" flipV="1">
            <a:off x="6271000" y="4400077"/>
            <a:ext cx="883422" cy="3812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 flipH="1" flipV="1">
            <a:off x="6271000" y="4400077"/>
            <a:ext cx="883422" cy="55875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/>
          <p:nvPr/>
        </p:nvCxnSpPr>
        <p:spPr>
          <a:xfrm flipH="1">
            <a:off x="6271000" y="3994360"/>
            <a:ext cx="883422" cy="97215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 flipH="1">
            <a:off x="6271000" y="4473572"/>
            <a:ext cx="883422" cy="49294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/>
          <p:cNvCxnSpPr/>
          <p:nvPr/>
        </p:nvCxnSpPr>
        <p:spPr>
          <a:xfrm flipH="1">
            <a:off x="6271000" y="4916939"/>
            <a:ext cx="883422" cy="495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/>
          <p:cNvCxnSpPr/>
          <p:nvPr/>
        </p:nvCxnSpPr>
        <p:spPr>
          <a:xfrm flipH="1" flipV="1">
            <a:off x="6271000" y="4959970"/>
            <a:ext cx="883422" cy="58903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/>
        </p:nvCxnSpPr>
        <p:spPr>
          <a:xfrm flipH="1">
            <a:off x="6304624" y="3994360"/>
            <a:ext cx="849798" cy="163998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/>
          <p:cNvCxnSpPr/>
          <p:nvPr/>
        </p:nvCxnSpPr>
        <p:spPr>
          <a:xfrm flipH="1">
            <a:off x="6304624" y="4473572"/>
            <a:ext cx="849798" cy="116076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/>
          <p:nvPr/>
        </p:nvCxnSpPr>
        <p:spPr>
          <a:xfrm flipH="1">
            <a:off x="6304624" y="4958835"/>
            <a:ext cx="849798" cy="6755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/>
          <p:nvPr/>
        </p:nvCxnSpPr>
        <p:spPr>
          <a:xfrm flipH="1">
            <a:off x="6304624" y="5514167"/>
            <a:ext cx="849798" cy="8533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4" name="Group 313"/>
          <p:cNvGrpSpPr/>
          <p:nvPr/>
        </p:nvGrpSpPr>
        <p:grpSpPr>
          <a:xfrm>
            <a:off x="8339799" y="4419578"/>
            <a:ext cx="483505" cy="469369"/>
            <a:chOff x="4442055" y="1503898"/>
            <a:chExt cx="372471" cy="372241"/>
          </a:xfrm>
        </p:grpSpPr>
        <p:sp>
          <p:nvSpPr>
            <p:cNvPr id="315" name="Oval 314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16" name="TextBox 315"/>
            <p:cNvSpPr txBox="1"/>
            <p:nvPr/>
          </p:nvSpPr>
          <p:spPr>
            <a:xfrm>
              <a:off x="4448766" y="1503898"/>
              <a:ext cx="365760" cy="3722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err="1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</a:t>
              </a:r>
              <a:endParaRPr lang="en-US" sz="1300" dirty="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25" name="Straight Connector 324"/>
          <p:cNvCxnSpPr>
            <a:endCxn id="316" idx="1"/>
          </p:cNvCxnSpPr>
          <p:nvPr/>
        </p:nvCxnSpPr>
        <p:spPr>
          <a:xfrm flipV="1">
            <a:off x="7647570" y="4654263"/>
            <a:ext cx="700941" cy="8593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/>
          <p:cNvCxnSpPr>
            <a:endCxn id="316" idx="1"/>
          </p:cNvCxnSpPr>
          <p:nvPr/>
        </p:nvCxnSpPr>
        <p:spPr>
          <a:xfrm flipV="1">
            <a:off x="7647570" y="4654263"/>
            <a:ext cx="700941" cy="2626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/>
          <p:cNvCxnSpPr>
            <a:endCxn id="315" idx="2"/>
          </p:cNvCxnSpPr>
          <p:nvPr/>
        </p:nvCxnSpPr>
        <p:spPr>
          <a:xfrm>
            <a:off x="7647570" y="4438202"/>
            <a:ext cx="692229" cy="21806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/>
          <p:cNvCxnSpPr>
            <a:endCxn id="316" idx="1"/>
          </p:cNvCxnSpPr>
          <p:nvPr/>
        </p:nvCxnSpPr>
        <p:spPr>
          <a:xfrm>
            <a:off x="7575350" y="4109384"/>
            <a:ext cx="773161" cy="54487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/>
          <p:nvPr/>
        </p:nvCxnSpPr>
        <p:spPr>
          <a:xfrm flipH="1" flipV="1">
            <a:off x="6271000" y="3863832"/>
            <a:ext cx="883422" cy="10950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" name="Rounded Rectangle 4"/>
          <p:cNvSpPr/>
          <p:nvPr/>
        </p:nvSpPr>
        <p:spPr>
          <a:xfrm>
            <a:off x="9276146" y="3759487"/>
            <a:ext cx="2149154" cy="125541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400" dirty="0">
              <a:solidFill>
                <a:srgbClr val="44546A"/>
              </a:solidFill>
              <a:latin typeface="Calibri"/>
            </a:endParaRPr>
          </a:p>
        </p:txBody>
      </p:sp>
      <p:sp>
        <p:nvSpPr>
          <p:cNvPr id="341" name="Rounded Rectangle 340"/>
          <p:cNvSpPr/>
          <p:nvPr/>
        </p:nvSpPr>
        <p:spPr>
          <a:xfrm>
            <a:off x="9259133" y="3720429"/>
            <a:ext cx="2183181" cy="1879075"/>
          </a:xfrm>
          <a:prstGeom prst="roundRect">
            <a:avLst>
              <a:gd name="adj" fmla="val 10000"/>
            </a:avLst>
          </a:prstGeom>
          <a:ln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342" name="Group 341"/>
          <p:cNvGrpSpPr/>
          <p:nvPr/>
        </p:nvGrpSpPr>
        <p:grpSpPr>
          <a:xfrm>
            <a:off x="10705230" y="4372231"/>
            <a:ext cx="542559" cy="556741"/>
            <a:chOff x="1133026" y="4155802"/>
            <a:chExt cx="542559" cy="556741"/>
          </a:xfrm>
        </p:grpSpPr>
        <p:sp>
          <p:nvSpPr>
            <p:cNvPr id="343" name="TextBox 342"/>
            <p:cNvSpPr txBox="1"/>
            <p:nvPr/>
          </p:nvSpPr>
          <p:spPr>
            <a:xfrm>
              <a:off x="1165137" y="4211487"/>
              <a:ext cx="449974" cy="4539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</a:p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23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44" name="Oval 343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9395096" y="4468891"/>
            <a:ext cx="897019" cy="377025"/>
            <a:chOff x="768764" y="2808804"/>
            <a:chExt cx="1759030" cy="468038"/>
          </a:xfrm>
        </p:grpSpPr>
        <p:sp>
          <p:nvSpPr>
            <p:cNvPr id="346" name="Rounded Rectangle 345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347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348" name="Straight Connector 347"/>
          <p:cNvCxnSpPr/>
          <p:nvPr/>
        </p:nvCxnSpPr>
        <p:spPr>
          <a:xfrm flipH="1" flipV="1">
            <a:off x="10299105" y="4665493"/>
            <a:ext cx="389112" cy="708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/>
          <p:cNvSpPr txBox="1"/>
          <p:nvPr/>
        </p:nvSpPr>
        <p:spPr>
          <a:xfrm>
            <a:off x="10637079" y="3756503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317" name="Straight Connector 316"/>
          <p:cNvCxnSpPr>
            <a:stCxn id="315" idx="6"/>
            <a:endCxn id="346" idx="1"/>
          </p:cNvCxnSpPr>
          <p:nvPr/>
        </p:nvCxnSpPr>
        <p:spPr>
          <a:xfrm>
            <a:off x="8814592" y="4656269"/>
            <a:ext cx="580504" cy="113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72" y="3795353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pic>
        <p:nvPicPr>
          <p:cNvPr id="157" name="Picture 1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6464" y="3799867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10593648" y="4117252"/>
            <a:ext cx="8242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200">
                <a:solidFill>
                  <a:schemeClr val="tx1">
                    <a:lumMod val="75000"/>
                  </a:schemeClr>
                </a:solidFill>
              </a:rPr>
              <a:t>200.1.1.4</a:t>
            </a:r>
            <a:endParaRPr lang="en-US" sz="1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13" name="Rounded Rectangle 212"/>
          <p:cNvSpPr/>
          <p:nvPr/>
        </p:nvSpPr>
        <p:spPr>
          <a:xfrm>
            <a:off x="6949216" y="2352375"/>
            <a:ext cx="1048110" cy="442813"/>
          </a:xfrm>
          <a:prstGeom prst="roundRect">
            <a:avLst>
              <a:gd name="adj" fmla="val 10000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214" name="Picture 2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106" y="2442813"/>
            <a:ext cx="843308" cy="264457"/>
          </a:xfrm>
          <a:prstGeom prst="rect">
            <a:avLst/>
          </a:prstGeom>
        </p:spPr>
      </p:pic>
      <p:sp>
        <p:nvSpPr>
          <p:cNvPr id="215" name="Can 214"/>
          <p:cNvSpPr/>
          <p:nvPr/>
        </p:nvSpPr>
        <p:spPr>
          <a:xfrm>
            <a:off x="5822982" y="2254028"/>
            <a:ext cx="611801" cy="598634"/>
          </a:xfrm>
          <a:prstGeom prst="can">
            <a:avLst/>
          </a:prstGeom>
          <a:noFill/>
          <a:ln w="28575" cmpd="sng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ounded Rectangle 218"/>
          <p:cNvSpPr/>
          <p:nvPr/>
        </p:nvSpPr>
        <p:spPr>
          <a:xfrm>
            <a:off x="4307312" y="2407113"/>
            <a:ext cx="1012753" cy="400490"/>
          </a:xfrm>
          <a:prstGeom prst="roundRect">
            <a:avLst>
              <a:gd name="adj" fmla="val 10000"/>
            </a:avLst>
          </a:prstGeom>
          <a:ln w="19050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218" name="Rounded Rectangle 4"/>
          <p:cNvSpPr/>
          <p:nvPr/>
        </p:nvSpPr>
        <p:spPr>
          <a:xfrm>
            <a:off x="4266357" y="2474880"/>
            <a:ext cx="1081074" cy="23011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srgbClr val="44546A"/>
                </a:solidFill>
                <a:latin typeface="Calibri"/>
              </a:rPr>
              <a:t>Secure Service</a:t>
            </a:r>
            <a:endParaRPr lang="en-US" sz="1400" dirty="0">
              <a:solidFill>
                <a:srgbClr val="44546A"/>
              </a:solidFill>
              <a:latin typeface="Calibri"/>
            </a:endParaRPr>
          </a:p>
        </p:txBody>
      </p:sp>
      <p:cxnSp>
        <p:nvCxnSpPr>
          <p:cNvPr id="221" name="Straight Arrow Connector 220"/>
          <p:cNvCxnSpPr>
            <a:endCxn id="218" idx="3"/>
          </p:cNvCxnSpPr>
          <p:nvPr/>
        </p:nvCxnSpPr>
        <p:spPr>
          <a:xfrm flipH="1">
            <a:off x="5347431" y="2578585"/>
            <a:ext cx="404329" cy="11351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/>
          <p:cNvCxnSpPr/>
          <p:nvPr/>
        </p:nvCxnSpPr>
        <p:spPr>
          <a:xfrm flipH="1">
            <a:off x="2953565" y="2795188"/>
            <a:ext cx="1353747" cy="975530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818610" y="2379772"/>
            <a:ext cx="595594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err="1" smtClean="0">
                <a:solidFill>
                  <a:srgbClr val="44546A"/>
                </a:solidFill>
                <a:latin typeface="Calibri"/>
              </a:rPr>
              <a:t>Msg</a:t>
            </a:r>
            <a:r>
              <a:rPr lang="en-US" sz="1400" dirty="0">
                <a:solidFill>
                  <a:srgbClr val="44546A"/>
                </a:solidFill>
                <a:latin typeface="Calibri"/>
              </a:rPr>
              <a:t> </a:t>
            </a:r>
            <a:r>
              <a:rPr lang="en-US" sz="1400" dirty="0" smtClean="0">
                <a:solidFill>
                  <a:srgbClr val="44546A"/>
                </a:solidFill>
                <a:latin typeface="Calibri"/>
              </a:rPr>
              <a:t>Bus</a:t>
            </a:r>
            <a:endParaRPr lang="en-US" sz="1400" dirty="0">
              <a:solidFill>
                <a:srgbClr val="44546A"/>
              </a:solidFill>
              <a:latin typeface="Calibri"/>
            </a:endParaRPr>
          </a:p>
        </p:txBody>
      </p:sp>
      <p:sp>
        <p:nvSpPr>
          <p:cNvPr id="13" name="Rectangle 12"/>
          <p:cNvSpPr/>
          <p:nvPr/>
        </p:nvSpPr>
        <p:spPr>
          <a:xfrm rot="16200000">
            <a:off x="8418221" y="4468470"/>
            <a:ext cx="10102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tx1">
                    <a:lumMod val="75000"/>
                  </a:schemeClr>
                </a:solidFill>
              </a:rPr>
              <a:t>Gi0/0/0/27</a:t>
            </a:r>
            <a:endParaRPr lang="en-US" sz="1400"/>
          </a:p>
        </p:txBody>
      </p:sp>
      <p:grpSp>
        <p:nvGrpSpPr>
          <p:cNvPr id="246" name="Group 245"/>
          <p:cNvGrpSpPr/>
          <p:nvPr/>
        </p:nvGrpSpPr>
        <p:grpSpPr>
          <a:xfrm>
            <a:off x="1822365" y="3867394"/>
            <a:ext cx="953424" cy="354940"/>
            <a:chOff x="768764" y="2822512"/>
            <a:chExt cx="1759030" cy="440622"/>
          </a:xfrm>
        </p:grpSpPr>
        <p:sp>
          <p:nvSpPr>
            <p:cNvPr id="247" name="Rounded Rectangle 246"/>
            <p:cNvSpPr/>
            <p:nvPr/>
          </p:nvSpPr>
          <p:spPr>
            <a:xfrm>
              <a:off x="768764" y="2829650"/>
              <a:ext cx="1759030" cy="403947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48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Contiv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249" name="Straight Arrow Connector 248"/>
          <p:cNvCxnSpPr/>
          <p:nvPr/>
        </p:nvCxnSpPr>
        <p:spPr>
          <a:xfrm flipH="1">
            <a:off x="6469078" y="2599266"/>
            <a:ext cx="404329" cy="11351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0" name="TextBox 249"/>
          <p:cNvSpPr txBox="1"/>
          <p:nvPr/>
        </p:nvSpPr>
        <p:spPr>
          <a:xfrm>
            <a:off x="2772434" y="2365996"/>
            <a:ext cx="977298" cy="1107996"/>
          </a:xfrm>
          <a:prstGeom prst="rect">
            <a:avLst/>
          </a:prstGeom>
          <a:solidFill>
            <a:schemeClr val="bg1"/>
          </a:solidFill>
          <a:ln>
            <a:solidFill>
              <a:srgbClr val="806CC1"/>
            </a:solidFill>
          </a:ln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Tuple:</a:t>
            </a:r>
          </a:p>
          <a:p>
            <a:pPr eaLnBrk="0" hangingPunct="0"/>
            <a:r>
              <a:rPr lang="en-US" sz="1100" dirty="0" smtClean="0">
                <a:solidFill>
                  <a:srgbClr val="B64A47"/>
                </a:solidFill>
              </a:rPr>
              <a:t>100002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100200,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24027,</a:t>
            </a:r>
          </a:p>
          <a:p>
            <a:pPr eaLnBrk="0" hangingPunct="0"/>
            <a:r>
              <a:rPr lang="en-US" sz="1100" dirty="0" smtClean="0">
                <a:solidFill>
                  <a:srgbClr val="FFC000"/>
                </a:solidFill>
              </a:rPr>
              <a:t>99999,</a:t>
            </a:r>
          </a:p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200.1.1.4/32</a:t>
            </a:r>
            <a:endParaRPr lang="en-US" sz="1100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158" name="Group 157"/>
          <p:cNvGrpSpPr/>
          <p:nvPr/>
        </p:nvGrpSpPr>
        <p:grpSpPr>
          <a:xfrm>
            <a:off x="10723428" y="4945269"/>
            <a:ext cx="542559" cy="556741"/>
            <a:chOff x="1133026" y="4155802"/>
            <a:chExt cx="542559" cy="556741"/>
          </a:xfrm>
        </p:grpSpPr>
        <p:sp>
          <p:nvSpPr>
            <p:cNvPr id="159" name="TextBox 158"/>
            <p:cNvSpPr txBox="1"/>
            <p:nvPr/>
          </p:nvSpPr>
          <p:spPr>
            <a:xfrm>
              <a:off x="1165137" y="4228905"/>
              <a:ext cx="449974" cy="4539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</a:p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9</a:t>
              </a:r>
              <a:r>
                <a:rPr lang="en-US" sz="125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9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60" name="Oval 159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cxnSp>
        <p:nvCxnSpPr>
          <p:cNvPr id="161" name="Straight Connector 160"/>
          <p:cNvCxnSpPr>
            <a:stCxn id="160" idx="2"/>
          </p:cNvCxnSpPr>
          <p:nvPr/>
        </p:nvCxnSpPr>
        <p:spPr>
          <a:xfrm flipH="1" flipV="1">
            <a:off x="10292115" y="4754507"/>
            <a:ext cx="431313" cy="46913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/>
          <p:cNvSpPr txBox="1"/>
          <p:nvPr/>
        </p:nvSpPr>
        <p:spPr>
          <a:xfrm>
            <a:off x="6233774" y="3212031"/>
            <a:ext cx="1856484" cy="261610"/>
          </a:xfrm>
          <a:prstGeom prst="rect">
            <a:avLst/>
          </a:prstGeom>
          <a:solidFill>
            <a:schemeClr val="bg1"/>
          </a:solidFill>
          <a:ln>
            <a:solidFill>
              <a:srgbClr val="C8514F"/>
            </a:solidFill>
          </a:ln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Secure Path </a:t>
            </a:r>
            <a:r>
              <a:rPr lang="en-US" sz="1100" dirty="0" err="1" smtClean="0">
                <a:solidFill>
                  <a:schemeClr val="tx1">
                    <a:lumMod val="75000"/>
                  </a:schemeClr>
                </a:solidFill>
              </a:rPr>
              <a:t>ext-comm</a:t>
            </a:r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</a:rPr>
              <a:t> 0:2</a:t>
            </a:r>
            <a:endParaRPr lang="en-US" sz="11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807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740219" y="2823403"/>
            <a:ext cx="2183181" cy="1333526"/>
            <a:chOff x="768764" y="2808804"/>
            <a:chExt cx="1759030" cy="468038"/>
          </a:xfrm>
        </p:grpSpPr>
        <p:sp>
          <p:nvSpPr>
            <p:cNvPr id="116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17" name="Rounded Rectangle 116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9" y="87270"/>
            <a:ext cx="11471747" cy="102057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3400" b="0" dirty="0" smtClean="0"/>
              <a:t>Voltron Traffic Engineering (Path Selection)</a:t>
            </a:r>
            <a:endParaRPr lang="en-US" sz="3400" b="0" dirty="0">
              <a:solidFill>
                <a:schemeClr val="tx2"/>
              </a:solidFill>
            </a:endParaRPr>
          </a:p>
        </p:txBody>
      </p:sp>
      <p:sp>
        <p:nvSpPr>
          <p:cNvPr id="155" name="Content Placeholder 2"/>
          <p:cNvSpPr txBox="1">
            <a:spLocks/>
          </p:cNvSpPr>
          <p:nvPr/>
        </p:nvSpPr>
        <p:spPr>
          <a:xfrm>
            <a:off x="478948" y="907541"/>
            <a:ext cx="11190537" cy="747998"/>
          </a:xfrm>
          <a:prstGeom prst="rect">
            <a:avLst/>
          </a:prstGeom>
        </p:spPr>
        <p:txBody>
          <a:bodyPr lIns="121899" tIns="60949" rIns="121899" bIns="60949"/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478355" indent="-287859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8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575719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766214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79" indent="-228588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61" indent="-228557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3" indent="0" algn="l" defTabSz="91434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4" indent="-228588" algn="l" defTabSz="9143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</a:pPr>
            <a:r>
              <a:rPr lang="en-US" sz="1800" dirty="0" err="1" smtClean="0"/>
              <a:t>Contiv</a:t>
            </a:r>
            <a:r>
              <a:rPr lang="en-US" sz="1800" dirty="0" smtClean="0"/>
              <a:t> Constructs SR label stack, programs forwarding entries on OVS/VPP</a:t>
            </a:r>
          </a:p>
          <a:p>
            <a:pPr>
              <a:spcBef>
                <a:spcPts val="800"/>
              </a:spcBef>
            </a:pPr>
            <a:r>
              <a:rPr lang="en-US" sz="1800" dirty="0" smtClean="0"/>
              <a:t>SR </a:t>
            </a:r>
            <a:r>
              <a:rPr lang="en-US" sz="1800" dirty="0" err="1" smtClean="0"/>
              <a:t>dataplane</a:t>
            </a:r>
            <a:r>
              <a:rPr lang="en-US" sz="1800" dirty="0" smtClean="0"/>
              <a:t> executes packet delivery (including ECMP)</a:t>
            </a:r>
          </a:p>
          <a:p>
            <a:pPr>
              <a:spcBef>
                <a:spcPts val="800"/>
              </a:spcBef>
            </a:pPr>
            <a:endParaRPr lang="en-US" sz="1800" dirty="0" smtClean="0"/>
          </a:p>
        </p:txBody>
      </p:sp>
      <p:grpSp>
        <p:nvGrpSpPr>
          <p:cNvPr id="118" name="Group 117"/>
          <p:cNvGrpSpPr/>
          <p:nvPr/>
        </p:nvGrpSpPr>
        <p:grpSpPr>
          <a:xfrm>
            <a:off x="914004" y="3467680"/>
            <a:ext cx="542559" cy="556741"/>
            <a:chOff x="1133026" y="4155802"/>
            <a:chExt cx="542559" cy="556741"/>
          </a:xfrm>
        </p:grpSpPr>
        <p:sp>
          <p:nvSpPr>
            <p:cNvPr id="119" name="TextBox 118"/>
            <p:cNvSpPr txBox="1"/>
            <p:nvPr/>
          </p:nvSpPr>
          <p:spPr>
            <a:xfrm>
              <a:off x="1165137" y="4298577"/>
              <a:ext cx="449974" cy="2693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1794247" y="3581725"/>
            <a:ext cx="953424" cy="377025"/>
            <a:chOff x="768764" y="2808804"/>
            <a:chExt cx="1759030" cy="468038"/>
          </a:xfrm>
        </p:grpSpPr>
        <p:sp>
          <p:nvSpPr>
            <p:cNvPr id="122" name="Rounded Rectangle 121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23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124" name="Straight Connector 123"/>
          <p:cNvCxnSpPr>
            <a:stCxn id="122" idx="1"/>
          </p:cNvCxnSpPr>
          <p:nvPr/>
        </p:nvCxnSpPr>
        <p:spPr>
          <a:xfrm flipH="1" flipV="1">
            <a:off x="1448997" y="3760272"/>
            <a:ext cx="345250" cy="996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770138" y="2877803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5777852" y="2772573"/>
            <a:ext cx="493148" cy="388463"/>
            <a:chOff x="4460682" y="1494845"/>
            <a:chExt cx="365760" cy="365760"/>
          </a:xfrm>
        </p:grpSpPr>
        <p:sp>
          <p:nvSpPr>
            <p:cNvPr id="127" name="Oval 126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4460682" y="1571950"/>
              <a:ext cx="365760" cy="1846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4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S0</a:t>
              </a:r>
              <a:endParaRPr lang="fr-FR" sz="14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4448046" y="2880784"/>
            <a:ext cx="493148" cy="388463"/>
            <a:chOff x="4460682" y="1494845"/>
            <a:chExt cx="365760" cy="365760"/>
          </a:xfrm>
        </p:grpSpPr>
        <p:sp>
          <p:nvSpPr>
            <p:cNvPr id="130" name="Oval 12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32" name="Straight Connector 131"/>
          <p:cNvCxnSpPr/>
          <p:nvPr/>
        </p:nvCxnSpPr>
        <p:spPr>
          <a:xfrm flipH="1">
            <a:off x="4941194" y="2966805"/>
            <a:ext cx="836657" cy="1082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/>
          <p:cNvGrpSpPr/>
          <p:nvPr/>
        </p:nvGrpSpPr>
        <p:grpSpPr>
          <a:xfrm>
            <a:off x="4448046" y="3346943"/>
            <a:ext cx="493148" cy="388463"/>
            <a:chOff x="4460682" y="1494845"/>
            <a:chExt cx="365760" cy="365760"/>
          </a:xfrm>
        </p:grpSpPr>
        <p:sp>
          <p:nvSpPr>
            <p:cNvPr id="134" name="Oval 13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3261083" y="3528977"/>
            <a:ext cx="474796" cy="579928"/>
            <a:chOff x="4442055" y="1501973"/>
            <a:chExt cx="365762" cy="461344"/>
          </a:xfrm>
        </p:grpSpPr>
        <p:sp>
          <p:nvSpPr>
            <p:cNvPr id="137" name="Oval 136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4442057" y="1501973"/>
              <a:ext cx="365760" cy="461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ToR100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39" name="Straight Connector 138"/>
          <p:cNvCxnSpPr/>
          <p:nvPr/>
        </p:nvCxnSpPr>
        <p:spPr>
          <a:xfrm flipH="1">
            <a:off x="3735876" y="3212358"/>
            <a:ext cx="784390" cy="5400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3735879" y="3534625"/>
            <a:ext cx="712167" cy="25699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endCxn id="122" idx="3"/>
          </p:cNvCxnSpPr>
          <p:nvPr/>
        </p:nvCxnSpPr>
        <p:spPr>
          <a:xfrm flipH="1">
            <a:off x="2747671" y="3767358"/>
            <a:ext cx="513413" cy="28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/>
          <p:cNvGrpSpPr/>
          <p:nvPr/>
        </p:nvGrpSpPr>
        <p:grpSpPr>
          <a:xfrm>
            <a:off x="4448046" y="3825680"/>
            <a:ext cx="493148" cy="388463"/>
            <a:chOff x="4460682" y="1494845"/>
            <a:chExt cx="365760" cy="365760"/>
          </a:xfrm>
        </p:grpSpPr>
        <p:sp>
          <p:nvSpPr>
            <p:cNvPr id="143" name="Oval 142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4448046" y="4387538"/>
            <a:ext cx="493148" cy="388463"/>
            <a:chOff x="4460682" y="1494845"/>
            <a:chExt cx="365760" cy="365760"/>
          </a:xfrm>
        </p:grpSpPr>
        <p:sp>
          <p:nvSpPr>
            <p:cNvPr id="146" name="Oval 14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L33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48" name="Straight Connector 147"/>
          <p:cNvCxnSpPr/>
          <p:nvPr/>
        </p:nvCxnSpPr>
        <p:spPr>
          <a:xfrm>
            <a:off x="3735876" y="3767358"/>
            <a:ext cx="712170" cy="25255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3735879" y="3818941"/>
            <a:ext cx="712167" cy="7628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oup 149"/>
          <p:cNvGrpSpPr/>
          <p:nvPr/>
        </p:nvGrpSpPr>
        <p:grpSpPr>
          <a:xfrm>
            <a:off x="5777852" y="3308818"/>
            <a:ext cx="493148" cy="388463"/>
            <a:chOff x="4460682" y="1494845"/>
            <a:chExt cx="365760" cy="365760"/>
          </a:xfrm>
        </p:grpSpPr>
        <p:sp>
          <p:nvSpPr>
            <p:cNvPr id="151" name="Oval 15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S1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5777852" y="3875260"/>
            <a:ext cx="493148" cy="388463"/>
            <a:chOff x="4460682" y="1502161"/>
            <a:chExt cx="365760" cy="365760"/>
          </a:xfrm>
        </p:grpSpPr>
        <p:sp>
          <p:nvSpPr>
            <p:cNvPr id="154" name="Oval 153"/>
            <p:cNvSpPr/>
            <p:nvPr/>
          </p:nvSpPr>
          <p:spPr>
            <a:xfrm>
              <a:off x="4460682" y="1502161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4460682" y="1591557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5753670" y="4499273"/>
            <a:ext cx="550954" cy="388463"/>
            <a:chOff x="4437977" y="1494845"/>
            <a:chExt cx="408634" cy="365760"/>
          </a:xfrm>
        </p:grpSpPr>
        <p:sp>
          <p:nvSpPr>
            <p:cNvPr id="171" name="Oval 17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4437977" y="1603846"/>
              <a:ext cx="408634" cy="2390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S3</a:t>
              </a:r>
              <a:endParaRPr lang="fr-FR" sz="12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74" name="Straight Connector 173"/>
          <p:cNvCxnSpPr/>
          <p:nvPr/>
        </p:nvCxnSpPr>
        <p:spPr>
          <a:xfrm flipH="1" flipV="1">
            <a:off x="4941194" y="3075015"/>
            <a:ext cx="836657" cy="42148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H="1" flipV="1">
            <a:off x="4941194" y="3075015"/>
            <a:ext cx="836657" cy="9944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 flipV="1">
            <a:off x="4941194" y="3075015"/>
            <a:ext cx="812475" cy="16622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 flipV="1">
            <a:off x="4941194" y="3541175"/>
            <a:ext cx="812475" cy="119613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>
            <a:off x="4941194" y="2952500"/>
            <a:ext cx="836657" cy="58867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H="1">
            <a:off x="4941194" y="3496500"/>
            <a:ext cx="836657" cy="4467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H="1" flipV="1">
            <a:off x="4941194" y="3541175"/>
            <a:ext cx="836657" cy="5283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H="1">
            <a:off x="4941194" y="2952500"/>
            <a:ext cx="836657" cy="10674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H="1">
            <a:off x="4941194" y="3496500"/>
            <a:ext cx="836657" cy="5234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H="1" flipV="1">
            <a:off x="4941194" y="4019912"/>
            <a:ext cx="836657" cy="4303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 flipV="1">
            <a:off x="4941194" y="4019912"/>
            <a:ext cx="812475" cy="7174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flipH="1">
            <a:off x="4941194" y="2966805"/>
            <a:ext cx="836657" cy="164980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H="1">
            <a:off x="4941194" y="3496500"/>
            <a:ext cx="836657" cy="11201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H="1">
            <a:off x="4941194" y="4062943"/>
            <a:ext cx="836657" cy="55366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H="1" flipV="1">
            <a:off x="4941194" y="4581746"/>
            <a:ext cx="812475" cy="12073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1" name="Group 190"/>
          <p:cNvGrpSpPr/>
          <p:nvPr/>
        </p:nvGrpSpPr>
        <p:grpSpPr>
          <a:xfrm>
            <a:off x="7154422" y="2880784"/>
            <a:ext cx="493148" cy="388463"/>
            <a:chOff x="4460682" y="1494845"/>
            <a:chExt cx="365760" cy="365760"/>
          </a:xfrm>
        </p:grpSpPr>
        <p:sp>
          <p:nvSpPr>
            <p:cNvPr id="192" name="Oval 19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L6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94" name="Straight Connector 193"/>
          <p:cNvCxnSpPr/>
          <p:nvPr/>
        </p:nvCxnSpPr>
        <p:spPr>
          <a:xfrm flipH="1" flipV="1">
            <a:off x="6271000" y="2966805"/>
            <a:ext cx="883422" cy="13052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/>
          <p:cNvGrpSpPr/>
          <p:nvPr/>
        </p:nvGrpSpPr>
        <p:grpSpPr>
          <a:xfrm>
            <a:off x="7154422" y="3346943"/>
            <a:ext cx="493148" cy="388463"/>
            <a:chOff x="4460682" y="1494845"/>
            <a:chExt cx="365760" cy="365760"/>
          </a:xfrm>
        </p:grpSpPr>
        <p:sp>
          <p:nvSpPr>
            <p:cNvPr id="196" name="Oval 19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L7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82" name="Group 281"/>
          <p:cNvGrpSpPr/>
          <p:nvPr/>
        </p:nvGrpSpPr>
        <p:grpSpPr>
          <a:xfrm>
            <a:off x="7154422" y="3825680"/>
            <a:ext cx="493148" cy="388463"/>
            <a:chOff x="4460682" y="1494845"/>
            <a:chExt cx="365760" cy="365760"/>
          </a:xfrm>
        </p:grpSpPr>
        <p:sp>
          <p:nvSpPr>
            <p:cNvPr id="294" name="Oval 29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96" name="Group 295"/>
          <p:cNvGrpSpPr/>
          <p:nvPr/>
        </p:nvGrpSpPr>
        <p:grpSpPr>
          <a:xfrm>
            <a:off x="7154422" y="4387538"/>
            <a:ext cx="493148" cy="388463"/>
            <a:chOff x="4460682" y="1494845"/>
            <a:chExt cx="365760" cy="365760"/>
          </a:xfrm>
        </p:grpSpPr>
        <p:sp>
          <p:nvSpPr>
            <p:cNvPr id="297" name="Oval 296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8" name="TextBox 297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99" name="Straight Connector 298"/>
          <p:cNvCxnSpPr/>
          <p:nvPr/>
        </p:nvCxnSpPr>
        <p:spPr>
          <a:xfrm flipH="1" flipV="1">
            <a:off x="6271000" y="2966805"/>
            <a:ext cx="883422" cy="57437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 flipH="1" flipV="1">
            <a:off x="6271000" y="2966805"/>
            <a:ext cx="883422" cy="16851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 flipH="1" flipV="1">
            <a:off x="6271000" y="3503050"/>
            <a:ext cx="883422" cy="114892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 flipH="1">
            <a:off x="6271000" y="3097333"/>
            <a:ext cx="883422" cy="4057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 flipH="1" flipV="1">
            <a:off x="6271000" y="3503050"/>
            <a:ext cx="883422" cy="3812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 flipH="1" flipV="1">
            <a:off x="6271000" y="3503050"/>
            <a:ext cx="883422" cy="55875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/>
          <p:nvPr/>
        </p:nvCxnSpPr>
        <p:spPr>
          <a:xfrm flipH="1">
            <a:off x="6271000" y="3097333"/>
            <a:ext cx="883422" cy="97215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 flipH="1">
            <a:off x="6271000" y="3576545"/>
            <a:ext cx="883422" cy="49294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/>
          <p:cNvCxnSpPr/>
          <p:nvPr/>
        </p:nvCxnSpPr>
        <p:spPr>
          <a:xfrm flipH="1">
            <a:off x="6271000" y="4019912"/>
            <a:ext cx="883422" cy="495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/>
          <p:cNvCxnSpPr/>
          <p:nvPr/>
        </p:nvCxnSpPr>
        <p:spPr>
          <a:xfrm flipH="1" flipV="1">
            <a:off x="6271000" y="4062943"/>
            <a:ext cx="883422" cy="58903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/>
        </p:nvCxnSpPr>
        <p:spPr>
          <a:xfrm flipH="1">
            <a:off x="6304624" y="3097333"/>
            <a:ext cx="849798" cy="163998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/>
          <p:cNvCxnSpPr/>
          <p:nvPr/>
        </p:nvCxnSpPr>
        <p:spPr>
          <a:xfrm flipH="1">
            <a:off x="6304624" y="3576545"/>
            <a:ext cx="849798" cy="116076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/>
          <p:nvPr/>
        </p:nvCxnSpPr>
        <p:spPr>
          <a:xfrm flipH="1">
            <a:off x="6304624" y="4061808"/>
            <a:ext cx="849798" cy="6755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/>
          <p:nvPr/>
        </p:nvCxnSpPr>
        <p:spPr>
          <a:xfrm flipH="1">
            <a:off x="6304624" y="4617140"/>
            <a:ext cx="849798" cy="8533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4" name="Group 313"/>
          <p:cNvGrpSpPr/>
          <p:nvPr/>
        </p:nvGrpSpPr>
        <p:grpSpPr>
          <a:xfrm>
            <a:off x="8339799" y="3522551"/>
            <a:ext cx="483505" cy="469369"/>
            <a:chOff x="4442055" y="1503898"/>
            <a:chExt cx="372471" cy="372241"/>
          </a:xfrm>
        </p:grpSpPr>
        <p:sp>
          <p:nvSpPr>
            <p:cNvPr id="315" name="Oval 314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16" name="TextBox 315"/>
            <p:cNvSpPr txBox="1"/>
            <p:nvPr/>
          </p:nvSpPr>
          <p:spPr>
            <a:xfrm>
              <a:off x="4448766" y="1503898"/>
              <a:ext cx="365760" cy="3722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err="1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</a:t>
              </a:r>
              <a:endParaRPr lang="en-US" sz="1300" dirty="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25" name="Straight Connector 324"/>
          <p:cNvCxnSpPr>
            <a:endCxn id="316" idx="1"/>
          </p:cNvCxnSpPr>
          <p:nvPr/>
        </p:nvCxnSpPr>
        <p:spPr>
          <a:xfrm flipV="1">
            <a:off x="7647570" y="3757236"/>
            <a:ext cx="700941" cy="8593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/>
          <p:cNvCxnSpPr>
            <a:endCxn id="316" idx="1"/>
          </p:cNvCxnSpPr>
          <p:nvPr/>
        </p:nvCxnSpPr>
        <p:spPr>
          <a:xfrm flipV="1">
            <a:off x="7647570" y="3757236"/>
            <a:ext cx="700941" cy="2626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/>
          <p:cNvCxnSpPr>
            <a:endCxn id="315" idx="2"/>
          </p:cNvCxnSpPr>
          <p:nvPr/>
        </p:nvCxnSpPr>
        <p:spPr>
          <a:xfrm>
            <a:off x="7647570" y="3541175"/>
            <a:ext cx="692229" cy="21806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/>
          <p:cNvCxnSpPr>
            <a:endCxn id="316" idx="1"/>
          </p:cNvCxnSpPr>
          <p:nvPr/>
        </p:nvCxnSpPr>
        <p:spPr>
          <a:xfrm>
            <a:off x="7575350" y="3212357"/>
            <a:ext cx="773161" cy="54487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/>
          <p:nvPr/>
        </p:nvCxnSpPr>
        <p:spPr>
          <a:xfrm flipH="1" flipV="1">
            <a:off x="6271000" y="2966805"/>
            <a:ext cx="883422" cy="10950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72" y="2898326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cxnSp>
        <p:nvCxnSpPr>
          <p:cNvPr id="168" name="Straight Arrow Connector 167"/>
          <p:cNvCxnSpPr/>
          <p:nvPr/>
        </p:nvCxnSpPr>
        <p:spPr>
          <a:xfrm>
            <a:off x="2582956" y="4891360"/>
            <a:ext cx="970082" cy="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 bwMode="auto">
          <a:xfrm>
            <a:off x="424546" y="4495286"/>
            <a:ext cx="658528" cy="30169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348332" y="4524492"/>
            <a:ext cx="804464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3" name="Rectangle 172"/>
          <p:cNvSpPr/>
          <p:nvPr/>
        </p:nvSpPr>
        <p:spPr bwMode="auto">
          <a:xfrm>
            <a:off x="1083075" y="4496377"/>
            <a:ext cx="478171" cy="301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1003364" y="4529032"/>
            <a:ext cx="631089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8" name="Rectangle 177"/>
          <p:cNvSpPr/>
          <p:nvPr/>
        </p:nvSpPr>
        <p:spPr bwMode="auto">
          <a:xfrm>
            <a:off x="2745622" y="4496209"/>
            <a:ext cx="622918" cy="301692"/>
          </a:xfrm>
          <a:prstGeom prst="rect">
            <a:avLst/>
          </a:prstGeom>
          <a:solidFill>
            <a:srgbClr val="806CC1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2685396" y="4541626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100200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26" name="Rectangle 225"/>
          <p:cNvSpPr/>
          <p:nvPr/>
        </p:nvSpPr>
        <p:spPr bwMode="auto">
          <a:xfrm>
            <a:off x="2140560" y="4492421"/>
            <a:ext cx="622918" cy="301692"/>
          </a:xfrm>
          <a:prstGeom prst="rect">
            <a:avLst/>
          </a:prstGeom>
          <a:solidFill>
            <a:schemeClr val="accent6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2080334" y="4520459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24027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 rot="16200000">
            <a:off x="8418221" y="3571443"/>
            <a:ext cx="10102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tx1">
                    <a:lumMod val="75000"/>
                  </a:schemeClr>
                </a:solidFill>
              </a:rPr>
              <a:t>Gi0/0/0/27</a:t>
            </a:r>
            <a:endParaRPr lang="en-US" sz="1400"/>
          </a:p>
        </p:txBody>
      </p:sp>
      <p:grpSp>
        <p:nvGrpSpPr>
          <p:cNvPr id="246" name="Group 245"/>
          <p:cNvGrpSpPr/>
          <p:nvPr/>
        </p:nvGrpSpPr>
        <p:grpSpPr>
          <a:xfrm>
            <a:off x="1822365" y="2970367"/>
            <a:ext cx="953424" cy="354940"/>
            <a:chOff x="768764" y="2822512"/>
            <a:chExt cx="1759030" cy="440622"/>
          </a:xfrm>
        </p:grpSpPr>
        <p:sp>
          <p:nvSpPr>
            <p:cNvPr id="247" name="Rounded Rectangle 246"/>
            <p:cNvSpPr/>
            <p:nvPr/>
          </p:nvSpPr>
          <p:spPr>
            <a:xfrm>
              <a:off x="768764" y="2829650"/>
              <a:ext cx="1759030" cy="403947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48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Contiv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sp>
        <p:nvSpPr>
          <p:cNvPr id="158" name="Rectangle 157"/>
          <p:cNvSpPr/>
          <p:nvPr/>
        </p:nvSpPr>
        <p:spPr bwMode="auto">
          <a:xfrm>
            <a:off x="1535498" y="4496209"/>
            <a:ext cx="622918" cy="301692"/>
          </a:xfrm>
          <a:prstGeom prst="rect">
            <a:avLst/>
          </a:prstGeom>
          <a:solidFill>
            <a:srgbClr val="FFC000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1475099" y="4536069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99999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60" name="Rounded Rectangle 4"/>
          <p:cNvSpPr/>
          <p:nvPr/>
        </p:nvSpPr>
        <p:spPr>
          <a:xfrm>
            <a:off x="9269951" y="2866878"/>
            <a:ext cx="2149154" cy="125541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400" dirty="0">
              <a:solidFill>
                <a:srgbClr val="44546A"/>
              </a:solidFill>
              <a:latin typeface="Calibri"/>
            </a:endParaRPr>
          </a:p>
        </p:txBody>
      </p:sp>
      <p:sp>
        <p:nvSpPr>
          <p:cNvPr id="161" name="Rounded Rectangle 160"/>
          <p:cNvSpPr/>
          <p:nvPr/>
        </p:nvSpPr>
        <p:spPr>
          <a:xfrm>
            <a:off x="9252938" y="2827820"/>
            <a:ext cx="2183181" cy="1879075"/>
          </a:xfrm>
          <a:prstGeom prst="roundRect">
            <a:avLst>
              <a:gd name="adj" fmla="val 10000"/>
            </a:avLst>
          </a:prstGeom>
          <a:ln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162" name="Group 161"/>
          <p:cNvGrpSpPr/>
          <p:nvPr/>
        </p:nvGrpSpPr>
        <p:grpSpPr>
          <a:xfrm>
            <a:off x="10699035" y="3479622"/>
            <a:ext cx="542559" cy="556741"/>
            <a:chOff x="1133026" y="4155802"/>
            <a:chExt cx="542559" cy="556741"/>
          </a:xfrm>
        </p:grpSpPr>
        <p:sp>
          <p:nvSpPr>
            <p:cNvPr id="163" name="TextBox 162"/>
            <p:cNvSpPr txBox="1"/>
            <p:nvPr/>
          </p:nvSpPr>
          <p:spPr>
            <a:xfrm>
              <a:off x="1165137" y="4211487"/>
              <a:ext cx="449974" cy="4539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</a:p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23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64" name="Oval 163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9388901" y="3576282"/>
            <a:ext cx="897019" cy="377025"/>
            <a:chOff x="768764" y="2808804"/>
            <a:chExt cx="1759030" cy="468038"/>
          </a:xfrm>
        </p:grpSpPr>
        <p:sp>
          <p:nvSpPr>
            <p:cNvPr id="166" name="Rounded Rectangle 165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99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200" name="Straight Connector 199"/>
          <p:cNvCxnSpPr/>
          <p:nvPr/>
        </p:nvCxnSpPr>
        <p:spPr>
          <a:xfrm flipH="1" flipV="1">
            <a:off x="10292910" y="3772884"/>
            <a:ext cx="389112" cy="708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10630884" y="2863894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02" name="Picture 2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269" y="2907258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sp>
        <p:nvSpPr>
          <p:cNvPr id="203" name="Rectangle 202"/>
          <p:cNvSpPr/>
          <p:nvPr/>
        </p:nvSpPr>
        <p:spPr>
          <a:xfrm>
            <a:off x="10587453" y="3224643"/>
            <a:ext cx="8242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/>
            <a:r>
              <a:rPr lang="en-US" sz="1200">
                <a:solidFill>
                  <a:schemeClr val="tx1">
                    <a:lumMod val="75000"/>
                  </a:schemeClr>
                </a:solidFill>
              </a:rPr>
              <a:t>200.1.1.4</a:t>
            </a:r>
            <a:endParaRPr lang="en-US" sz="1200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204" name="Group 203"/>
          <p:cNvGrpSpPr/>
          <p:nvPr/>
        </p:nvGrpSpPr>
        <p:grpSpPr>
          <a:xfrm>
            <a:off x="10717233" y="4052660"/>
            <a:ext cx="542559" cy="556741"/>
            <a:chOff x="1133026" y="4155802"/>
            <a:chExt cx="542559" cy="556741"/>
          </a:xfrm>
        </p:grpSpPr>
        <p:sp>
          <p:nvSpPr>
            <p:cNvPr id="205" name="TextBox 204"/>
            <p:cNvSpPr txBox="1"/>
            <p:nvPr/>
          </p:nvSpPr>
          <p:spPr>
            <a:xfrm>
              <a:off x="1165137" y="4228905"/>
              <a:ext cx="449974" cy="4539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</a:p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9</a:t>
              </a:r>
              <a:r>
                <a:rPr lang="en-US" sz="125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9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06" name="Oval 205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cxnSp>
        <p:nvCxnSpPr>
          <p:cNvPr id="207" name="Straight Connector 206"/>
          <p:cNvCxnSpPr/>
          <p:nvPr/>
        </p:nvCxnSpPr>
        <p:spPr>
          <a:xfrm flipH="1" flipV="1">
            <a:off x="10285920" y="3861898"/>
            <a:ext cx="431313" cy="46913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/>
          <p:cNvCxnSpPr>
            <a:stCxn id="315" idx="6"/>
          </p:cNvCxnSpPr>
          <p:nvPr/>
        </p:nvCxnSpPr>
        <p:spPr>
          <a:xfrm>
            <a:off x="8814592" y="3759242"/>
            <a:ext cx="580504" cy="113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/>
          <p:nvPr/>
        </p:nvCxnSpPr>
        <p:spPr>
          <a:xfrm>
            <a:off x="6202391" y="6385280"/>
            <a:ext cx="970082" cy="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tangle 213"/>
          <p:cNvSpPr/>
          <p:nvPr/>
        </p:nvSpPr>
        <p:spPr bwMode="auto">
          <a:xfrm>
            <a:off x="4043981" y="5989206"/>
            <a:ext cx="658528" cy="30169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3967767" y="6018412"/>
            <a:ext cx="804464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6" name="Rectangle 215"/>
          <p:cNvSpPr/>
          <p:nvPr/>
        </p:nvSpPr>
        <p:spPr bwMode="auto">
          <a:xfrm>
            <a:off x="4702510" y="5990297"/>
            <a:ext cx="478171" cy="301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4622799" y="6022952"/>
            <a:ext cx="631089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8" name="Rectangle 217"/>
          <p:cNvSpPr/>
          <p:nvPr/>
        </p:nvSpPr>
        <p:spPr bwMode="auto">
          <a:xfrm>
            <a:off x="6365057" y="5990129"/>
            <a:ext cx="622918" cy="301692"/>
          </a:xfrm>
          <a:prstGeom prst="rect">
            <a:avLst/>
          </a:prstGeom>
          <a:solidFill>
            <a:srgbClr val="806CC1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6304831" y="6018167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100200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20" name="Rectangle 219"/>
          <p:cNvSpPr/>
          <p:nvPr/>
        </p:nvSpPr>
        <p:spPr bwMode="auto">
          <a:xfrm>
            <a:off x="5759995" y="5986341"/>
            <a:ext cx="622918" cy="301692"/>
          </a:xfrm>
          <a:prstGeom prst="rect">
            <a:avLst/>
          </a:prstGeom>
          <a:solidFill>
            <a:schemeClr val="accent6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5699769" y="6014379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24027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22" name="Rectangle 221"/>
          <p:cNvSpPr/>
          <p:nvPr/>
        </p:nvSpPr>
        <p:spPr bwMode="auto">
          <a:xfrm>
            <a:off x="5154933" y="5990129"/>
            <a:ext cx="622918" cy="301692"/>
          </a:xfrm>
          <a:prstGeom prst="rect">
            <a:avLst/>
          </a:prstGeom>
          <a:solidFill>
            <a:srgbClr val="FFC000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23" name="TextBox 222"/>
          <p:cNvSpPr txBox="1"/>
          <p:nvPr/>
        </p:nvSpPr>
        <p:spPr>
          <a:xfrm>
            <a:off x="5094534" y="6029989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99999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224" name="Straight Arrow Connector 223"/>
          <p:cNvCxnSpPr/>
          <p:nvPr/>
        </p:nvCxnSpPr>
        <p:spPr>
          <a:xfrm>
            <a:off x="7601383" y="5814412"/>
            <a:ext cx="970082" cy="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Rectangle 224"/>
          <p:cNvSpPr/>
          <p:nvPr/>
        </p:nvSpPr>
        <p:spPr bwMode="auto">
          <a:xfrm>
            <a:off x="6103869" y="5458075"/>
            <a:ext cx="658528" cy="30169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42" name="TextBox 241"/>
          <p:cNvSpPr txBox="1"/>
          <p:nvPr/>
        </p:nvSpPr>
        <p:spPr>
          <a:xfrm>
            <a:off x="6027655" y="5487281"/>
            <a:ext cx="804464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43" name="Rectangle 242"/>
          <p:cNvSpPr/>
          <p:nvPr/>
        </p:nvSpPr>
        <p:spPr bwMode="auto">
          <a:xfrm>
            <a:off x="6762398" y="5459166"/>
            <a:ext cx="478171" cy="301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49" name="TextBox 248"/>
          <p:cNvSpPr txBox="1"/>
          <p:nvPr/>
        </p:nvSpPr>
        <p:spPr>
          <a:xfrm>
            <a:off x="6682687" y="5491821"/>
            <a:ext cx="631089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52" name="Rectangle 251"/>
          <p:cNvSpPr/>
          <p:nvPr/>
        </p:nvSpPr>
        <p:spPr bwMode="auto">
          <a:xfrm>
            <a:off x="7819883" y="5455210"/>
            <a:ext cx="622918" cy="301692"/>
          </a:xfrm>
          <a:prstGeom prst="rect">
            <a:avLst/>
          </a:prstGeom>
          <a:solidFill>
            <a:schemeClr val="accent6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53" name="TextBox 252"/>
          <p:cNvSpPr txBox="1"/>
          <p:nvPr/>
        </p:nvSpPr>
        <p:spPr>
          <a:xfrm>
            <a:off x="7759657" y="5483248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24027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54" name="Rectangle 253"/>
          <p:cNvSpPr/>
          <p:nvPr/>
        </p:nvSpPr>
        <p:spPr bwMode="auto">
          <a:xfrm>
            <a:off x="7214821" y="5458998"/>
            <a:ext cx="622918" cy="301692"/>
          </a:xfrm>
          <a:prstGeom prst="rect">
            <a:avLst/>
          </a:prstGeom>
          <a:solidFill>
            <a:srgbClr val="FFC000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55" name="TextBox 254"/>
          <p:cNvSpPr txBox="1"/>
          <p:nvPr/>
        </p:nvSpPr>
        <p:spPr>
          <a:xfrm>
            <a:off x="7154422" y="5498858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99999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256" name="Straight Arrow Connector 255"/>
          <p:cNvCxnSpPr/>
          <p:nvPr/>
        </p:nvCxnSpPr>
        <p:spPr>
          <a:xfrm>
            <a:off x="9151796" y="5260966"/>
            <a:ext cx="970082" cy="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Rectangle 256"/>
          <p:cNvSpPr/>
          <p:nvPr/>
        </p:nvSpPr>
        <p:spPr bwMode="auto">
          <a:xfrm>
            <a:off x="8214426" y="4878515"/>
            <a:ext cx="658528" cy="30169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58" name="TextBox 257"/>
          <p:cNvSpPr txBox="1"/>
          <p:nvPr/>
        </p:nvSpPr>
        <p:spPr>
          <a:xfrm>
            <a:off x="8138212" y="4907726"/>
            <a:ext cx="804464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59" name="Rectangle 258"/>
          <p:cNvSpPr/>
          <p:nvPr/>
        </p:nvSpPr>
        <p:spPr bwMode="auto">
          <a:xfrm>
            <a:off x="8872955" y="4879611"/>
            <a:ext cx="478171" cy="301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8793244" y="4912266"/>
            <a:ext cx="631089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61" name="Rectangle 260"/>
          <p:cNvSpPr/>
          <p:nvPr/>
        </p:nvSpPr>
        <p:spPr bwMode="auto">
          <a:xfrm>
            <a:off x="9325378" y="4879443"/>
            <a:ext cx="622918" cy="301692"/>
          </a:xfrm>
          <a:prstGeom prst="rect">
            <a:avLst/>
          </a:prstGeom>
          <a:solidFill>
            <a:srgbClr val="FFC000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62" name="TextBox 261"/>
          <p:cNvSpPr txBox="1"/>
          <p:nvPr/>
        </p:nvSpPr>
        <p:spPr>
          <a:xfrm>
            <a:off x="9264979" y="4919303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99999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08" name="Freeform 207"/>
          <p:cNvSpPr/>
          <p:nvPr/>
        </p:nvSpPr>
        <p:spPr>
          <a:xfrm>
            <a:off x="2272337" y="3157967"/>
            <a:ext cx="3554180" cy="780694"/>
          </a:xfrm>
          <a:custGeom>
            <a:avLst/>
            <a:gdLst>
              <a:gd name="connsiteX0" fmla="*/ 0 w 7245532"/>
              <a:gd name="connsiteY0" fmla="*/ 628313 h 775405"/>
              <a:gd name="connsiteX1" fmla="*/ 505097 w 7245532"/>
              <a:gd name="connsiteY1" fmla="*/ 637022 h 775405"/>
              <a:gd name="connsiteX2" fmla="*/ 1706880 w 7245532"/>
              <a:gd name="connsiteY2" fmla="*/ 140633 h 775405"/>
              <a:gd name="connsiteX3" fmla="*/ 3039292 w 7245532"/>
              <a:gd name="connsiteY3" fmla="*/ 1296 h 775405"/>
              <a:gd name="connsiteX4" fmla="*/ 4572000 w 7245532"/>
              <a:gd name="connsiteY4" fmla="*/ 105799 h 775405"/>
              <a:gd name="connsiteX5" fmla="*/ 5608320 w 7245532"/>
              <a:gd name="connsiteY5" fmla="*/ 602188 h 775405"/>
              <a:gd name="connsiteX6" fmla="*/ 6357257 w 7245532"/>
              <a:gd name="connsiteY6" fmla="*/ 767650 h 775405"/>
              <a:gd name="connsiteX7" fmla="*/ 7245532 w 7245532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720265 h 815106"/>
              <a:gd name="connsiteX1" fmla="*/ 1341119 w 8081554"/>
              <a:gd name="connsiteY1" fmla="*/ 676723 h 815106"/>
              <a:gd name="connsiteX2" fmla="*/ 3388864 w 8081554"/>
              <a:gd name="connsiteY2" fmla="*/ 751873 h 815106"/>
              <a:gd name="connsiteX3" fmla="*/ 3875314 w 8081554"/>
              <a:gd name="connsiteY3" fmla="*/ 40997 h 815106"/>
              <a:gd name="connsiteX4" fmla="*/ 5408022 w 8081554"/>
              <a:gd name="connsiteY4" fmla="*/ 145500 h 815106"/>
              <a:gd name="connsiteX5" fmla="*/ 6444342 w 8081554"/>
              <a:gd name="connsiteY5" fmla="*/ 641889 h 815106"/>
              <a:gd name="connsiteX6" fmla="*/ 7193279 w 8081554"/>
              <a:gd name="connsiteY6" fmla="*/ 807351 h 815106"/>
              <a:gd name="connsiteX7" fmla="*/ 8081554 w 8081554"/>
              <a:gd name="connsiteY7" fmla="*/ 789934 h 815106"/>
              <a:gd name="connsiteX0" fmla="*/ 0 w 8081554"/>
              <a:gd name="connsiteY0" fmla="*/ 720265 h 815106"/>
              <a:gd name="connsiteX1" fmla="*/ 1362266 w 8081554"/>
              <a:gd name="connsiteY1" fmla="*/ 755556 h 815106"/>
              <a:gd name="connsiteX2" fmla="*/ 3388864 w 8081554"/>
              <a:gd name="connsiteY2" fmla="*/ 751873 h 815106"/>
              <a:gd name="connsiteX3" fmla="*/ 3875314 w 8081554"/>
              <a:gd name="connsiteY3" fmla="*/ 40997 h 815106"/>
              <a:gd name="connsiteX4" fmla="*/ 5408022 w 8081554"/>
              <a:gd name="connsiteY4" fmla="*/ 145500 h 815106"/>
              <a:gd name="connsiteX5" fmla="*/ 6444342 w 8081554"/>
              <a:gd name="connsiteY5" fmla="*/ 641889 h 815106"/>
              <a:gd name="connsiteX6" fmla="*/ 7193279 w 8081554"/>
              <a:gd name="connsiteY6" fmla="*/ 807351 h 815106"/>
              <a:gd name="connsiteX7" fmla="*/ 8081554 w 8081554"/>
              <a:gd name="connsiteY7" fmla="*/ 789934 h 815106"/>
              <a:gd name="connsiteX0" fmla="*/ 0 w 8081554"/>
              <a:gd name="connsiteY0" fmla="*/ 581133 h 675974"/>
              <a:gd name="connsiteX1" fmla="*/ 1362266 w 8081554"/>
              <a:gd name="connsiteY1" fmla="*/ 616424 h 675974"/>
              <a:gd name="connsiteX2" fmla="*/ 3388864 w 8081554"/>
              <a:gd name="connsiteY2" fmla="*/ 612741 h 675974"/>
              <a:gd name="connsiteX3" fmla="*/ 4827022 w 8081554"/>
              <a:gd name="connsiteY3" fmla="*/ 246759 h 675974"/>
              <a:gd name="connsiteX4" fmla="*/ 5408022 w 8081554"/>
              <a:gd name="connsiteY4" fmla="*/ 6368 h 675974"/>
              <a:gd name="connsiteX5" fmla="*/ 6444342 w 8081554"/>
              <a:gd name="connsiteY5" fmla="*/ 502757 h 675974"/>
              <a:gd name="connsiteX6" fmla="*/ 7193279 w 8081554"/>
              <a:gd name="connsiteY6" fmla="*/ 668219 h 675974"/>
              <a:gd name="connsiteX7" fmla="*/ 8081554 w 8081554"/>
              <a:gd name="connsiteY7" fmla="*/ 650802 h 675974"/>
              <a:gd name="connsiteX0" fmla="*/ 0 w 8081554"/>
              <a:gd name="connsiteY0" fmla="*/ 610044 h 704885"/>
              <a:gd name="connsiteX1" fmla="*/ 1362266 w 8081554"/>
              <a:gd name="connsiteY1" fmla="*/ 645335 h 704885"/>
              <a:gd name="connsiteX2" fmla="*/ 3388864 w 8081554"/>
              <a:gd name="connsiteY2" fmla="*/ 641652 h 704885"/>
              <a:gd name="connsiteX3" fmla="*/ 4827022 w 8081554"/>
              <a:gd name="connsiteY3" fmla="*/ 275670 h 704885"/>
              <a:gd name="connsiteX4" fmla="*/ 6000195 w 8081554"/>
              <a:gd name="connsiteY4" fmla="*/ 5718 h 704885"/>
              <a:gd name="connsiteX5" fmla="*/ 6444342 w 8081554"/>
              <a:gd name="connsiteY5" fmla="*/ 531668 h 704885"/>
              <a:gd name="connsiteX6" fmla="*/ 7193279 w 8081554"/>
              <a:gd name="connsiteY6" fmla="*/ 697130 h 704885"/>
              <a:gd name="connsiteX7" fmla="*/ 8081554 w 8081554"/>
              <a:gd name="connsiteY7" fmla="*/ 679713 h 704885"/>
              <a:gd name="connsiteX0" fmla="*/ 0 w 8081554"/>
              <a:gd name="connsiteY0" fmla="*/ 606784 h 708503"/>
              <a:gd name="connsiteX1" fmla="*/ 1362266 w 8081554"/>
              <a:gd name="connsiteY1" fmla="*/ 642075 h 708503"/>
              <a:gd name="connsiteX2" fmla="*/ 3388864 w 8081554"/>
              <a:gd name="connsiteY2" fmla="*/ 638392 h 708503"/>
              <a:gd name="connsiteX3" fmla="*/ 4827022 w 8081554"/>
              <a:gd name="connsiteY3" fmla="*/ 272410 h 708503"/>
              <a:gd name="connsiteX4" fmla="*/ 6000195 w 8081554"/>
              <a:gd name="connsiteY4" fmla="*/ 2458 h 708503"/>
              <a:gd name="connsiteX5" fmla="*/ 7522941 w 8081554"/>
              <a:gd name="connsiteY5" fmla="*/ 429868 h 708503"/>
              <a:gd name="connsiteX6" fmla="*/ 7193279 w 8081554"/>
              <a:gd name="connsiteY6" fmla="*/ 693870 h 708503"/>
              <a:gd name="connsiteX7" fmla="*/ 8081554 w 8081554"/>
              <a:gd name="connsiteY7" fmla="*/ 676453 h 708503"/>
              <a:gd name="connsiteX0" fmla="*/ 0 w 8081554"/>
              <a:gd name="connsiteY0" fmla="*/ 606784 h 676453"/>
              <a:gd name="connsiteX1" fmla="*/ 1362266 w 8081554"/>
              <a:gd name="connsiteY1" fmla="*/ 642075 h 676453"/>
              <a:gd name="connsiteX2" fmla="*/ 3388864 w 8081554"/>
              <a:gd name="connsiteY2" fmla="*/ 638392 h 676453"/>
              <a:gd name="connsiteX3" fmla="*/ 4827022 w 8081554"/>
              <a:gd name="connsiteY3" fmla="*/ 272410 h 676453"/>
              <a:gd name="connsiteX4" fmla="*/ 6000195 w 8081554"/>
              <a:gd name="connsiteY4" fmla="*/ 2458 h 676453"/>
              <a:gd name="connsiteX5" fmla="*/ 7522941 w 8081554"/>
              <a:gd name="connsiteY5" fmla="*/ 429868 h 676453"/>
              <a:gd name="connsiteX6" fmla="*/ 8081554 w 8081554"/>
              <a:gd name="connsiteY6" fmla="*/ 676453 h 676453"/>
              <a:gd name="connsiteX0" fmla="*/ 0 w 8631429"/>
              <a:gd name="connsiteY0" fmla="*/ 606784 h 883390"/>
              <a:gd name="connsiteX1" fmla="*/ 1362266 w 8631429"/>
              <a:gd name="connsiteY1" fmla="*/ 642075 h 883390"/>
              <a:gd name="connsiteX2" fmla="*/ 3388864 w 8631429"/>
              <a:gd name="connsiteY2" fmla="*/ 638392 h 883390"/>
              <a:gd name="connsiteX3" fmla="*/ 4827022 w 8631429"/>
              <a:gd name="connsiteY3" fmla="*/ 272410 h 883390"/>
              <a:gd name="connsiteX4" fmla="*/ 6000195 w 8631429"/>
              <a:gd name="connsiteY4" fmla="*/ 2458 h 883390"/>
              <a:gd name="connsiteX5" fmla="*/ 7522941 w 8631429"/>
              <a:gd name="connsiteY5" fmla="*/ 429868 h 883390"/>
              <a:gd name="connsiteX6" fmla="*/ 8631429 w 8631429"/>
              <a:gd name="connsiteY6" fmla="*/ 883390 h 88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31429" h="883390">
                <a:moveTo>
                  <a:pt x="0" y="606784"/>
                </a:moveTo>
                <a:cubicBezTo>
                  <a:pt x="92891" y="634361"/>
                  <a:pt x="797455" y="636807"/>
                  <a:pt x="1362266" y="642075"/>
                </a:cubicBezTo>
                <a:cubicBezTo>
                  <a:pt x="1927077" y="647343"/>
                  <a:pt x="2811405" y="700003"/>
                  <a:pt x="3388864" y="638392"/>
                </a:cubicBezTo>
                <a:cubicBezTo>
                  <a:pt x="3966323" y="576781"/>
                  <a:pt x="4391800" y="378399"/>
                  <a:pt x="4827022" y="272410"/>
                </a:cubicBezTo>
                <a:cubicBezTo>
                  <a:pt x="5262244" y="166421"/>
                  <a:pt x="5550875" y="-23785"/>
                  <a:pt x="6000195" y="2458"/>
                </a:cubicBezTo>
                <a:cubicBezTo>
                  <a:pt x="6449515" y="28701"/>
                  <a:pt x="7084402" y="283046"/>
                  <a:pt x="7522941" y="429868"/>
                </a:cubicBezTo>
                <a:cubicBezTo>
                  <a:pt x="7961480" y="576690"/>
                  <a:pt x="8515051" y="832018"/>
                  <a:pt x="8631429" y="883390"/>
                </a:cubicBezTo>
              </a:path>
            </a:pathLst>
          </a:custGeom>
          <a:noFill/>
          <a:ln w="19050">
            <a:solidFill>
              <a:srgbClr val="B64A47"/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Freeform 208"/>
          <p:cNvSpPr/>
          <p:nvPr/>
        </p:nvSpPr>
        <p:spPr>
          <a:xfrm>
            <a:off x="3586874" y="3425320"/>
            <a:ext cx="2248080" cy="594142"/>
          </a:xfrm>
          <a:custGeom>
            <a:avLst/>
            <a:gdLst>
              <a:gd name="connsiteX0" fmla="*/ 0 w 7245532"/>
              <a:gd name="connsiteY0" fmla="*/ 628313 h 775405"/>
              <a:gd name="connsiteX1" fmla="*/ 505097 w 7245532"/>
              <a:gd name="connsiteY1" fmla="*/ 637022 h 775405"/>
              <a:gd name="connsiteX2" fmla="*/ 1706880 w 7245532"/>
              <a:gd name="connsiteY2" fmla="*/ 140633 h 775405"/>
              <a:gd name="connsiteX3" fmla="*/ 3039292 w 7245532"/>
              <a:gd name="connsiteY3" fmla="*/ 1296 h 775405"/>
              <a:gd name="connsiteX4" fmla="*/ 4572000 w 7245532"/>
              <a:gd name="connsiteY4" fmla="*/ 105799 h 775405"/>
              <a:gd name="connsiteX5" fmla="*/ 5608320 w 7245532"/>
              <a:gd name="connsiteY5" fmla="*/ 602188 h 775405"/>
              <a:gd name="connsiteX6" fmla="*/ 6357257 w 7245532"/>
              <a:gd name="connsiteY6" fmla="*/ 767650 h 775405"/>
              <a:gd name="connsiteX7" fmla="*/ 7245532 w 7245532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134794 w 8081554"/>
              <a:gd name="connsiteY1" fmla="*/ 448414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7806455"/>
              <a:gd name="connsiteY0" fmla="*/ 403937 h 775405"/>
              <a:gd name="connsiteX1" fmla="*/ 859695 w 7806455"/>
              <a:gd name="connsiteY1" fmla="*/ 448414 h 775405"/>
              <a:gd name="connsiteX2" fmla="*/ 2267803 w 7806455"/>
              <a:gd name="connsiteY2" fmla="*/ 140633 h 775405"/>
              <a:gd name="connsiteX3" fmla="*/ 3600215 w 7806455"/>
              <a:gd name="connsiteY3" fmla="*/ 1296 h 775405"/>
              <a:gd name="connsiteX4" fmla="*/ 5132923 w 7806455"/>
              <a:gd name="connsiteY4" fmla="*/ 105799 h 775405"/>
              <a:gd name="connsiteX5" fmla="*/ 6169243 w 7806455"/>
              <a:gd name="connsiteY5" fmla="*/ 602188 h 775405"/>
              <a:gd name="connsiteX6" fmla="*/ 6918180 w 7806455"/>
              <a:gd name="connsiteY6" fmla="*/ 767650 h 775405"/>
              <a:gd name="connsiteX7" fmla="*/ 7806455 w 7806455"/>
              <a:gd name="connsiteY7" fmla="*/ 750233 h 775405"/>
              <a:gd name="connsiteX0" fmla="*/ 0 w 7806455"/>
              <a:gd name="connsiteY0" fmla="*/ 403287 h 784478"/>
              <a:gd name="connsiteX1" fmla="*/ 859695 w 7806455"/>
              <a:gd name="connsiteY1" fmla="*/ 447764 h 784478"/>
              <a:gd name="connsiteX2" fmla="*/ 2267803 w 7806455"/>
              <a:gd name="connsiteY2" fmla="*/ 139983 h 784478"/>
              <a:gd name="connsiteX3" fmla="*/ 3600215 w 7806455"/>
              <a:gd name="connsiteY3" fmla="*/ 646 h 784478"/>
              <a:gd name="connsiteX4" fmla="*/ 5132923 w 7806455"/>
              <a:gd name="connsiteY4" fmla="*/ 105149 h 784478"/>
              <a:gd name="connsiteX5" fmla="*/ 5992393 w 7806455"/>
              <a:gd name="connsiteY5" fmla="*/ 463223 h 784478"/>
              <a:gd name="connsiteX6" fmla="*/ 6918180 w 7806455"/>
              <a:gd name="connsiteY6" fmla="*/ 767000 h 784478"/>
              <a:gd name="connsiteX7" fmla="*/ 7806455 w 7806455"/>
              <a:gd name="connsiteY7" fmla="*/ 749583 h 784478"/>
              <a:gd name="connsiteX0" fmla="*/ 0 w 7806455"/>
              <a:gd name="connsiteY0" fmla="*/ 403287 h 749583"/>
              <a:gd name="connsiteX1" fmla="*/ 859695 w 7806455"/>
              <a:gd name="connsiteY1" fmla="*/ 447764 h 749583"/>
              <a:gd name="connsiteX2" fmla="*/ 2267803 w 7806455"/>
              <a:gd name="connsiteY2" fmla="*/ 139983 h 749583"/>
              <a:gd name="connsiteX3" fmla="*/ 3600215 w 7806455"/>
              <a:gd name="connsiteY3" fmla="*/ 646 h 749583"/>
              <a:gd name="connsiteX4" fmla="*/ 5132923 w 7806455"/>
              <a:gd name="connsiteY4" fmla="*/ 105149 h 749583"/>
              <a:gd name="connsiteX5" fmla="*/ 5992393 w 7806455"/>
              <a:gd name="connsiteY5" fmla="*/ 463223 h 749583"/>
              <a:gd name="connsiteX6" fmla="*/ 7806455 w 7806455"/>
              <a:gd name="connsiteY6" fmla="*/ 749583 h 749583"/>
              <a:gd name="connsiteX0" fmla="*/ 0 w 5992393"/>
              <a:gd name="connsiteY0" fmla="*/ 403287 h 463224"/>
              <a:gd name="connsiteX1" fmla="*/ 859695 w 5992393"/>
              <a:gd name="connsiteY1" fmla="*/ 447764 h 463224"/>
              <a:gd name="connsiteX2" fmla="*/ 2267803 w 5992393"/>
              <a:gd name="connsiteY2" fmla="*/ 139983 h 463224"/>
              <a:gd name="connsiteX3" fmla="*/ 3600215 w 5992393"/>
              <a:gd name="connsiteY3" fmla="*/ 646 h 463224"/>
              <a:gd name="connsiteX4" fmla="*/ 5132923 w 5992393"/>
              <a:gd name="connsiteY4" fmla="*/ 105149 h 463224"/>
              <a:gd name="connsiteX5" fmla="*/ 5992393 w 5992393"/>
              <a:gd name="connsiteY5" fmla="*/ 463223 h 463224"/>
              <a:gd name="connsiteX0" fmla="*/ 0 w 6159415"/>
              <a:gd name="connsiteY0" fmla="*/ 414472 h 972387"/>
              <a:gd name="connsiteX1" fmla="*/ 859695 w 6159415"/>
              <a:gd name="connsiteY1" fmla="*/ 458949 h 972387"/>
              <a:gd name="connsiteX2" fmla="*/ 2267803 w 6159415"/>
              <a:gd name="connsiteY2" fmla="*/ 151168 h 972387"/>
              <a:gd name="connsiteX3" fmla="*/ 3600215 w 6159415"/>
              <a:gd name="connsiteY3" fmla="*/ 11831 h 972387"/>
              <a:gd name="connsiteX4" fmla="*/ 5132923 w 6159415"/>
              <a:gd name="connsiteY4" fmla="*/ 116334 h 972387"/>
              <a:gd name="connsiteX5" fmla="*/ 6159415 w 6159415"/>
              <a:gd name="connsiteY5" fmla="*/ 972387 h 972387"/>
              <a:gd name="connsiteX0" fmla="*/ 0 w 6159415"/>
              <a:gd name="connsiteY0" fmla="*/ 414472 h 972387"/>
              <a:gd name="connsiteX1" fmla="*/ 859695 w 6159415"/>
              <a:gd name="connsiteY1" fmla="*/ 458949 h 972387"/>
              <a:gd name="connsiteX2" fmla="*/ 2267803 w 6159415"/>
              <a:gd name="connsiteY2" fmla="*/ 151168 h 972387"/>
              <a:gd name="connsiteX3" fmla="*/ 3600215 w 6159415"/>
              <a:gd name="connsiteY3" fmla="*/ 11831 h 972387"/>
              <a:gd name="connsiteX4" fmla="*/ 5132923 w 6159415"/>
              <a:gd name="connsiteY4" fmla="*/ 116334 h 972387"/>
              <a:gd name="connsiteX5" fmla="*/ 6159415 w 6159415"/>
              <a:gd name="connsiteY5" fmla="*/ 972387 h 972387"/>
              <a:gd name="connsiteX0" fmla="*/ 0 w 6159415"/>
              <a:gd name="connsiteY0" fmla="*/ 412789 h 970704"/>
              <a:gd name="connsiteX1" fmla="*/ 859695 w 6159415"/>
              <a:gd name="connsiteY1" fmla="*/ 457266 h 970704"/>
              <a:gd name="connsiteX2" fmla="*/ 2267803 w 6159415"/>
              <a:gd name="connsiteY2" fmla="*/ 149485 h 970704"/>
              <a:gd name="connsiteX3" fmla="*/ 3600215 w 6159415"/>
              <a:gd name="connsiteY3" fmla="*/ 10148 h 970704"/>
              <a:gd name="connsiteX4" fmla="*/ 4870458 w 6159415"/>
              <a:gd name="connsiteY4" fmla="*/ 413439 h 970704"/>
              <a:gd name="connsiteX5" fmla="*/ 6159415 w 6159415"/>
              <a:gd name="connsiteY5" fmla="*/ 970704 h 970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59415" h="970704">
                <a:moveTo>
                  <a:pt x="0" y="412789"/>
                </a:moveTo>
                <a:cubicBezTo>
                  <a:pt x="92891" y="440366"/>
                  <a:pt x="481728" y="501150"/>
                  <a:pt x="859695" y="457266"/>
                </a:cubicBezTo>
                <a:cubicBezTo>
                  <a:pt x="1237662" y="413382"/>
                  <a:pt x="1811050" y="224005"/>
                  <a:pt x="2267803" y="149485"/>
                </a:cubicBezTo>
                <a:cubicBezTo>
                  <a:pt x="2724556" y="74965"/>
                  <a:pt x="3166439" y="-33844"/>
                  <a:pt x="3600215" y="10148"/>
                </a:cubicBezTo>
                <a:cubicBezTo>
                  <a:pt x="4033991" y="54140"/>
                  <a:pt x="4443925" y="253346"/>
                  <a:pt x="4870458" y="413439"/>
                </a:cubicBezTo>
                <a:cubicBezTo>
                  <a:pt x="5296991" y="573532"/>
                  <a:pt x="5713827" y="820616"/>
                  <a:pt x="6159415" y="970704"/>
                </a:cubicBezTo>
              </a:path>
            </a:pathLst>
          </a:custGeom>
          <a:noFill/>
          <a:ln w="19050">
            <a:solidFill>
              <a:srgbClr val="B64A47"/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Freeform 209"/>
          <p:cNvSpPr/>
          <p:nvPr/>
        </p:nvSpPr>
        <p:spPr>
          <a:xfrm flipV="1">
            <a:off x="3647465" y="3851423"/>
            <a:ext cx="2204537" cy="222643"/>
          </a:xfrm>
          <a:custGeom>
            <a:avLst/>
            <a:gdLst>
              <a:gd name="connsiteX0" fmla="*/ 0 w 7245532"/>
              <a:gd name="connsiteY0" fmla="*/ 628313 h 775405"/>
              <a:gd name="connsiteX1" fmla="*/ 505097 w 7245532"/>
              <a:gd name="connsiteY1" fmla="*/ 637022 h 775405"/>
              <a:gd name="connsiteX2" fmla="*/ 1706880 w 7245532"/>
              <a:gd name="connsiteY2" fmla="*/ 140633 h 775405"/>
              <a:gd name="connsiteX3" fmla="*/ 3039292 w 7245532"/>
              <a:gd name="connsiteY3" fmla="*/ 1296 h 775405"/>
              <a:gd name="connsiteX4" fmla="*/ 4572000 w 7245532"/>
              <a:gd name="connsiteY4" fmla="*/ 105799 h 775405"/>
              <a:gd name="connsiteX5" fmla="*/ 5608320 w 7245532"/>
              <a:gd name="connsiteY5" fmla="*/ 602188 h 775405"/>
              <a:gd name="connsiteX6" fmla="*/ 6357257 w 7245532"/>
              <a:gd name="connsiteY6" fmla="*/ 767650 h 775405"/>
              <a:gd name="connsiteX7" fmla="*/ 7245532 w 7245532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134794 w 8081554"/>
              <a:gd name="connsiteY1" fmla="*/ 448414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7806455"/>
              <a:gd name="connsiteY0" fmla="*/ 403937 h 775405"/>
              <a:gd name="connsiteX1" fmla="*/ 859695 w 7806455"/>
              <a:gd name="connsiteY1" fmla="*/ 448414 h 775405"/>
              <a:gd name="connsiteX2" fmla="*/ 2267803 w 7806455"/>
              <a:gd name="connsiteY2" fmla="*/ 140633 h 775405"/>
              <a:gd name="connsiteX3" fmla="*/ 3600215 w 7806455"/>
              <a:gd name="connsiteY3" fmla="*/ 1296 h 775405"/>
              <a:gd name="connsiteX4" fmla="*/ 5132923 w 7806455"/>
              <a:gd name="connsiteY4" fmla="*/ 105799 h 775405"/>
              <a:gd name="connsiteX5" fmla="*/ 6169243 w 7806455"/>
              <a:gd name="connsiteY5" fmla="*/ 602188 h 775405"/>
              <a:gd name="connsiteX6" fmla="*/ 6918180 w 7806455"/>
              <a:gd name="connsiteY6" fmla="*/ 767650 h 775405"/>
              <a:gd name="connsiteX7" fmla="*/ 7806455 w 7806455"/>
              <a:gd name="connsiteY7" fmla="*/ 750233 h 775405"/>
              <a:gd name="connsiteX0" fmla="*/ 0 w 7806455"/>
              <a:gd name="connsiteY0" fmla="*/ 403287 h 784478"/>
              <a:gd name="connsiteX1" fmla="*/ 859695 w 7806455"/>
              <a:gd name="connsiteY1" fmla="*/ 447764 h 784478"/>
              <a:gd name="connsiteX2" fmla="*/ 2267803 w 7806455"/>
              <a:gd name="connsiteY2" fmla="*/ 139983 h 784478"/>
              <a:gd name="connsiteX3" fmla="*/ 3600215 w 7806455"/>
              <a:gd name="connsiteY3" fmla="*/ 646 h 784478"/>
              <a:gd name="connsiteX4" fmla="*/ 5132923 w 7806455"/>
              <a:gd name="connsiteY4" fmla="*/ 105149 h 784478"/>
              <a:gd name="connsiteX5" fmla="*/ 5992393 w 7806455"/>
              <a:gd name="connsiteY5" fmla="*/ 463223 h 784478"/>
              <a:gd name="connsiteX6" fmla="*/ 6918180 w 7806455"/>
              <a:gd name="connsiteY6" fmla="*/ 767000 h 784478"/>
              <a:gd name="connsiteX7" fmla="*/ 7806455 w 7806455"/>
              <a:gd name="connsiteY7" fmla="*/ 749583 h 784478"/>
              <a:gd name="connsiteX0" fmla="*/ 0 w 7806455"/>
              <a:gd name="connsiteY0" fmla="*/ 403287 h 749583"/>
              <a:gd name="connsiteX1" fmla="*/ 859695 w 7806455"/>
              <a:gd name="connsiteY1" fmla="*/ 447764 h 749583"/>
              <a:gd name="connsiteX2" fmla="*/ 2267803 w 7806455"/>
              <a:gd name="connsiteY2" fmla="*/ 139983 h 749583"/>
              <a:gd name="connsiteX3" fmla="*/ 3600215 w 7806455"/>
              <a:gd name="connsiteY3" fmla="*/ 646 h 749583"/>
              <a:gd name="connsiteX4" fmla="*/ 5132923 w 7806455"/>
              <a:gd name="connsiteY4" fmla="*/ 105149 h 749583"/>
              <a:gd name="connsiteX5" fmla="*/ 5992393 w 7806455"/>
              <a:gd name="connsiteY5" fmla="*/ 463223 h 749583"/>
              <a:gd name="connsiteX6" fmla="*/ 7806455 w 7806455"/>
              <a:gd name="connsiteY6" fmla="*/ 749583 h 749583"/>
              <a:gd name="connsiteX0" fmla="*/ 0 w 5992393"/>
              <a:gd name="connsiteY0" fmla="*/ 403287 h 463224"/>
              <a:gd name="connsiteX1" fmla="*/ 859695 w 5992393"/>
              <a:gd name="connsiteY1" fmla="*/ 447764 h 463224"/>
              <a:gd name="connsiteX2" fmla="*/ 2267803 w 5992393"/>
              <a:gd name="connsiteY2" fmla="*/ 139983 h 463224"/>
              <a:gd name="connsiteX3" fmla="*/ 3600215 w 5992393"/>
              <a:gd name="connsiteY3" fmla="*/ 646 h 463224"/>
              <a:gd name="connsiteX4" fmla="*/ 5132923 w 5992393"/>
              <a:gd name="connsiteY4" fmla="*/ 105149 h 463224"/>
              <a:gd name="connsiteX5" fmla="*/ 5992393 w 5992393"/>
              <a:gd name="connsiteY5" fmla="*/ 463223 h 463224"/>
              <a:gd name="connsiteX0" fmla="*/ 0 w 6040113"/>
              <a:gd name="connsiteY0" fmla="*/ 402903 h 462823"/>
              <a:gd name="connsiteX1" fmla="*/ 859695 w 6040113"/>
              <a:gd name="connsiteY1" fmla="*/ 447380 h 462823"/>
              <a:gd name="connsiteX2" fmla="*/ 2267803 w 6040113"/>
              <a:gd name="connsiteY2" fmla="*/ 139599 h 462823"/>
              <a:gd name="connsiteX3" fmla="*/ 3600215 w 6040113"/>
              <a:gd name="connsiteY3" fmla="*/ 262 h 462823"/>
              <a:gd name="connsiteX4" fmla="*/ 5132923 w 6040113"/>
              <a:gd name="connsiteY4" fmla="*/ 104765 h 462823"/>
              <a:gd name="connsiteX5" fmla="*/ 6040113 w 6040113"/>
              <a:gd name="connsiteY5" fmla="*/ 103918 h 462823"/>
              <a:gd name="connsiteX0" fmla="*/ 0 w 6040113"/>
              <a:gd name="connsiteY0" fmla="*/ 423038 h 482958"/>
              <a:gd name="connsiteX1" fmla="*/ 859695 w 6040113"/>
              <a:gd name="connsiteY1" fmla="*/ 467515 h 482958"/>
              <a:gd name="connsiteX2" fmla="*/ 2267803 w 6040113"/>
              <a:gd name="connsiteY2" fmla="*/ 159734 h 482958"/>
              <a:gd name="connsiteX3" fmla="*/ 3600215 w 6040113"/>
              <a:gd name="connsiteY3" fmla="*/ 20397 h 482958"/>
              <a:gd name="connsiteX4" fmla="*/ 5132922 w 6040113"/>
              <a:gd name="connsiteY4" fmla="*/ 11556 h 482958"/>
              <a:gd name="connsiteX5" fmla="*/ 6040113 w 6040113"/>
              <a:gd name="connsiteY5" fmla="*/ 124053 h 482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0113" h="482958">
                <a:moveTo>
                  <a:pt x="0" y="423038"/>
                </a:moveTo>
                <a:cubicBezTo>
                  <a:pt x="92891" y="450615"/>
                  <a:pt x="481728" y="511399"/>
                  <a:pt x="859695" y="467515"/>
                </a:cubicBezTo>
                <a:cubicBezTo>
                  <a:pt x="1237662" y="423631"/>
                  <a:pt x="1811050" y="234254"/>
                  <a:pt x="2267803" y="159734"/>
                </a:cubicBezTo>
                <a:cubicBezTo>
                  <a:pt x="2724556" y="85214"/>
                  <a:pt x="3122695" y="45093"/>
                  <a:pt x="3600215" y="20397"/>
                </a:cubicBezTo>
                <a:cubicBezTo>
                  <a:pt x="4077735" y="-4299"/>
                  <a:pt x="4726272" y="-5720"/>
                  <a:pt x="5132922" y="11556"/>
                </a:cubicBezTo>
                <a:cubicBezTo>
                  <a:pt x="5539572" y="28832"/>
                  <a:pt x="5594524" y="16647"/>
                  <a:pt x="6040113" y="124053"/>
                </a:cubicBezTo>
              </a:path>
            </a:pathLst>
          </a:custGeom>
          <a:noFill/>
          <a:ln w="19050">
            <a:solidFill>
              <a:srgbClr val="B64A47"/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Freeform 210"/>
          <p:cNvSpPr/>
          <p:nvPr/>
        </p:nvSpPr>
        <p:spPr>
          <a:xfrm flipV="1">
            <a:off x="3704388" y="4021687"/>
            <a:ext cx="2117451" cy="588863"/>
          </a:xfrm>
          <a:custGeom>
            <a:avLst/>
            <a:gdLst>
              <a:gd name="connsiteX0" fmla="*/ 0 w 7245532"/>
              <a:gd name="connsiteY0" fmla="*/ 628313 h 775405"/>
              <a:gd name="connsiteX1" fmla="*/ 505097 w 7245532"/>
              <a:gd name="connsiteY1" fmla="*/ 637022 h 775405"/>
              <a:gd name="connsiteX2" fmla="*/ 1706880 w 7245532"/>
              <a:gd name="connsiteY2" fmla="*/ 140633 h 775405"/>
              <a:gd name="connsiteX3" fmla="*/ 3039292 w 7245532"/>
              <a:gd name="connsiteY3" fmla="*/ 1296 h 775405"/>
              <a:gd name="connsiteX4" fmla="*/ 4572000 w 7245532"/>
              <a:gd name="connsiteY4" fmla="*/ 105799 h 775405"/>
              <a:gd name="connsiteX5" fmla="*/ 5608320 w 7245532"/>
              <a:gd name="connsiteY5" fmla="*/ 602188 h 775405"/>
              <a:gd name="connsiteX6" fmla="*/ 6357257 w 7245532"/>
              <a:gd name="connsiteY6" fmla="*/ 767650 h 775405"/>
              <a:gd name="connsiteX7" fmla="*/ 7245532 w 7245532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134794 w 8081554"/>
              <a:gd name="connsiteY1" fmla="*/ 448414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7806455"/>
              <a:gd name="connsiteY0" fmla="*/ 403937 h 775405"/>
              <a:gd name="connsiteX1" fmla="*/ 859695 w 7806455"/>
              <a:gd name="connsiteY1" fmla="*/ 448414 h 775405"/>
              <a:gd name="connsiteX2" fmla="*/ 2267803 w 7806455"/>
              <a:gd name="connsiteY2" fmla="*/ 140633 h 775405"/>
              <a:gd name="connsiteX3" fmla="*/ 3600215 w 7806455"/>
              <a:gd name="connsiteY3" fmla="*/ 1296 h 775405"/>
              <a:gd name="connsiteX4" fmla="*/ 5132923 w 7806455"/>
              <a:gd name="connsiteY4" fmla="*/ 105799 h 775405"/>
              <a:gd name="connsiteX5" fmla="*/ 6169243 w 7806455"/>
              <a:gd name="connsiteY5" fmla="*/ 602188 h 775405"/>
              <a:gd name="connsiteX6" fmla="*/ 6918180 w 7806455"/>
              <a:gd name="connsiteY6" fmla="*/ 767650 h 775405"/>
              <a:gd name="connsiteX7" fmla="*/ 7806455 w 7806455"/>
              <a:gd name="connsiteY7" fmla="*/ 750233 h 775405"/>
              <a:gd name="connsiteX0" fmla="*/ 0 w 7806455"/>
              <a:gd name="connsiteY0" fmla="*/ 403287 h 784478"/>
              <a:gd name="connsiteX1" fmla="*/ 859695 w 7806455"/>
              <a:gd name="connsiteY1" fmla="*/ 447764 h 784478"/>
              <a:gd name="connsiteX2" fmla="*/ 2267803 w 7806455"/>
              <a:gd name="connsiteY2" fmla="*/ 139983 h 784478"/>
              <a:gd name="connsiteX3" fmla="*/ 3600215 w 7806455"/>
              <a:gd name="connsiteY3" fmla="*/ 646 h 784478"/>
              <a:gd name="connsiteX4" fmla="*/ 5132923 w 7806455"/>
              <a:gd name="connsiteY4" fmla="*/ 105149 h 784478"/>
              <a:gd name="connsiteX5" fmla="*/ 5992393 w 7806455"/>
              <a:gd name="connsiteY5" fmla="*/ 463223 h 784478"/>
              <a:gd name="connsiteX6" fmla="*/ 6918180 w 7806455"/>
              <a:gd name="connsiteY6" fmla="*/ 767000 h 784478"/>
              <a:gd name="connsiteX7" fmla="*/ 7806455 w 7806455"/>
              <a:gd name="connsiteY7" fmla="*/ 749583 h 784478"/>
              <a:gd name="connsiteX0" fmla="*/ 0 w 7806455"/>
              <a:gd name="connsiteY0" fmla="*/ 403287 h 749583"/>
              <a:gd name="connsiteX1" fmla="*/ 859695 w 7806455"/>
              <a:gd name="connsiteY1" fmla="*/ 447764 h 749583"/>
              <a:gd name="connsiteX2" fmla="*/ 2267803 w 7806455"/>
              <a:gd name="connsiteY2" fmla="*/ 139983 h 749583"/>
              <a:gd name="connsiteX3" fmla="*/ 3600215 w 7806455"/>
              <a:gd name="connsiteY3" fmla="*/ 646 h 749583"/>
              <a:gd name="connsiteX4" fmla="*/ 5132923 w 7806455"/>
              <a:gd name="connsiteY4" fmla="*/ 105149 h 749583"/>
              <a:gd name="connsiteX5" fmla="*/ 5992393 w 7806455"/>
              <a:gd name="connsiteY5" fmla="*/ 463223 h 749583"/>
              <a:gd name="connsiteX6" fmla="*/ 7806455 w 7806455"/>
              <a:gd name="connsiteY6" fmla="*/ 749583 h 749583"/>
              <a:gd name="connsiteX0" fmla="*/ 0 w 5992393"/>
              <a:gd name="connsiteY0" fmla="*/ 403287 h 463224"/>
              <a:gd name="connsiteX1" fmla="*/ 859695 w 5992393"/>
              <a:gd name="connsiteY1" fmla="*/ 447764 h 463224"/>
              <a:gd name="connsiteX2" fmla="*/ 2267803 w 5992393"/>
              <a:gd name="connsiteY2" fmla="*/ 139983 h 463224"/>
              <a:gd name="connsiteX3" fmla="*/ 3600215 w 5992393"/>
              <a:gd name="connsiteY3" fmla="*/ 646 h 463224"/>
              <a:gd name="connsiteX4" fmla="*/ 5132923 w 5992393"/>
              <a:gd name="connsiteY4" fmla="*/ 105149 h 463224"/>
              <a:gd name="connsiteX5" fmla="*/ 5992393 w 5992393"/>
              <a:gd name="connsiteY5" fmla="*/ 463223 h 463224"/>
              <a:gd name="connsiteX0" fmla="*/ 0 w 5992393"/>
              <a:gd name="connsiteY0" fmla="*/ 403287 h 463223"/>
              <a:gd name="connsiteX1" fmla="*/ 1075844 w 5992393"/>
              <a:gd name="connsiteY1" fmla="*/ 60499 h 463223"/>
              <a:gd name="connsiteX2" fmla="*/ 2267803 w 5992393"/>
              <a:gd name="connsiteY2" fmla="*/ 139983 h 463223"/>
              <a:gd name="connsiteX3" fmla="*/ 3600215 w 5992393"/>
              <a:gd name="connsiteY3" fmla="*/ 646 h 463223"/>
              <a:gd name="connsiteX4" fmla="*/ 5132923 w 5992393"/>
              <a:gd name="connsiteY4" fmla="*/ 105149 h 463223"/>
              <a:gd name="connsiteX5" fmla="*/ 5992393 w 5992393"/>
              <a:gd name="connsiteY5" fmla="*/ 463223 h 463223"/>
              <a:gd name="connsiteX0" fmla="*/ 0 w 5992393"/>
              <a:gd name="connsiteY0" fmla="*/ 405865 h 465801"/>
              <a:gd name="connsiteX1" fmla="*/ 1075844 w 5992393"/>
              <a:gd name="connsiteY1" fmla="*/ 63077 h 465801"/>
              <a:gd name="connsiteX2" fmla="*/ 3600215 w 5992393"/>
              <a:gd name="connsiteY2" fmla="*/ 3224 h 465801"/>
              <a:gd name="connsiteX3" fmla="*/ 5132923 w 5992393"/>
              <a:gd name="connsiteY3" fmla="*/ 107727 h 465801"/>
              <a:gd name="connsiteX4" fmla="*/ 5992393 w 5992393"/>
              <a:gd name="connsiteY4" fmla="*/ 465801 h 465801"/>
              <a:gd name="connsiteX0" fmla="*/ 0 w 5992393"/>
              <a:gd name="connsiteY0" fmla="*/ 409775 h 469711"/>
              <a:gd name="connsiteX1" fmla="*/ 1075844 w 5992393"/>
              <a:gd name="connsiteY1" fmla="*/ 66987 h 469711"/>
              <a:gd name="connsiteX2" fmla="*/ 3600215 w 5992393"/>
              <a:gd name="connsiteY2" fmla="*/ 7134 h 469711"/>
              <a:gd name="connsiteX3" fmla="*/ 4727300 w 5992393"/>
              <a:gd name="connsiteY3" fmla="*/ 166413 h 469711"/>
              <a:gd name="connsiteX4" fmla="*/ 5992393 w 5992393"/>
              <a:gd name="connsiteY4" fmla="*/ 469711 h 469711"/>
              <a:gd name="connsiteX0" fmla="*/ 0 w 5801510"/>
              <a:gd name="connsiteY0" fmla="*/ 409775 h 411542"/>
              <a:gd name="connsiteX1" fmla="*/ 1075844 w 5801510"/>
              <a:gd name="connsiteY1" fmla="*/ 66987 h 411542"/>
              <a:gd name="connsiteX2" fmla="*/ 3600215 w 5801510"/>
              <a:gd name="connsiteY2" fmla="*/ 7134 h 411542"/>
              <a:gd name="connsiteX3" fmla="*/ 4727300 w 5801510"/>
              <a:gd name="connsiteY3" fmla="*/ 166413 h 411542"/>
              <a:gd name="connsiteX4" fmla="*/ 5801510 w 5801510"/>
              <a:gd name="connsiteY4" fmla="*/ 317556 h 411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01510" h="411542">
                <a:moveTo>
                  <a:pt x="0" y="409775"/>
                </a:moveTo>
                <a:cubicBezTo>
                  <a:pt x="92891" y="437352"/>
                  <a:pt x="475808" y="134094"/>
                  <a:pt x="1075844" y="66987"/>
                </a:cubicBezTo>
                <a:cubicBezTo>
                  <a:pt x="1675880" y="-120"/>
                  <a:pt x="2991639" y="-9437"/>
                  <a:pt x="3600215" y="7134"/>
                </a:cubicBezTo>
                <a:cubicBezTo>
                  <a:pt x="4208791" y="23705"/>
                  <a:pt x="4360418" y="114676"/>
                  <a:pt x="4727300" y="166413"/>
                </a:cubicBezTo>
                <a:cubicBezTo>
                  <a:pt x="5094182" y="218150"/>
                  <a:pt x="5355921" y="210150"/>
                  <a:pt x="5801510" y="317556"/>
                </a:cubicBezTo>
              </a:path>
            </a:pathLst>
          </a:custGeom>
          <a:noFill/>
          <a:ln w="19050">
            <a:solidFill>
              <a:srgbClr val="B64A47"/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Freeform 211"/>
          <p:cNvSpPr/>
          <p:nvPr/>
        </p:nvSpPr>
        <p:spPr>
          <a:xfrm rot="21132715">
            <a:off x="4923814" y="3284192"/>
            <a:ext cx="3554180" cy="780694"/>
          </a:xfrm>
          <a:custGeom>
            <a:avLst/>
            <a:gdLst>
              <a:gd name="connsiteX0" fmla="*/ 0 w 7245532"/>
              <a:gd name="connsiteY0" fmla="*/ 628313 h 775405"/>
              <a:gd name="connsiteX1" fmla="*/ 505097 w 7245532"/>
              <a:gd name="connsiteY1" fmla="*/ 637022 h 775405"/>
              <a:gd name="connsiteX2" fmla="*/ 1706880 w 7245532"/>
              <a:gd name="connsiteY2" fmla="*/ 140633 h 775405"/>
              <a:gd name="connsiteX3" fmla="*/ 3039292 w 7245532"/>
              <a:gd name="connsiteY3" fmla="*/ 1296 h 775405"/>
              <a:gd name="connsiteX4" fmla="*/ 4572000 w 7245532"/>
              <a:gd name="connsiteY4" fmla="*/ 105799 h 775405"/>
              <a:gd name="connsiteX5" fmla="*/ 5608320 w 7245532"/>
              <a:gd name="connsiteY5" fmla="*/ 602188 h 775405"/>
              <a:gd name="connsiteX6" fmla="*/ 6357257 w 7245532"/>
              <a:gd name="connsiteY6" fmla="*/ 767650 h 775405"/>
              <a:gd name="connsiteX7" fmla="*/ 7245532 w 7245532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720265 h 815106"/>
              <a:gd name="connsiteX1" fmla="*/ 1341119 w 8081554"/>
              <a:gd name="connsiteY1" fmla="*/ 676723 h 815106"/>
              <a:gd name="connsiteX2" fmla="*/ 3388864 w 8081554"/>
              <a:gd name="connsiteY2" fmla="*/ 751873 h 815106"/>
              <a:gd name="connsiteX3" fmla="*/ 3875314 w 8081554"/>
              <a:gd name="connsiteY3" fmla="*/ 40997 h 815106"/>
              <a:gd name="connsiteX4" fmla="*/ 5408022 w 8081554"/>
              <a:gd name="connsiteY4" fmla="*/ 145500 h 815106"/>
              <a:gd name="connsiteX5" fmla="*/ 6444342 w 8081554"/>
              <a:gd name="connsiteY5" fmla="*/ 641889 h 815106"/>
              <a:gd name="connsiteX6" fmla="*/ 7193279 w 8081554"/>
              <a:gd name="connsiteY6" fmla="*/ 807351 h 815106"/>
              <a:gd name="connsiteX7" fmla="*/ 8081554 w 8081554"/>
              <a:gd name="connsiteY7" fmla="*/ 789934 h 815106"/>
              <a:gd name="connsiteX0" fmla="*/ 0 w 8081554"/>
              <a:gd name="connsiteY0" fmla="*/ 720265 h 815106"/>
              <a:gd name="connsiteX1" fmla="*/ 1362266 w 8081554"/>
              <a:gd name="connsiteY1" fmla="*/ 755556 h 815106"/>
              <a:gd name="connsiteX2" fmla="*/ 3388864 w 8081554"/>
              <a:gd name="connsiteY2" fmla="*/ 751873 h 815106"/>
              <a:gd name="connsiteX3" fmla="*/ 3875314 w 8081554"/>
              <a:gd name="connsiteY3" fmla="*/ 40997 h 815106"/>
              <a:gd name="connsiteX4" fmla="*/ 5408022 w 8081554"/>
              <a:gd name="connsiteY4" fmla="*/ 145500 h 815106"/>
              <a:gd name="connsiteX5" fmla="*/ 6444342 w 8081554"/>
              <a:gd name="connsiteY5" fmla="*/ 641889 h 815106"/>
              <a:gd name="connsiteX6" fmla="*/ 7193279 w 8081554"/>
              <a:gd name="connsiteY6" fmla="*/ 807351 h 815106"/>
              <a:gd name="connsiteX7" fmla="*/ 8081554 w 8081554"/>
              <a:gd name="connsiteY7" fmla="*/ 789934 h 815106"/>
              <a:gd name="connsiteX0" fmla="*/ 0 w 8081554"/>
              <a:gd name="connsiteY0" fmla="*/ 581133 h 675974"/>
              <a:gd name="connsiteX1" fmla="*/ 1362266 w 8081554"/>
              <a:gd name="connsiteY1" fmla="*/ 616424 h 675974"/>
              <a:gd name="connsiteX2" fmla="*/ 3388864 w 8081554"/>
              <a:gd name="connsiteY2" fmla="*/ 612741 h 675974"/>
              <a:gd name="connsiteX3" fmla="*/ 4827022 w 8081554"/>
              <a:gd name="connsiteY3" fmla="*/ 246759 h 675974"/>
              <a:gd name="connsiteX4" fmla="*/ 5408022 w 8081554"/>
              <a:gd name="connsiteY4" fmla="*/ 6368 h 675974"/>
              <a:gd name="connsiteX5" fmla="*/ 6444342 w 8081554"/>
              <a:gd name="connsiteY5" fmla="*/ 502757 h 675974"/>
              <a:gd name="connsiteX6" fmla="*/ 7193279 w 8081554"/>
              <a:gd name="connsiteY6" fmla="*/ 668219 h 675974"/>
              <a:gd name="connsiteX7" fmla="*/ 8081554 w 8081554"/>
              <a:gd name="connsiteY7" fmla="*/ 650802 h 675974"/>
              <a:gd name="connsiteX0" fmla="*/ 0 w 8081554"/>
              <a:gd name="connsiteY0" fmla="*/ 610044 h 704885"/>
              <a:gd name="connsiteX1" fmla="*/ 1362266 w 8081554"/>
              <a:gd name="connsiteY1" fmla="*/ 645335 h 704885"/>
              <a:gd name="connsiteX2" fmla="*/ 3388864 w 8081554"/>
              <a:gd name="connsiteY2" fmla="*/ 641652 h 704885"/>
              <a:gd name="connsiteX3" fmla="*/ 4827022 w 8081554"/>
              <a:gd name="connsiteY3" fmla="*/ 275670 h 704885"/>
              <a:gd name="connsiteX4" fmla="*/ 6000195 w 8081554"/>
              <a:gd name="connsiteY4" fmla="*/ 5718 h 704885"/>
              <a:gd name="connsiteX5" fmla="*/ 6444342 w 8081554"/>
              <a:gd name="connsiteY5" fmla="*/ 531668 h 704885"/>
              <a:gd name="connsiteX6" fmla="*/ 7193279 w 8081554"/>
              <a:gd name="connsiteY6" fmla="*/ 697130 h 704885"/>
              <a:gd name="connsiteX7" fmla="*/ 8081554 w 8081554"/>
              <a:gd name="connsiteY7" fmla="*/ 679713 h 704885"/>
              <a:gd name="connsiteX0" fmla="*/ 0 w 8081554"/>
              <a:gd name="connsiteY0" fmla="*/ 606784 h 708503"/>
              <a:gd name="connsiteX1" fmla="*/ 1362266 w 8081554"/>
              <a:gd name="connsiteY1" fmla="*/ 642075 h 708503"/>
              <a:gd name="connsiteX2" fmla="*/ 3388864 w 8081554"/>
              <a:gd name="connsiteY2" fmla="*/ 638392 h 708503"/>
              <a:gd name="connsiteX3" fmla="*/ 4827022 w 8081554"/>
              <a:gd name="connsiteY3" fmla="*/ 272410 h 708503"/>
              <a:gd name="connsiteX4" fmla="*/ 6000195 w 8081554"/>
              <a:gd name="connsiteY4" fmla="*/ 2458 h 708503"/>
              <a:gd name="connsiteX5" fmla="*/ 7522941 w 8081554"/>
              <a:gd name="connsiteY5" fmla="*/ 429868 h 708503"/>
              <a:gd name="connsiteX6" fmla="*/ 7193279 w 8081554"/>
              <a:gd name="connsiteY6" fmla="*/ 693870 h 708503"/>
              <a:gd name="connsiteX7" fmla="*/ 8081554 w 8081554"/>
              <a:gd name="connsiteY7" fmla="*/ 676453 h 708503"/>
              <a:gd name="connsiteX0" fmla="*/ 0 w 8081554"/>
              <a:gd name="connsiteY0" fmla="*/ 606784 h 676453"/>
              <a:gd name="connsiteX1" fmla="*/ 1362266 w 8081554"/>
              <a:gd name="connsiteY1" fmla="*/ 642075 h 676453"/>
              <a:gd name="connsiteX2" fmla="*/ 3388864 w 8081554"/>
              <a:gd name="connsiteY2" fmla="*/ 638392 h 676453"/>
              <a:gd name="connsiteX3" fmla="*/ 4827022 w 8081554"/>
              <a:gd name="connsiteY3" fmla="*/ 272410 h 676453"/>
              <a:gd name="connsiteX4" fmla="*/ 6000195 w 8081554"/>
              <a:gd name="connsiteY4" fmla="*/ 2458 h 676453"/>
              <a:gd name="connsiteX5" fmla="*/ 7522941 w 8081554"/>
              <a:gd name="connsiteY5" fmla="*/ 429868 h 676453"/>
              <a:gd name="connsiteX6" fmla="*/ 8081554 w 8081554"/>
              <a:gd name="connsiteY6" fmla="*/ 676453 h 676453"/>
              <a:gd name="connsiteX0" fmla="*/ 0 w 8631429"/>
              <a:gd name="connsiteY0" fmla="*/ 606784 h 883390"/>
              <a:gd name="connsiteX1" fmla="*/ 1362266 w 8631429"/>
              <a:gd name="connsiteY1" fmla="*/ 642075 h 883390"/>
              <a:gd name="connsiteX2" fmla="*/ 3388864 w 8631429"/>
              <a:gd name="connsiteY2" fmla="*/ 638392 h 883390"/>
              <a:gd name="connsiteX3" fmla="*/ 4827022 w 8631429"/>
              <a:gd name="connsiteY3" fmla="*/ 272410 h 883390"/>
              <a:gd name="connsiteX4" fmla="*/ 6000195 w 8631429"/>
              <a:gd name="connsiteY4" fmla="*/ 2458 h 883390"/>
              <a:gd name="connsiteX5" fmla="*/ 7522941 w 8631429"/>
              <a:gd name="connsiteY5" fmla="*/ 429868 h 883390"/>
              <a:gd name="connsiteX6" fmla="*/ 8631429 w 8631429"/>
              <a:gd name="connsiteY6" fmla="*/ 883390 h 88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31429" h="883390">
                <a:moveTo>
                  <a:pt x="0" y="606784"/>
                </a:moveTo>
                <a:cubicBezTo>
                  <a:pt x="92891" y="634361"/>
                  <a:pt x="797455" y="636807"/>
                  <a:pt x="1362266" y="642075"/>
                </a:cubicBezTo>
                <a:cubicBezTo>
                  <a:pt x="1927077" y="647343"/>
                  <a:pt x="2811405" y="700003"/>
                  <a:pt x="3388864" y="638392"/>
                </a:cubicBezTo>
                <a:cubicBezTo>
                  <a:pt x="3966323" y="576781"/>
                  <a:pt x="4391800" y="378399"/>
                  <a:pt x="4827022" y="272410"/>
                </a:cubicBezTo>
                <a:cubicBezTo>
                  <a:pt x="5262244" y="166421"/>
                  <a:pt x="5550875" y="-23785"/>
                  <a:pt x="6000195" y="2458"/>
                </a:cubicBezTo>
                <a:cubicBezTo>
                  <a:pt x="6449515" y="28701"/>
                  <a:pt x="7084402" y="283046"/>
                  <a:pt x="7522941" y="429868"/>
                </a:cubicBezTo>
                <a:cubicBezTo>
                  <a:pt x="7961480" y="576690"/>
                  <a:pt x="8515051" y="832018"/>
                  <a:pt x="8631429" y="883390"/>
                </a:cubicBezTo>
              </a:path>
            </a:pathLst>
          </a:custGeom>
          <a:noFill/>
          <a:ln w="19050">
            <a:solidFill>
              <a:srgbClr val="806CC1"/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Freeform 227"/>
          <p:cNvSpPr/>
          <p:nvPr/>
        </p:nvSpPr>
        <p:spPr>
          <a:xfrm rot="21132715">
            <a:off x="6237520" y="3441824"/>
            <a:ext cx="3860827" cy="691664"/>
          </a:xfrm>
          <a:custGeom>
            <a:avLst/>
            <a:gdLst>
              <a:gd name="connsiteX0" fmla="*/ 0 w 7245532"/>
              <a:gd name="connsiteY0" fmla="*/ 628313 h 775405"/>
              <a:gd name="connsiteX1" fmla="*/ 505097 w 7245532"/>
              <a:gd name="connsiteY1" fmla="*/ 637022 h 775405"/>
              <a:gd name="connsiteX2" fmla="*/ 1706880 w 7245532"/>
              <a:gd name="connsiteY2" fmla="*/ 140633 h 775405"/>
              <a:gd name="connsiteX3" fmla="*/ 3039292 w 7245532"/>
              <a:gd name="connsiteY3" fmla="*/ 1296 h 775405"/>
              <a:gd name="connsiteX4" fmla="*/ 4572000 w 7245532"/>
              <a:gd name="connsiteY4" fmla="*/ 105799 h 775405"/>
              <a:gd name="connsiteX5" fmla="*/ 5608320 w 7245532"/>
              <a:gd name="connsiteY5" fmla="*/ 602188 h 775405"/>
              <a:gd name="connsiteX6" fmla="*/ 6357257 w 7245532"/>
              <a:gd name="connsiteY6" fmla="*/ 767650 h 775405"/>
              <a:gd name="connsiteX7" fmla="*/ 7245532 w 7245532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134794 w 8081554"/>
              <a:gd name="connsiteY1" fmla="*/ 448414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7806455"/>
              <a:gd name="connsiteY0" fmla="*/ 403937 h 775405"/>
              <a:gd name="connsiteX1" fmla="*/ 859695 w 7806455"/>
              <a:gd name="connsiteY1" fmla="*/ 448414 h 775405"/>
              <a:gd name="connsiteX2" fmla="*/ 2267803 w 7806455"/>
              <a:gd name="connsiteY2" fmla="*/ 140633 h 775405"/>
              <a:gd name="connsiteX3" fmla="*/ 3600215 w 7806455"/>
              <a:gd name="connsiteY3" fmla="*/ 1296 h 775405"/>
              <a:gd name="connsiteX4" fmla="*/ 5132923 w 7806455"/>
              <a:gd name="connsiteY4" fmla="*/ 105799 h 775405"/>
              <a:gd name="connsiteX5" fmla="*/ 6169243 w 7806455"/>
              <a:gd name="connsiteY5" fmla="*/ 602188 h 775405"/>
              <a:gd name="connsiteX6" fmla="*/ 6918180 w 7806455"/>
              <a:gd name="connsiteY6" fmla="*/ 767650 h 775405"/>
              <a:gd name="connsiteX7" fmla="*/ 7806455 w 7806455"/>
              <a:gd name="connsiteY7" fmla="*/ 750233 h 775405"/>
              <a:gd name="connsiteX0" fmla="*/ 0 w 7806455"/>
              <a:gd name="connsiteY0" fmla="*/ 403287 h 784478"/>
              <a:gd name="connsiteX1" fmla="*/ 859695 w 7806455"/>
              <a:gd name="connsiteY1" fmla="*/ 447764 h 784478"/>
              <a:gd name="connsiteX2" fmla="*/ 2267803 w 7806455"/>
              <a:gd name="connsiteY2" fmla="*/ 139983 h 784478"/>
              <a:gd name="connsiteX3" fmla="*/ 3600215 w 7806455"/>
              <a:gd name="connsiteY3" fmla="*/ 646 h 784478"/>
              <a:gd name="connsiteX4" fmla="*/ 5132923 w 7806455"/>
              <a:gd name="connsiteY4" fmla="*/ 105149 h 784478"/>
              <a:gd name="connsiteX5" fmla="*/ 5992393 w 7806455"/>
              <a:gd name="connsiteY5" fmla="*/ 463223 h 784478"/>
              <a:gd name="connsiteX6" fmla="*/ 6918180 w 7806455"/>
              <a:gd name="connsiteY6" fmla="*/ 767000 h 784478"/>
              <a:gd name="connsiteX7" fmla="*/ 7806455 w 7806455"/>
              <a:gd name="connsiteY7" fmla="*/ 749583 h 784478"/>
              <a:gd name="connsiteX0" fmla="*/ 0 w 7806455"/>
              <a:gd name="connsiteY0" fmla="*/ 403287 h 749583"/>
              <a:gd name="connsiteX1" fmla="*/ 859695 w 7806455"/>
              <a:gd name="connsiteY1" fmla="*/ 447764 h 749583"/>
              <a:gd name="connsiteX2" fmla="*/ 2267803 w 7806455"/>
              <a:gd name="connsiteY2" fmla="*/ 139983 h 749583"/>
              <a:gd name="connsiteX3" fmla="*/ 3600215 w 7806455"/>
              <a:gd name="connsiteY3" fmla="*/ 646 h 749583"/>
              <a:gd name="connsiteX4" fmla="*/ 5132923 w 7806455"/>
              <a:gd name="connsiteY4" fmla="*/ 105149 h 749583"/>
              <a:gd name="connsiteX5" fmla="*/ 5992393 w 7806455"/>
              <a:gd name="connsiteY5" fmla="*/ 463223 h 749583"/>
              <a:gd name="connsiteX6" fmla="*/ 7806455 w 7806455"/>
              <a:gd name="connsiteY6" fmla="*/ 749583 h 749583"/>
              <a:gd name="connsiteX0" fmla="*/ 0 w 5992393"/>
              <a:gd name="connsiteY0" fmla="*/ 403287 h 463224"/>
              <a:gd name="connsiteX1" fmla="*/ 859695 w 5992393"/>
              <a:gd name="connsiteY1" fmla="*/ 447764 h 463224"/>
              <a:gd name="connsiteX2" fmla="*/ 2267803 w 5992393"/>
              <a:gd name="connsiteY2" fmla="*/ 139983 h 463224"/>
              <a:gd name="connsiteX3" fmla="*/ 3600215 w 5992393"/>
              <a:gd name="connsiteY3" fmla="*/ 646 h 463224"/>
              <a:gd name="connsiteX4" fmla="*/ 5132923 w 5992393"/>
              <a:gd name="connsiteY4" fmla="*/ 105149 h 463224"/>
              <a:gd name="connsiteX5" fmla="*/ 5992393 w 5992393"/>
              <a:gd name="connsiteY5" fmla="*/ 463223 h 463224"/>
              <a:gd name="connsiteX0" fmla="*/ 0 w 6159415"/>
              <a:gd name="connsiteY0" fmla="*/ 414472 h 972387"/>
              <a:gd name="connsiteX1" fmla="*/ 859695 w 6159415"/>
              <a:gd name="connsiteY1" fmla="*/ 458949 h 972387"/>
              <a:gd name="connsiteX2" fmla="*/ 2267803 w 6159415"/>
              <a:gd name="connsiteY2" fmla="*/ 151168 h 972387"/>
              <a:gd name="connsiteX3" fmla="*/ 3600215 w 6159415"/>
              <a:gd name="connsiteY3" fmla="*/ 11831 h 972387"/>
              <a:gd name="connsiteX4" fmla="*/ 5132923 w 6159415"/>
              <a:gd name="connsiteY4" fmla="*/ 116334 h 972387"/>
              <a:gd name="connsiteX5" fmla="*/ 6159415 w 6159415"/>
              <a:gd name="connsiteY5" fmla="*/ 972387 h 972387"/>
              <a:gd name="connsiteX0" fmla="*/ 0 w 6159415"/>
              <a:gd name="connsiteY0" fmla="*/ 414472 h 972387"/>
              <a:gd name="connsiteX1" fmla="*/ 859695 w 6159415"/>
              <a:gd name="connsiteY1" fmla="*/ 458949 h 972387"/>
              <a:gd name="connsiteX2" fmla="*/ 2267803 w 6159415"/>
              <a:gd name="connsiteY2" fmla="*/ 151168 h 972387"/>
              <a:gd name="connsiteX3" fmla="*/ 3600215 w 6159415"/>
              <a:gd name="connsiteY3" fmla="*/ 11831 h 972387"/>
              <a:gd name="connsiteX4" fmla="*/ 5132923 w 6159415"/>
              <a:gd name="connsiteY4" fmla="*/ 116334 h 972387"/>
              <a:gd name="connsiteX5" fmla="*/ 6159415 w 6159415"/>
              <a:gd name="connsiteY5" fmla="*/ 972387 h 972387"/>
              <a:gd name="connsiteX0" fmla="*/ 0 w 6159415"/>
              <a:gd name="connsiteY0" fmla="*/ 412789 h 970704"/>
              <a:gd name="connsiteX1" fmla="*/ 859695 w 6159415"/>
              <a:gd name="connsiteY1" fmla="*/ 457266 h 970704"/>
              <a:gd name="connsiteX2" fmla="*/ 2267803 w 6159415"/>
              <a:gd name="connsiteY2" fmla="*/ 149485 h 970704"/>
              <a:gd name="connsiteX3" fmla="*/ 3600215 w 6159415"/>
              <a:gd name="connsiteY3" fmla="*/ 10148 h 970704"/>
              <a:gd name="connsiteX4" fmla="*/ 4870458 w 6159415"/>
              <a:gd name="connsiteY4" fmla="*/ 413439 h 970704"/>
              <a:gd name="connsiteX5" fmla="*/ 6159415 w 6159415"/>
              <a:gd name="connsiteY5" fmla="*/ 970704 h 970704"/>
              <a:gd name="connsiteX0" fmla="*/ 0 w 9176873"/>
              <a:gd name="connsiteY0" fmla="*/ 412789 h 1044473"/>
              <a:gd name="connsiteX1" fmla="*/ 859695 w 9176873"/>
              <a:gd name="connsiteY1" fmla="*/ 457266 h 1044473"/>
              <a:gd name="connsiteX2" fmla="*/ 2267803 w 9176873"/>
              <a:gd name="connsiteY2" fmla="*/ 149485 h 1044473"/>
              <a:gd name="connsiteX3" fmla="*/ 3600215 w 9176873"/>
              <a:gd name="connsiteY3" fmla="*/ 10148 h 1044473"/>
              <a:gd name="connsiteX4" fmla="*/ 4870458 w 9176873"/>
              <a:gd name="connsiteY4" fmla="*/ 413439 h 1044473"/>
              <a:gd name="connsiteX5" fmla="*/ 9176873 w 9176873"/>
              <a:gd name="connsiteY5" fmla="*/ 1044473 h 1044473"/>
              <a:gd name="connsiteX0" fmla="*/ 0 w 9176873"/>
              <a:gd name="connsiteY0" fmla="*/ 412789 h 1044473"/>
              <a:gd name="connsiteX1" fmla="*/ 859695 w 9176873"/>
              <a:gd name="connsiteY1" fmla="*/ 457266 h 1044473"/>
              <a:gd name="connsiteX2" fmla="*/ 2267803 w 9176873"/>
              <a:gd name="connsiteY2" fmla="*/ 149485 h 1044473"/>
              <a:gd name="connsiteX3" fmla="*/ 3600215 w 9176873"/>
              <a:gd name="connsiteY3" fmla="*/ 10148 h 1044473"/>
              <a:gd name="connsiteX4" fmla="*/ 4870458 w 9176873"/>
              <a:gd name="connsiteY4" fmla="*/ 413439 h 1044473"/>
              <a:gd name="connsiteX5" fmla="*/ 9176873 w 9176873"/>
              <a:gd name="connsiteY5" fmla="*/ 1044473 h 1044473"/>
              <a:gd name="connsiteX0" fmla="*/ 0 w 10578109"/>
              <a:gd name="connsiteY0" fmla="*/ 412789 h 1130035"/>
              <a:gd name="connsiteX1" fmla="*/ 859695 w 10578109"/>
              <a:gd name="connsiteY1" fmla="*/ 457266 h 1130035"/>
              <a:gd name="connsiteX2" fmla="*/ 2267803 w 10578109"/>
              <a:gd name="connsiteY2" fmla="*/ 149485 h 1130035"/>
              <a:gd name="connsiteX3" fmla="*/ 3600215 w 10578109"/>
              <a:gd name="connsiteY3" fmla="*/ 10148 h 1130035"/>
              <a:gd name="connsiteX4" fmla="*/ 4870458 w 10578109"/>
              <a:gd name="connsiteY4" fmla="*/ 413439 h 1130035"/>
              <a:gd name="connsiteX5" fmla="*/ 10578109 w 10578109"/>
              <a:gd name="connsiteY5" fmla="*/ 1130034 h 113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78109" h="1130035">
                <a:moveTo>
                  <a:pt x="0" y="412789"/>
                </a:moveTo>
                <a:cubicBezTo>
                  <a:pt x="92891" y="440366"/>
                  <a:pt x="481728" y="501150"/>
                  <a:pt x="859695" y="457266"/>
                </a:cubicBezTo>
                <a:cubicBezTo>
                  <a:pt x="1237662" y="413382"/>
                  <a:pt x="1811050" y="224005"/>
                  <a:pt x="2267803" y="149485"/>
                </a:cubicBezTo>
                <a:cubicBezTo>
                  <a:pt x="2724556" y="74965"/>
                  <a:pt x="3166439" y="-33844"/>
                  <a:pt x="3600215" y="10148"/>
                </a:cubicBezTo>
                <a:cubicBezTo>
                  <a:pt x="4033991" y="54140"/>
                  <a:pt x="3707476" y="226791"/>
                  <a:pt x="4870458" y="413439"/>
                </a:cubicBezTo>
                <a:cubicBezTo>
                  <a:pt x="6033440" y="600087"/>
                  <a:pt x="10089484" y="1062597"/>
                  <a:pt x="10578109" y="1130034"/>
                </a:cubicBezTo>
              </a:path>
            </a:pathLst>
          </a:custGeom>
          <a:noFill/>
          <a:ln w="19050">
            <a:solidFill>
              <a:srgbClr val="806CC1"/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Freeform 228"/>
          <p:cNvSpPr/>
          <p:nvPr/>
        </p:nvSpPr>
        <p:spPr>
          <a:xfrm rot="21132715" flipV="1">
            <a:off x="6298942" y="3977648"/>
            <a:ext cx="2204537" cy="222643"/>
          </a:xfrm>
          <a:custGeom>
            <a:avLst/>
            <a:gdLst>
              <a:gd name="connsiteX0" fmla="*/ 0 w 7245532"/>
              <a:gd name="connsiteY0" fmla="*/ 628313 h 775405"/>
              <a:gd name="connsiteX1" fmla="*/ 505097 w 7245532"/>
              <a:gd name="connsiteY1" fmla="*/ 637022 h 775405"/>
              <a:gd name="connsiteX2" fmla="*/ 1706880 w 7245532"/>
              <a:gd name="connsiteY2" fmla="*/ 140633 h 775405"/>
              <a:gd name="connsiteX3" fmla="*/ 3039292 w 7245532"/>
              <a:gd name="connsiteY3" fmla="*/ 1296 h 775405"/>
              <a:gd name="connsiteX4" fmla="*/ 4572000 w 7245532"/>
              <a:gd name="connsiteY4" fmla="*/ 105799 h 775405"/>
              <a:gd name="connsiteX5" fmla="*/ 5608320 w 7245532"/>
              <a:gd name="connsiteY5" fmla="*/ 602188 h 775405"/>
              <a:gd name="connsiteX6" fmla="*/ 6357257 w 7245532"/>
              <a:gd name="connsiteY6" fmla="*/ 767650 h 775405"/>
              <a:gd name="connsiteX7" fmla="*/ 7245532 w 7245532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134794 w 8081554"/>
              <a:gd name="connsiteY1" fmla="*/ 448414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7806455"/>
              <a:gd name="connsiteY0" fmla="*/ 403937 h 775405"/>
              <a:gd name="connsiteX1" fmla="*/ 859695 w 7806455"/>
              <a:gd name="connsiteY1" fmla="*/ 448414 h 775405"/>
              <a:gd name="connsiteX2" fmla="*/ 2267803 w 7806455"/>
              <a:gd name="connsiteY2" fmla="*/ 140633 h 775405"/>
              <a:gd name="connsiteX3" fmla="*/ 3600215 w 7806455"/>
              <a:gd name="connsiteY3" fmla="*/ 1296 h 775405"/>
              <a:gd name="connsiteX4" fmla="*/ 5132923 w 7806455"/>
              <a:gd name="connsiteY4" fmla="*/ 105799 h 775405"/>
              <a:gd name="connsiteX5" fmla="*/ 6169243 w 7806455"/>
              <a:gd name="connsiteY5" fmla="*/ 602188 h 775405"/>
              <a:gd name="connsiteX6" fmla="*/ 6918180 w 7806455"/>
              <a:gd name="connsiteY6" fmla="*/ 767650 h 775405"/>
              <a:gd name="connsiteX7" fmla="*/ 7806455 w 7806455"/>
              <a:gd name="connsiteY7" fmla="*/ 750233 h 775405"/>
              <a:gd name="connsiteX0" fmla="*/ 0 w 7806455"/>
              <a:gd name="connsiteY0" fmla="*/ 403287 h 784478"/>
              <a:gd name="connsiteX1" fmla="*/ 859695 w 7806455"/>
              <a:gd name="connsiteY1" fmla="*/ 447764 h 784478"/>
              <a:gd name="connsiteX2" fmla="*/ 2267803 w 7806455"/>
              <a:gd name="connsiteY2" fmla="*/ 139983 h 784478"/>
              <a:gd name="connsiteX3" fmla="*/ 3600215 w 7806455"/>
              <a:gd name="connsiteY3" fmla="*/ 646 h 784478"/>
              <a:gd name="connsiteX4" fmla="*/ 5132923 w 7806455"/>
              <a:gd name="connsiteY4" fmla="*/ 105149 h 784478"/>
              <a:gd name="connsiteX5" fmla="*/ 5992393 w 7806455"/>
              <a:gd name="connsiteY5" fmla="*/ 463223 h 784478"/>
              <a:gd name="connsiteX6" fmla="*/ 6918180 w 7806455"/>
              <a:gd name="connsiteY6" fmla="*/ 767000 h 784478"/>
              <a:gd name="connsiteX7" fmla="*/ 7806455 w 7806455"/>
              <a:gd name="connsiteY7" fmla="*/ 749583 h 784478"/>
              <a:gd name="connsiteX0" fmla="*/ 0 w 7806455"/>
              <a:gd name="connsiteY0" fmla="*/ 403287 h 749583"/>
              <a:gd name="connsiteX1" fmla="*/ 859695 w 7806455"/>
              <a:gd name="connsiteY1" fmla="*/ 447764 h 749583"/>
              <a:gd name="connsiteX2" fmla="*/ 2267803 w 7806455"/>
              <a:gd name="connsiteY2" fmla="*/ 139983 h 749583"/>
              <a:gd name="connsiteX3" fmla="*/ 3600215 w 7806455"/>
              <a:gd name="connsiteY3" fmla="*/ 646 h 749583"/>
              <a:gd name="connsiteX4" fmla="*/ 5132923 w 7806455"/>
              <a:gd name="connsiteY4" fmla="*/ 105149 h 749583"/>
              <a:gd name="connsiteX5" fmla="*/ 5992393 w 7806455"/>
              <a:gd name="connsiteY5" fmla="*/ 463223 h 749583"/>
              <a:gd name="connsiteX6" fmla="*/ 7806455 w 7806455"/>
              <a:gd name="connsiteY6" fmla="*/ 749583 h 749583"/>
              <a:gd name="connsiteX0" fmla="*/ 0 w 5992393"/>
              <a:gd name="connsiteY0" fmla="*/ 403287 h 463224"/>
              <a:gd name="connsiteX1" fmla="*/ 859695 w 5992393"/>
              <a:gd name="connsiteY1" fmla="*/ 447764 h 463224"/>
              <a:gd name="connsiteX2" fmla="*/ 2267803 w 5992393"/>
              <a:gd name="connsiteY2" fmla="*/ 139983 h 463224"/>
              <a:gd name="connsiteX3" fmla="*/ 3600215 w 5992393"/>
              <a:gd name="connsiteY3" fmla="*/ 646 h 463224"/>
              <a:gd name="connsiteX4" fmla="*/ 5132923 w 5992393"/>
              <a:gd name="connsiteY4" fmla="*/ 105149 h 463224"/>
              <a:gd name="connsiteX5" fmla="*/ 5992393 w 5992393"/>
              <a:gd name="connsiteY5" fmla="*/ 463223 h 463224"/>
              <a:gd name="connsiteX0" fmla="*/ 0 w 6040113"/>
              <a:gd name="connsiteY0" fmla="*/ 402903 h 462823"/>
              <a:gd name="connsiteX1" fmla="*/ 859695 w 6040113"/>
              <a:gd name="connsiteY1" fmla="*/ 447380 h 462823"/>
              <a:gd name="connsiteX2" fmla="*/ 2267803 w 6040113"/>
              <a:gd name="connsiteY2" fmla="*/ 139599 h 462823"/>
              <a:gd name="connsiteX3" fmla="*/ 3600215 w 6040113"/>
              <a:gd name="connsiteY3" fmla="*/ 262 h 462823"/>
              <a:gd name="connsiteX4" fmla="*/ 5132923 w 6040113"/>
              <a:gd name="connsiteY4" fmla="*/ 104765 h 462823"/>
              <a:gd name="connsiteX5" fmla="*/ 6040113 w 6040113"/>
              <a:gd name="connsiteY5" fmla="*/ 103918 h 462823"/>
              <a:gd name="connsiteX0" fmla="*/ 0 w 6040113"/>
              <a:gd name="connsiteY0" fmla="*/ 423038 h 482958"/>
              <a:gd name="connsiteX1" fmla="*/ 859695 w 6040113"/>
              <a:gd name="connsiteY1" fmla="*/ 467515 h 482958"/>
              <a:gd name="connsiteX2" fmla="*/ 2267803 w 6040113"/>
              <a:gd name="connsiteY2" fmla="*/ 159734 h 482958"/>
              <a:gd name="connsiteX3" fmla="*/ 3600215 w 6040113"/>
              <a:gd name="connsiteY3" fmla="*/ 20397 h 482958"/>
              <a:gd name="connsiteX4" fmla="*/ 5132922 w 6040113"/>
              <a:gd name="connsiteY4" fmla="*/ 11556 h 482958"/>
              <a:gd name="connsiteX5" fmla="*/ 6040113 w 6040113"/>
              <a:gd name="connsiteY5" fmla="*/ 124053 h 482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0113" h="482958">
                <a:moveTo>
                  <a:pt x="0" y="423038"/>
                </a:moveTo>
                <a:cubicBezTo>
                  <a:pt x="92891" y="450615"/>
                  <a:pt x="481728" y="511399"/>
                  <a:pt x="859695" y="467515"/>
                </a:cubicBezTo>
                <a:cubicBezTo>
                  <a:pt x="1237662" y="423631"/>
                  <a:pt x="1811050" y="234254"/>
                  <a:pt x="2267803" y="159734"/>
                </a:cubicBezTo>
                <a:cubicBezTo>
                  <a:pt x="2724556" y="85214"/>
                  <a:pt x="3122695" y="45093"/>
                  <a:pt x="3600215" y="20397"/>
                </a:cubicBezTo>
                <a:cubicBezTo>
                  <a:pt x="4077735" y="-4299"/>
                  <a:pt x="4726272" y="-5720"/>
                  <a:pt x="5132922" y="11556"/>
                </a:cubicBezTo>
                <a:cubicBezTo>
                  <a:pt x="5539572" y="28832"/>
                  <a:pt x="5594524" y="16647"/>
                  <a:pt x="6040113" y="124053"/>
                </a:cubicBezTo>
              </a:path>
            </a:pathLst>
          </a:custGeom>
          <a:noFill/>
          <a:ln w="19050">
            <a:solidFill>
              <a:srgbClr val="806CC1"/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Freeform 229"/>
          <p:cNvSpPr/>
          <p:nvPr/>
        </p:nvSpPr>
        <p:spPr>
          <a:xfrm rot="21132715" flipV="1">
            <a:off x="6355865" y="4147912"/>
            <a:ext cx="2117451" cy="588863"/>
          </a:xfrm>
          <a:custGeom>
            <a:avLst/>
            <a:gdLst>
              <a:gd name="connsiteX0" fmla="*/ 0 w 7245532"/>
              <a:gd name="connsiteY0" fmla="*/ 628313 h 775405"/>
              <a:gd name="connsiteX1" fmla="*/ 505097 w 7245532"/>
              <a:gd name="connsiteY1" fmla="*/ 637022 h 775405"/>
              <a:gd name="connsiteX2" fmla="*/ 1706880 w 7245532"/>
              <a:gd name="connsiteY2" fmla="*/ 140633 h 775405"/>
              <a:gd name="connsiteX3" fmla="*/ 3039292 w 7245532"/>
              <a:gd name="connsiteY3" fmla="*/ 1296 h 775405"/>
              <a:gd name="connsiteX4" fmla="*/ 4572000 w 7245532"/>
              <a:gd name="connsiteY4" fmla="*/ 105799 h 775405"/>
              <a:gd name="connsiteX5" fmla="*/ 5608320 w 7245532"/>
              <a:gd name="connsiteY5" fmla="*/ 602188 h 775405"/>
              <a:gd name="connsiteX6" fmla="*/ 6357257 w 7245532"/>
              <a:gd name="connsiteY6" fmla="*/ 767650 h 775405"/>
              <a:gd name="connsiteX7" fmla="*/ 7245532 w 7245532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341119 w 8081554"/>
              <a:gd name="connsiteY1" fmla="*/ 637022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8081554"/>
              <a:gd name="connsiteY0" fmla="*/ 680564 h 775405"/>
              <a:gd name="connsiteX1" fmla="*/ 1134794 w 8081554"/>
              <a:gd name="connsiteY1" fmla="*/ 448414 h 775405"/>
              <a:gd name="connsiteX2" fmla="*/ 2542902 w 8081554"/>
              <a:gd name="connsiteY2" fmla="*/ 140633 h 775405"/>
              <a:gd name="connsiteX3" fmla="*/ 3875314 w 8081554"/>
              <a:gd name="connsiteY3" fmla="*/ 1296 h 775405"/>
              <a:gd name="connsiteX4" fmla="*/ 5408022 w 8081554"/>
              <a:gd name="connsiteY4" fmla="*/ 105799 h 775405"/>
              <a:gd name="connsiteX5" fmla="*/ 6444342 w 8081554"/>
              <a:gd name="connsiteY5" fmla="*/ 602188 h 775405"/>
              <a:gd name="connsiteX6" fmla="*/ 7193279 w 8081554"/>
              <a:gd name="connsiteY6" fmla="*/ 767650 h 775405"/>
              <a:gd name="connsiteX7" fmla="*/ 8081554 w 8081554"/>
              <a:gd name="connsiteY7" fmla="*/ 750233 h 775405"/>
              <a:gd name="connsiteX0" fmla="*/ 0 w 7806455"/>
              <a:gd name="connsiteY0" fmla="*/ 403937 h 775405"/>
              <a:gd name="connsiteX1" fmla="*/ 859695 w 7806455"/>
              <a:gd name="connsiteY1" fmla="*/ 448414 h 775405"/>
              <a:gd name="connsiteX2" fmla="*/ 2267803 w 7806455"/>
              <a:gd name="connsiteY2" fmla="*/ 140633 h 775405"/>
              <a:gd name="connsiteX3" fmla="*/ 3600215 w 7806455"/>
              <a:gd name="connsiteY3" fmla="*/ 1296 h 775405"/>
              <a:gd name="connsiteX4" fmla="*/ 5132923 w 7806455"/>
              <a:gd name="connsiteY4" fmla="*/ 105799 h 775405"/>
              <a:gd name="connsiteX5" fmla="*/ 6169243 w 7806455"/>
              <a:gd name="connsiteY5" fmla="*/ 602188 h 775405"/>
              <a:gd name="connsiteX6" fmla="*/ 6918180 w 7806455"/>
              <a:gd name="connsiteY6" fmla="*/ 767650 h 775405"/>
              <a:gd name="connsiteX7" fmla="*/ 7806455 w 7806455"/>
              <a:gd name="connsiteY7" fmla="*/ 750233 h 775405"/>
              <a:gd name="connsiteX0" fmla="*/ 0 w 7806455"/>
              <a:gd name="connsiteY0" fmla="*/ 403287 h 784478"/>
              <a:gd name="connsiteX1" fmla="*/ 859695 w 7806455"/>
              <a:gd name="connsiteY1" fmla="*/ 447764 h 784478"/>
              <a:gd name="connsiteX2" fmla="*/ 2267803 w 7806455"/>
              <a:gd name="connsiteY2" fmla="*/ 139983 h 784478"/>
              <a:gd name="connsiteX3" fmla="*/ 3600215 w 7806455"/>
              <a:gd name="connsiteY3" fmla="*/ 646 h 784478"/>
              <a:gd name="connsiteX4" fmla="*/ 5132923 w 7806455"/>
              <a:gd name="connsiteY4" fmla="*/ 105149 h 784478"/>
              <a:gd name="connsiteX5" fmla="*/ 5992393 w 7806455"/>
              <a:gd name="connsiteY5" fmla="*/ 463223 h 784478"/>
              <a:gd name="connsiteX6" fmla="*/ 6918180 w 7806455"/>
              <a:gd name="connsiteY6" fmla="*/ 767000 h 784478"/>
              <a:gd name="connsiteX7" fmla="*/ 7806455 w 7806455"/>
              <a:gd name="connsiteY7" fmla="*/ 749583 h 784478"/>
              <a:gd name="connsiteX0" fmla="*/ 0 w 7806455"/>
              <a:gd name="connsiteY0" fmla="*/ 403287 h 749583"/>
              <a:gd name="connsiteX1" fmla="*/ 859695 w 7806455"/>
              <a:gd name="connsiteY1" fmla="*/ 447764 h 749583"/>
              <a:gd name="connsiteX2" fmla="*/ 2267803 w 7806455"/>
              <a:gd name="connsiteY2" fmla="*/ 139983 h 749583"/>
              <a:gd name="connsiteX3" fmla="*/ 3600215 w 7806455"/>
              <a:gd name="connsiteY3" fmla="*/ 646 h 749583"/>
              <a:gd name="connsiteX4" fmla="*/ 5132923 w 7806455"/>
              <a:gd name="connsiteY4" fmla="*/ 105149 h 749583"/>
              <a:gd name="connsiteX5" fmla="*/ 5992393 w 7806455"/>
              <a:gd name="connsiteY5" fmla="*/ 463223 h 749583"/>
              <a:gd name="connsiteX6" fmla="*/ 7806455 w 7806455"/>
              <a:gd name="connsiteY6" fmla="*/ 749583 h 749583"/>
              <a:gd name="connsiteX0" fmla="*/ 0 w 5992393"/>
              <a:gd name="connsiteY0" fmla="*/ 403287 h 463224"/>
              <a:gd name="connsiteX1" fmla="*/ 859695 w 5992393"/>
              <a:gd name="connsiteY1" fmla="*/ 447764 h 463224"/>
              <a:gd name="connsiteX2" fmla="*/ 2267803 w 5992393"/>
              <a:gd name="connsiteY2" fmla="*/ 139983 h 463224"/>
              <a:gd name="connsiteX3" fmla="*/ 3600215 w 5992393"/>
              <a:gd name="connsiteY3" fmla="*/ 646 h 463224"/>
              <a:gd name="connsiteX4" fmla="*/ 5132923 w 5992393"/>
              <a:gd name="connsiteY4" fmla="*/ 105149 h 463224"/>
              <a:gd name="connsiteX5" fmla="*/ 5992393 w 5992393"/>
              <a:gd name="connsiteY5" fmla="*/ 463223 h 463224"/>
              <a:gd name="connsiteX0" fmla="*/ 0 w 5992393"/>
              <a:gd name="connsiteY0" fmla="*/ 403287 h 463223"/>
              <a:gd name="connsiteX1" fmla="*/ 1075844 w 5992393"/>
              <a:gd name="connsiteY1" fmla="*/ 60499 h 463223"/>
              <a:gd name="connsiteX2" fmla="*/ 2267803 w 5992393"/>
              <a:gd name="connsiteY2" fmla="*/ 139983 h 463223"/>
              <a:gd name="connsiteX3" fmla="*/ 3600215 w 5992393"/>
              <a:gd name="connsiteY3" fmla="*/ 646 h 463223"/>
              <a:gd name="connsiteX4" fmla="*/ 5132923 w 5992393"/>
              <a:gd name="connsiteY4" fmla="*/ 105149 h 463223"/>
              <a:gd name="connsiteX5" fmla="*/ 5992393 w 5992393"/>
              <a:gd name="connsiteY5" fmla="*/ 463223 h 463223"/>
              <a:gd name="connsiteX0" fmla="*/ 0 w 5992393"/>
              <a:gd name="connsiteY0" fmla="*/ 405865 h 465801"/>
              <a:gd name="connsiteX1" fmla="*/ 1075844 w 5992393"/>
              <a:gd name="connsiteY1" fmla="*/ 63077 h 465801"/>
              <a:gd name="connsiteX2" fmla="*/ 3600215 w 5992393"/>
              <a:gd name="connsiteY2" fmla="*/ 3224 h 465801"/>
              <a:gd name="connsiteX3" fmla="*/ 5132923 w 5992393"/>
              <a:gd name="connsiteY3" fmla="*/ 107727 h 465801"/>
              <a:gd name="connsiteX4" fmla="*/ 5992393 w 5992393"/>
              <a:gd name="connsiteY4" fmla="*/ 465801 h 465801"/>
              <a:gd name="connsiteX0" fmla="*/ 0 w 5992393"/>
              <a:gd name="connsiteY0" fmla="*/ 409775 h 469711"/>
              <a:gd name="connsiteX1" fmla="*/ 1075844 w 5992393"/>
              <a:gd name="connsiteY1" fmla="*/ 66987 h 469711"/>
              <a:gd name="connsiteX2" fmla="*/ 3600215 w 5992393"/>
              <a:gd name="connsiteY2" fmla="*/ 7134 h 469711"/>
              <a:gd name="connsiteX3" fmla="*/ 4727300 w 5992393"/>
              <a:gd name="connsiteY3" fmla="*/ 166413 h 469711"/>
              <a:gd name="connsiteX4" fmla="*/ 5992393 w 5992393"/>
              <a:gd name="connsiteY4" fmla="*/ 469711 h 469711"/>
              <a:gd name="connsiteX0" fmla="*/ 0 w 5801510"/>
              <a:gd name="connsiteY0" fmla="*/ 409775 h 411542"/>
              <a:gd name="connsiteX1" fmla="*/ 1075844 w 5801510"/>
              <a:gd name="connsiteY1" fmla="*/ 66987 h 411542"/>
              <a:gd name="connsiteX2" fmla="*/ 3600215 w 5801510"/>
              <a:gd name="connsiteY2" fmla="*/ 7134 h 411542"/>
              <a:gd name="connsiteX3" fmla="*/ 4727300 w 5801510"/>
              <a:gd name="connsiteY3" fmla="*/ 166413 h 411542"/>
              <a:gd name="connsiteX4" fmla="*/ 5801510 w 5801510"/>
              <a:gd name="connsiteY4" fmla="*/ 317556 h 411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01510" h="411542">
                <a:moveTo>
                  <a:pt x="0" y="409775"/>
                </a:moveTo>
                <a:cubicBezTo>
                  <a:pt x="92891" y="437352"/>
                  <a:pt x="475808" y="134094"/>
                  <a:pt x="1075844" y="66987"/>
                </a:cubicBezTo>
                <a:cubicBezTo>
                  <a:pt x="1675880" y="-120"/>
                  <a:pt x="2991639" y="-9437"/>
                  <a:pt x="3600215" y="7134"/>
                </a:cubicBezTo>
                <a:cubicBezTo>
                  <a:pt x="4208791" y="23705"/>
                  <a:pt x="4360418" y="114676"/>
                  <a:pt x="4727300" y="166413"/>
                </a:cubicBezTo>
                <a:cubicBezTo>
                  <a:pt x="5094182" y="218150"/>
                  <a:pt x="5355921" y="210150"/>
                  <a:pt x="5801510" y="317556"/>
                </a:cubicBezTo>
              </a:path>
            </a:pathLst>
          </a:custGeom>
          <a:noFill/>
          <a:ln w="19050">
            <a:solidFill>
              <a:srgbClr val="806CC1"/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 bwMode="auto">
          <a:xfrm>
            <a:off x="3376449" y="4491516"/>
            <a:ext cx="622918" cy="301692"/>
          </a:xfrm>
          <a:prstGeom prst="rect">
            <a:avLst/>
          </a:prstGeom>
          <a:solidFill>
            <a:srgbClr val="B64A47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32" name="TextBox 231"/>
          <p:cNvSpPr txBox="1"/>
          <p:nvPr/>
        </p:nvSpPr>
        <p:spPr>
          <a:xfrm>
            <a:off x="3317822" y="4527804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100002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2955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ounded Rectangle 280"/>
          <p:cNvSpPr/>
          <p:nvPr/>
        </p:nvSpPr>
        <p:spPr>
          <a:xfrm>
            <a:off x="889981" y="2371656"/>
            <a:ext cx="2183181" cy="1333526"/>
          </a:xfrm>
          <a:prstGeom prst="roundRect">
            <a:avLst>
              <a:gd name="adj" fmla="val 10000"/>
            </a:avLst>
          </a:prstGeom>
          <a:ln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278" name="Group 277"/>
          <p:cNvGrpSpPr/>
          <p:nvPr/>
        </p:nvGrpSpPr>
        <p:grpSpPr>
          <a:xfrm>
            <a:off x="737581" y="2219256"/>
            <a:ext cx="2183181" cy="1333526"/>
            <a:chOff x="768764" y="2808804"/>
            <a:chExt cx="1759030" cy="468038"/>
          </a:xfrm>
        </p:grpSpPr>
        <p:sp>
          <p:nvSpPr>
            <p:cNvPr id="279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280" name="Rounded Rectangle 279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585181" y="2066856"/>
            <a:ext cx="2183181" cy="1333526"/>
            <a:chOff x="768764" y="2808804"/>
            <a:chExt cx="1759030" cy="468038"/>
          </a:xfrm>
        </p:grpSpPr>
        <p:sp>
          <p:nvSpPr>
            <p:cNvPr id="116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17" name="Rounded Rectangle 116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9" y="87270"/>
            <a:ext cx="11471747" cy="102057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3400" b="0" dirty="0" smtClean="0"/>
              <a:t>Voltron </a:t>
            </a:r>
            <a:r>
              <a:rPr lang="en-US" sz="3400" b="0" dirty="0" smtClean="0"/>
              <a:t>EPE Traffic </a:t>
            </a:r>
            <a:r>
              <a:rPr lang="en-US" sz="3400" b="0" dirty="0" smtClean="0"/>
              <a:t>Engineering </a:t>
            </a:r>
            <a:r>
              <a:rPr lang="en-US" sz="3400" b="0" dirty="0" smtClean="0"/>
              <a:t>(Peer Selection</a:t>
            </a:r>
            <a:r>
              <a:rPr lang="en-US" sz="3400" b="0" dirty="0" smtClean="0"/>
              <a:t>)</a:t>
            </a:r>
            <a:endParaRPr lang="en-US" sz="3400" b="0" dirty="0">
              <a:solidFill>
                <a:schemeClr val="tx2"/>
              </a:solidFill>
            </a:endParaRPr>
          </a:p>
        </p:txBody>
      </p:sp>
      <p:sp>
        <p:nvSpPr>
          <p:cNvPr id="155" name="Content Placeholder 2"/>
          <p:cNvSpPr txBox="1">
            <a:spLocks/>
          </p:cNvSpPr>
          <p:nvPr/>
        </p:nvSpPr>
        <p:spPr>
          <a:xfrm>
            <a:off x="478948" y="907541"/>
            <a:ext cx="11190537" cy="907746"/>
          </a:xfrm>
          <a:prstGeom prst="rect">
            <a:avLst/>
          </a:prstGeom>
        </p:spPr>
        <p:txBody>
          <a:bodyPr lIns="121899" tIns="60949" rIns="121899" bIns="60949">
            <a:normAutofit fontScale="85000" lnSpcReduction="20000"/>
          </a:bodyPr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478355" indent="-287859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8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575719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766214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79" indent="-228588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61" indent="-228557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3" indent="0" algn="l" defTabSz="91434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4" indent="-228588" algn="l" defTabSz="9143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</a:pPr>
            <a:r>
              <a:rPr lang="en-US" sz="1800" dirty="0" smtClean="0"/>
              <a:t>Probe Collector feeds peering </a:t>
            </a:r>
            <a:r>
              <a:rPr lang="en-US" sz="1800" smtClean="0"/>
              <a:t>data into Voltron Service</a:t>
            </a:r>
          </a:p>
          <a:p>
            <a:pPr>
              <a:spcBef>
                <a:spcPts val="800"/>
              </a:spcBef>
            </a:pPr>
            <a:r>
              <a:rPr lang="en-US" sz="1800" dirty="0" err="1" smtClean="0"/>
              <a:t>Contiv</a:t>
            </a:r>
            <a:r>
              <a:rPr lang="en-US" sz="1800" dirty="0" smtClean="0"/>
              <a:t> </a:t>
            </a:r>
            <a:r>
              <a:rPr lang="en-US" sz="1800" dirty="0" smtClean="0"/>
              <a:t>Constructs SR label stack, programs forwarding entries on OVS/VPP</a:t>
            </a:r>
          </a:p>
          <a:p>
            <a:pPr>
              <a:spcBef>
                <a:spcPts val="800"/>
              </a:spcBef>
            </a:pPr>
            <a:r>
              <a:rPr lang="en-US" sz="1800" dirty="0" smtClean="0"/>
              <a:t>SR </a:t>
            </a:r>
            <a:r>
              <a:rPr lang="en-US" sz="1800" dirty="0" err="1" smtClean="0"/>
              <a:t>dataplane</a:t>
            </a:r>
            <a:r>
              <a:rPr lang="en-US" sz="1800" dirty="0" smtClean="0"/>
              <a:t> executes packet </a:t>
            </a:r>
            <a:r>
              <a:rPr lang="en-US" sz="1800" dirty="0" smtClean="0"/>
              <a:t>delivery: DC exit, Egress Router selection, External Peer selection</a:t>
            </a:r>
            <a:endParaRPr lang="en-US" sz="1800" dirty="0" smtClean="0"/>
          </a:p>
          <a:p>
            <a:pPr>
              <a:spcBef>
                <a:spcPts val="800"/>
              </a:spcBef>
            </a:pPr>
            <a:endParaRPr lang="en-US" sz="1800" dirty="0" smtClean="0"/>
          </a:p>
        </p:txBody>
      </p:sp>
      <p:grpSp>
        <p:nvGrpSpPr>
          <p:cNvPr id="118" name="Group 117"/>
          <p:cNvGrpSpPr/>
          <p:nvPr/>
        </p:nvGrpSpPr>
        <p:grpSpPr>
          <a:xfrm>
            <a:off x="758966" y="2711133"/>
            <a:ext cx="542559" cy="556741"/>
            <a:chOff x="1133026" y="4155802"/>
            <a:chExt cx="542559" cy="556741"/>
          </a:xfrm>
        </p:grpSpPr>
        <p:sp>
          <p:nvSpPr>
            <p:cNvPr id="119" name="TextBox 118"/>
            <p:cNvSpPr txBox="1"/>
            <p:nvPr/>
          </p:nvSpPr>
          <p:spPr>
            <a:xfrm>
              <a:off x="1165137" y="4298577"/>
              <a:ext cx="449974" cy="2693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1639209" y="2825178"/>
            <a:ext cx="953424" cy="377025"/>
            <a:chOff x="768764" y="2808804"/>
            <a:chExt cx="1759030" cy="468038"/>
          </a:xfrm>
        </p:grpSpPr>
        <p:sp>
          <p:nvSpPr>
            <p:cNvPr id="122" name="Rounded Rectangle 121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23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124" name="Straight Connector 123"/>
          <p:cNvCxnSpPr>
            <a:stCxn id="122" idx="1"/>
          </p:cNvCxnSpPr>
          <p:nvPr/>
        </p:nvCxnSpPr>
        <p:spPr>
          <a:xfrm flipH="1" flipV="1">
            <a:off x="1293959" y="3003725"/>
            <a:ext cx="345250" cy="996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615100" y="2121256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41" name="Straight Connector 140"/>
          <p:cNvCxnSpPr>
            <a:stCxn id="137" idx="2"/>
            <a:endCxn id="122" idx="3"/>
          </p:cNvCxnSpPr>
          <p:nvPr/>
        </p:nvCxnSpPr>
        <p:spPr>
          <a:xfrm flipH="1">
            <a:off x="2592633" y="2517180"/>
            <a:ext cx="1054648" cy="4965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634" y="2141779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grpSp>
        <p:nvGrpSpPr>
          <p:cNvPr id="246" name="Group 245"/>
          <p:cNvGrpSpPr/>
          <p:nvPr/>
        </p:nvGrpSpPr>
        <p:grpSpPr>
          <a:xfrm>
            <a:off x="1667327" y="2213820"/>
            <a:ext cx="953424" cy="354940"/>
            <a:chOff x="768764" y="2822512"/>
            <a:chExt cx="1759030" cy="440622"/>
          </a:xfrm>
        </p:grpSpPr>
        <p:sp>
          <p:nvSpPr>
            <p:cNvPr id="247" name="Rounded Rectangle 246"/>
            <p:cNvSpPr/>
            <p:nvPr/>
          </p:nvSpPr>
          <p:spPr>
            <a:xfrm>
              <a:off x="768764" y="2829650"/>
              <a:ext cx="1759030" cy="403947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48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Contiv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grpSp>
        <p:nvGrpSpPr>
          <p:cNvPr id="233" name="Group 232"/>
          <p:cNvGrpSpPr/>
          <p:nvPr/>
        </p:nvGrpSpPr>
        <p:grpSpPr>
          <a:xfrm>
            <a:off x="322450" y="1867700"/>
            <a:ext cx="3535768" cy="1994197"/>
            <a:chOff x="768764" y="2808804"/>
            <a:chExt cx="1759030" cy="468038"/>
          </a:xfrm>
          <a:noFill/>
        </p:grpSpPr>
        <p:sp>
          <p:nvSpPr>
            <p:cNvPr id="234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  <a:grpFill/>
            <a:ln>
              <a:prstDash val="dash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235" name="Rounded Rectangle 234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grpFill/>
            <a:ln>
              <a:solidFill>
                <a:schemeClr val="tx2"/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75" name="Cloud 274"/>
          <p:cNvSpPr/>
          <p:nvPr/>
        </p:nvSpPr>
        <p:spPr>
          <a:xfrm>
            <a:off x="8599299" y="2478919"/>
            <a:ext cx="1638459" cy="1218794"/>
          </a:xfrm>
          <a:prstGeom prst="cloud">
            <a:avLst/>
          </a:prstGeom>
          <a:solidFill>
            <a:srgbClr val="8EBCDC">
              <a:alpha val="4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Peer 1</a:t>
            </a:r>
          </a:p>
          <a:p>
            <a:pPr algn="ctr"/>
            <a:r>
              <a:rPr lang="en-US" dirty="0" smtClean="0"/>
              <a:t>SID 24001</a:t>
            </a:r>
            <a:endParaRPr lang="en-US" dirty="0"/>
          </a:p>
        </p:txBody>
      </p:sp>
      <p:sp>
        <p:nvSpPr>
          <p:cNvPr id="276" name="TextBox 275"/>
          <p:cNvSpPr txBox="1"/>
          <p:nvPr/>
        </p:nvSpPr>
        <p:spPr>
          <a:xfrm>
            <a:off x="3169358" y="1935920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DC1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36" name="Group 135"/>
          <p:cNvGrpSpPr/>
          <p:nvPr/>
        </p:nvGrpSpPr>
        <p:grpSpPr>
          <a:xfrm>
            <a:off x="3647281" y="2287292"/>
            <a:ext cx="474794" cy="481457"/>
            <a:chOff x="4442055" y="1508729"/>
            <a:chExt cx="365760" cy="383008"/>
          </a:xfrm>
          <a:solidFill>
            <a:schemeClr val="bg1"/>
          </a:solidFill>
        </p:grpSpPr>
        <p:sp>
          <p:nvSpPr>
            <p:cNvPr id="137" name="Oval 136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4442055" y="1518345"/>
              <a:ext cx="365760" cy="3733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DCI</a:t>
              </a:r>
            </a:p>
            <a:p>
              <a:pPr algn="ctr" defTabSz="457010"/>
              <a:r>
                <a:rPr lang="en-US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89" name="Straight Connector 288"/>
          <p:cNvCxnSpPr>
            <a:stCxn id="353" idx="2"/>
            <a:endCxn id="122" idx="3"/>
          </p:cNvCxnSpPr>
          <p:nvPr/>
        </p:nvCxnSpPr>
        <p:spPr>
          <a:xfrm flipH="1" flipV="1">
            <a:off x="2592633" y="3013691"/>
            <a:ext cx="1073973" cy="22466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2" name="Group 351"/>
          <p:cNvGrpSpPr/>
          <p:nvPr/>
        </p:nvGrpSpPr>
        <p:grpSpPr>
          <a:xfrm>
            <a:off x="3666606" y="3008471"/>
            <a:ext cx="474794" cy="481457"/>
            <a:chOff x="4442055" y="1508729"/>
            <a:chExt cx="365760" cy="383008"/>
          </a:xfrm>
          <a:solidFill>
            <a:schemeClr val="bg1"/>
          </a:solidFill>
        </p:grpSpPr>
        <p:sp>
          <p:nvSpPr>
            <p:cNvPr id="353" name="Oval 352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54" name="TextBox 353"/>
            <p:cNvSpPr txBox="1"/>
            <p:nvPr/>
          </p:nvSpPr>
          <p:spPr>
            <a:xfrm>
              <a:off x="4442055" y="1518345"/>
              <a:ext cx="365760" cy="3733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DCI</a:t>
              </a: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355" name="Rounded Rectangle 354"/>
          <p:cNvSpPr/>
          <p:nvPr/>
        </p:nvSpPr>
        <p:spPr>
          <a:xfrm>
            <a:off x="889981" y="4802816"/>
            <a:ext cx="2183181" cy="1333526"/>
          </a:xfrm>
          <a:prstGeom prst="roundRect">
            <a:avLst>
              <a:gd name="adj" fmla="val 10000"/>
            </a:avLst>
          </a:prstGeom>
          <a:ln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356" name="Group 355"/>
          <p:cNvGrpSpPr/>
          <p:nvPr/>
        </p:nvGrpSpPr>
        <p:grpSpPr>
          <a:xfrm>
            <a:off x="737581" y="4650416"/>
            <a:ext cx="2183181" cy="1333526"/>
            <a:chOff x="768764" y="2808804"/>
            <a:chExt cx="1759030" cy="468038"/>
          </a:xfrm>
        </p:grpSpPr>
        <p:sp>
          <p:nvSpPr>
            <p:cNvPr id="357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58" name="Rounded Rectangle 357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59" name="Group 358"/>
          <p:cNvGrpSpPr/>
          <p:nvPr/>
        </p:nvGrpSpPr>
        <p:grpSpPr>
          <a:xfrm>
            <a:off x="585181" y="4498016"/>
            <a:ext cx="2183181" cy="1333526"/>
            <a:chOff x="768764" y="2808804"/>
            <a:chExt cx="1759030" cy="468038"/>
          </a:xfrm>
        </p:grpSpPr>
        <p:sp>
          <p:nvSpPr>
            <p:cNvPr id="360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61" name="Rounded Rectangle 360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62" name="Group 361"/>
          <p:cNvGrpSpPr/>
          <p:nvPr/>
        </p:nvGrpSpPr>
        <p:grpSpPr>
          <a:xfrm>
            <a:off x="758966" y="5142293"/>
            <a:ext cx="542559" cy="556741"/>
            <a:chOff x="1133026" y="4155802"/>
            <a:chExt cx="542559" cy="556741"/>
          </a:xfrm>
        </p:grpSpPr>
        <p:sp>
          <p:nvSpPr>
            <p:cNvPr id="363" name="TextBox 362"/>
            <p:cNvSpPr txBox="1"/>
            <p:nvPr/>
          </p:nvSpPr>
          <p:spPr>
            <a:xfrm>
              <a:off x="1165137" y="4298577"/>
              <a:ext cx="449974" cy="2693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64" name="Oval 363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365" name="Group 364"/>
          <p:cNvGrpSpPr/>
          <p:nvPr/>
        </p:nvGrpSpPr>
        <p:grpSpPr>
          <a:xfrm>
            <a:off x="1639209" y="5256338"/>
            <a:ext cx="953424" cy="377025"/>
            <a:chOff x="768764" y="2808804"/>
            <a:chExt cx="1759030" cy="468038"/>
          </a:xfrm>
        </p:grpSpPr>
        <p:sp>
          <p:nvSpPr>
            <p:cNvPr id="366" name="Rounded Rectangle 365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367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368" name="Straight Connector 367"/>
          <p:cNvCxnSpPr/>
          <p:nvPr/>
        </p:nvCxnSpPr>
        <p:spPr>
          <a:xfrm flipH="1" flipV="1">
            <a:off x="1293959" y="5434885"/>
            <a:ext cx="345250" cy="996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9" name="TextBox 368"/>
          <p:cNvSpPr txBox="1"/>
          <p:nvPr/>
        </p:nvSpPr>
        <p:spPr>
          <a:xfrm>
            <a:off x="615100" y="4552416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370" name="Straight Connector 369"/>
          <p:cNvCxnSpPr/>
          <p:nvPr/>
        </p:nvCxnSpPr>
        <p:spPr>
          <a:xfrm flipH="1">
            <a:off x="2592633" y="4948340"/>
            <a:ext cx="1054648" cy="4965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1" name="Picture 3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634" y="4572939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grpSp>
        <p:nvGrpSpPr>
          <p:cNvPr id="372" name="Group 371"/>
          <p:cNvGrpSpPr/>
          <p:nvPr/>
        </p:nvGrpSpPr>
        <p:grpSpPr>
          <a:xfrm>
            <a:off x="1667327" y="4644980"/>
            <a:ext cx="953424" cy="354940"/>
            <a:chOff x="768764" y="2822512"/>
            <a:chExt cx="1759030" cy="440622"/>
          </a:xfrm>
        </p:grpSpPr>
        <p:sp>
          <p:nvSpPr>
            <p:cNvPr id="373" name="Rounded Rectangle 372"/>
            <p:cNvSpPr/>
            <p:nvPr/>
          </p:nvSpPr>
          <p:spPr>
            <a:xfrm>
              <a:off x="768764" y="2829650"/>
              <a:ext cx="1759030" cy="403947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74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Contiv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grpSp>
        <p:nvGrpSpPr>
          <p:cNvPr id="375" name="Group 374"/>
          <p:cNvGrpSpPr/>
          <p:nvPr/>
        </p:nvGrpSpPr>
        <p:grpSpPr>
          <a:xfrm>
            <a:off x="322450" y="4298860"/>
            <a:ext cx="3535768" cy="1994197"/>
            <a:chOff x="768764" y="2808804"/>
            <a:chExt cx="1759030" cy="468038"/>
          </a:xfrm>
          <a:noFill/>
        </p:grpSpPr>
        <p:sp>
          <p:nvSpPr>
            <p:cNvPr id="376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  <a:grpFill/>
            <a:ln>
              <a:prstDash val="dash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77" name="Rounded Rectangle 376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grpFill/>
            <a:ln>
              <a:solidFill>
                <a:schemeClr val="tx2"/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378" name="TextBox 377"/>
          <p:cNvSpPr txBox="1"/>
          <p:nvPr/>
        </p:nvSpPr>
        <p:spPr>
          <a:xfrm>
            <a:off x="3169358" y="4367080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DC2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379" name="Group 378"/>
          <p:cNvGrpSpPr/>
          <p:nvPr/>
        </p:nvGrpSpPr>
        <p:grpSpPr>
          <a:xfrm>
            <a:off x="3647281" y="4718452"/>
            <a:ext cx="474794" cy="481457"/>
            <a:chOff x="4442055" y="1508729"/>
            <a:chExt cx="365760" cy="383008"/>
          </a:xfrm>
          <a:solidFill>
            <a:schemeClr val="bg1"/>
          </a:solidFill>
        </p:grpSpPr>
        <p:sp>
          <p:nvSpPr>
            <p:cNvPr id="380" name="Oval 379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81" name="TextBox 380"/>
            <p:cNvSpPr txBox="1"/>
            <p:nvPr/>
          </p:nvSpPr>
          <p:spPr>
            <a:xfrm>
              <a:off x="4442055" y="1518345"/>
              <a:ext cx="365760" cy="3733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DCI</a:t>
              </a:r>
            </a:p>
            <a:p>
              <a:pPr algn="ctr" defTabSz="457010"/>
              <a:r>
                <a:rPr lang="en-US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82" name="Straight Connector 381"/>
          <p:cNvCxnSpPr/>
          <p:nvPr/>
        </p:nvCxnSpPr>
        <p:spPr>
          <a:xfrm flipH="1" flipV="1">
            <a:off x="2592633" y="5444851"/>
            <a:ext cx="1073973" cy="22466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3" name="Group 382"/>
          <p:cNvGrpSpPr/>
          <p:nvPr/>
        </p:nvGrpSpPr>
        <p:grpSpPr>
          <a:xfrm>
            <a:off x="3666606" y="5439631"/>
            <a:ext cx="474794" cy="481457"/>
            <a:chOff x="4442055" y="1508729"/>
            <a:chExt cx="365760" cy="383008"/>
          </a:xfrm>
          <a:solidFill>
            <a:schemeClr val="bg1"/>
          </a:solidFill>
        </p:grpSpPr>
        <p:sp>
          <p:nvSpPr>
            <p:cNvPr id="384" name="Oval 383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85" name="TextBox 384"/>
            <p:cNvSpPr txBox="1"/>
            <p:nvPr/>
          </p:nvSpPr>
          <p:spPr>
            <a:xfrm>
              <a:off x="4442055" y="1518345"/>
              <a:ext cx="365760" cy="3733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DCI</a:t>
              </a: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386" name="Group 385"/>
          <p:cNvGrpSpPr/>
          <p:nvPr/>
        </p:nvGrpSpPr>
        <p:grpSpPr>
          <a:xfrm>
            <a:off x="10884429" y="2423812"/>
            <a:ext cx="785056" cy="602107"/>
            <a:chOff x="768764" y="2808804"/>
            <a:chExt cx="1759030" cy="468038"/>
          </a:xfrm>
        </p:grpSpPr>
        <p:sp>
          <p:nvSpPr>
            <p:cNvPr id="387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88" name="Rounded Rectangle 387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 smtClean="0"/>
                <a:t>User</a:t>
              </a:r>
              <a:endParaRPr lang="en-US" dirty="0"/>
            </a:p>
          </p:txBody>
        </p:sp>
      </p:grpSp>
      <p:grpSp>
        <p:nvGrpSpPr>
          <p:cNvPr id="389" name="Group 388"/>
          <p:cNvGrpSpPr/>
          <p:nvPr/>
        </p:nvGrpSpPr>
        <p:grpSpPr>
          <a:xfrm>
            <a:off x="10884429" y="3346954"/>
            <a:ext cx="785056" cy="602107"/>
            <a:chOff x="768764" y="2808804"/>
            <a:chExt cx="1759030" cy="468038"/>
          </a:xfrm>
        </p:grpSpPr>
        <p:sp>
          <p:nvSpPr>
            <p:cNvPr id="390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91" name="Rounded Rectangle 390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 smtClean="0"/>
                <a:t>User</a:t>
              </a:r>
              <a:endParaRPr lang="en-US" dirty="0"/>
            </a:p>
          </p:txBody>
        </p:sp>
      </p:grpSp>
      <p:grpSp>
        <p:nvGrpSpPr>
          <p:cNvPr id="392" name="Group 391"/>
          <p:cNvGrpSpPr/>
          <p:nvPr/>
        </p:nvGrpSpPr>
        <p:grpSpPr>
          <a:xfrm>
            <a:off x="10878311" y="4268082"/>
            <a:ext cx="785056" cy="602107"/>
            <a:chOff x="768764" y="2808804"/>
            <a:chExt cx="1759030" cy="468038"/>
          </a:xfrm>
        </p:grpSpPr>
        <p:sp>
          <p:nvSpPr>
            <p:cNvPr id="393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94" name="Rounded Rectangle 393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 smtClean="0"/>
                <a:t>User</a:t>
              </a:r>
              <a:endParaRPr lang="en-US" dirty="0"/>
            </a:p>
          </p:txBody>
        </p:sp>
      </p:grpSp>
      <p:grpSp>
        <p:nvGrpSpPr>
          <p:cNvPr id="395" name="Group 394"/>
          <p:cNvGrpSpPr/>
          <p:nvPr/>
        </p:nvGrpSpPr>
        <p:grpSpPr>
          <a:xfrm>
            <a:off x="10872193" y="5196842"/>
            <a:ext cx="785056" cy="602107"/>
            <a:chOff x="768764" y="2808804"/>
            <a:chExt cx="1759030" cy="468038"/>
          </a:xfrm>
        </p:grpSpPr>
        <p:sp>
          <p:nvSpPr>
            <p:cNvPr id="396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97" name="Rounded Rectangle 396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 smtClean="0"/>
                <a:t>User</a:t>
              </a:r>
              <a:endParaRPr lang="en-US" dirty="0"/>
            </a:p>
          </p:txBody>
        </p:sp>
      </p:grpSp>
      <p:sp>
        <p:nvSpPr>
          <p:cNvPr id="398" name="Cloud 397"/>
          <p:cNvSpPr/>
          <p:nvPr/>
        </p:nvSpPr>
        <p:spPr>
          <a:xfrm>
            <a:off x="8608892" y="3890686"/>
            <a:ext cx="1628866" cy="1303014"/>
          </a:xfrm>
          <a:prstGeom prst="cloud">
            <a:avLst/>
          </a:prstGeom>
          <a:solidFill>
            <a:srgbClr val="8EBCDC">
              <a:alpha val="4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Peer 2</a:t>
            </a:r>
          </a:p>
          <a:p>
            <a:pPr algn="ctr"/>
            <a:r>
              <a:rPr lang="en-US" dirty="0" smtClean="0"/>
              <a:t>SID 24002</a:t>
            </a:r>
            <a:endParaRPr lang="en-US" dirty="0"/>
          </a:p>
        </p:txBody>
      </p:sp>
      <p:sp>
        <p:nvSpPr>
          <p:cNvPr id="399" name="Cloud 398"/>
          <p:cNvSpPr/>
          <p:nvPr/>
        </p:nvSpPr>
        <p:spPr>
          <a:xfrm>
            <a:off x="8605417" y="5388476"/>
            <a:ext cx="1632341" cy="1303014"/>
          </a:xfrm>
          <a:prstGeom prst="cloud">
            <a:avLst/>
          </a:prstGeom>
          <a:solidFill>
            <a:srgbClr val="8EBCDC">
              <a:alpha val="4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Peer 3</a:t>
            </a:r>
          </a:p>
          <a:p>
            <a:pPr algn="ctr"/>
            <a:r>
              <a:rPr lang="en-US" dirty="0" smtClean="0"/>
              <a:t>SID 24003</a:t>
            </a:r>
            <a:endParaRPr lang="en-US" dirty="0"/>
          </a:p>
        </p:txBody>
      </p:sp>
      <p:sp>
        <p:nvSpPr>
          <p:cNvPr id="400" name="Cloud 399"/>
          <p:cNvSpPr/>
          <p:nvPr/>
        </p:nvSpPr>
        <p:spPr>
          <a:xfrm>
            <a:off x="4130444" y="2530020"/>
            <a:ext cx="3669577" cy="3348776"/>
          </a:xfrm>
          <a:prstGeom prst="cloud">
            <a:avLst/>
          </a:prstGeom>
          <a:solidFill>
            <a:srgbClr val="8EBCDC">
              <a:alpha val="4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WAN</a:t>
            </a:r>
            <a:endParaRPr lang="en-US" dirty="0"/>
          </a:p>
        </p:txBody>
      </p:sp>
      <p:grpSp>
        <p:nvGrpSpPr>
          <p:cNvPr id="401" name="Group 400"/>
          <p:cNvGrpSpPr/>
          <p:nvPr/>
        </p:nvGrpSpPr>
        <p:grpSpPr>
          <a:xfrm>
            <a:off x="7407432" y="2899819"/>
            <a:ext cx="474794" cy="459775"/>
            <a:chOff x="4442055" y="1508729"/>
            <a:chExt cx="365760" cy="365760"/>
          </a:xfrm>
          <a:solidFill>
            <a:schemeClr val="bg1"/>
          </a:solidFill>
        </p:grpSpPr>
        <p:sp>
          <p:nvSpPr>
            <p:cNvPr id="402" name="Oval 401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4442055" y="1607474"/>
              <a:ext cx="365760" cy="2203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457010"/>
              <a:r>
                <a:rPr lang="en-US" sz="9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Peering</a:t>
              </a:r>
            </a:p>
            <a:p>
              <a:pPr algn="ctr" defTabSz="457010"/>
              <a:r>
                <a:rPr lang="en-US" sz="9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</a:t>
              </a:r>
              <a:endParaRPr lang="fr-FR" sz="9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404" name="Group 403"/>
          <p:cNvGrpSpPr/>
          <p:nvPr/>
        </p:nvGrpSpPr>
        <p:grpSpPr>
          <a:xfrm>
            <a:off x="7487427" y="4153967"/>
            <a:ext cx="474794" cy="459775"/>
            <a:chOff x="4442055" y="1508729"/>
            <a:chExt cx="365760" cy="365760"/>
          </a:xfrm>
          <a:solidFill>
            <a:schemeClr val="bg1"/>
          </a:solidFill>
        </p:grpSpPr>
        <p:sp>
          <p:nvSpPr>
            <p:cNvPr id="405" name="Oval 404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06" name="TextBox 405"/>
            <p:cNvSpPr txBox="1"/>
            <p:nvPr/>
          </p:nvSpPr>
          <p:spPr>
            <a:xfrm>
              <a:off x="4442055" y="1607474"/>
              <a:ext cx="365760" cy="2203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457010"/>
              <a:r>
                <a:rPr lang="en-US" sz="9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Peering</a:t>
              </a:r>
            </a:p>
            <a:p>
              <a:pPr algn="ctr" defTabSz="457010"/>
              <a:r>
                <a:rPr lang="en-US" sz="9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</a:t>
              </a:r>
              <a:endParaRPr lang="fr-FR" sz="9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407" name="Group 406"/>
          <p:cNvGrpSpPr/>
          <p:nvPr/>
        </p:nvGrpSpPr>
        <p:grpSpPr>
          <a:xfrm>
            <a:off x="6977968" y="5081769"/>
            <a:ext cx="474794" cy="459775"/>
            <a:chOff x="4442055" y="1508729"/>
            <a:chExt cx="365760" cy="365760"/>
          </a:xfrm>
          <a:solidFill>
            <a:schemeClr val="bg1"/>
          </a:solidFill>
        </p:grpSpPr>
        <p:sp>
          <p:nvSpPr>
            <p:cNvPr id="408" name="Oval 407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4442055" y="1607474"/>
              <a:ext cx="365760" cy="2203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457010"/>
              <a:r>
                <a:rPr lang="en-US" sz="9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Peering</a:t>
              </a:r>
            </a:p>
            <a:p>
              <a:pPr algn="ctr" defTabSz="457010"/>
              <a:r>
                <a:rPr lang="en-US" sz="9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</a:t>
              </a:r>
              <a:endParaRPr lang="fr-FR" sz="9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410" name="Straight Connector 409"/>
          <p:cNvCxnSpPr>
            <a:stCxn id="275" idx="2"/>
            <a:endCxn id="403" idx="3"/>
          </p:cNvCxnSpPr>
          <p:nvPr/>
        </p:nvCxnSpPr>
        <p:spPr>
          <a:xfrm flipH="1">
            <a:off x="7882226" y="3088316"/>
            <a:ext cx="722155" cy="741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Connector 413"/>
          <p:cNvCxnSpPr>
            <a:endCxn id="402" idx="5"/>
          </p:cNvCxnSpPr>
          <p:nvPr/>
        </p:nvCxnSpPr>
        <p:spPr>
          <a:xfrm flipH="1" flipV="1">
            <a:off x="7812694" y="3292262"/>
            <a:ext cx="1007922" cy="85720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Straight Connector 414"/>
          <p:cNvCxnSpPr>
            <a:endCxn id="405" idx="7"/>
          </p:cNvCxnSpPr>
          <p:nvPr/>
        </p:nvCxnSpPr>
        <p:spPr>
          <a:xfrm flipH="1">
            <a:off x="7892689" y="3566288"/>
            <a:ext cx="989792" cy="6550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Straight Connector 415"/>
          <p:cNvCxnSpPr>
            <a:endCxn id="405" idx="5"/>
          </p:cNvCxnSpPr>
          <p:nvPr/>
        </p:nvCxnSpPr>
        <p:spPr>
          <a:xfrm flipH="1" flipV="1">
            <a:off x="7892689" y="4546410"/>
            <a:ext cx="989792" cy="102724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/>
          <p:cNvCxnSpPr>
            <a:stCxn id="398" idx="2"/>
            <a:endCxn id="408" idx="6"/>
          </p:cNvCxnSpPr>
          <p:nvPr/>
        </p:nvCxnSpPr>
        <p:spPr>
          <a:xfrm flipH="1">
            <a:off x="7452762" y="4542193"/>
            <a:ext cx="1161183" cy="76946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Connector 417"/>
          <p:cNvCxnSpPr>
            <a:stCxn id="399" idx="2"/>
            <a:endCxn id="408" idx="5"/>
          </p:cNvCxnSpPr>
          <p:nvPr/>
        </p:nvCxnSpPr>
        <p:spPr>
          <a:xfrm flipH="1" flipV="1">
            <a:off x="7383230" y="5474212"/>
            <a:ext cx="1227250" cy="5657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9" name="Group 418"/>
          <p:cNvGrpSpPr/>
          <p:nvPr/>
        </p:nvGrpSpPr>
        <p:grpSpPr>
          <a:xfrm>
            <a:off x="6055112" y="1977065"/>
            <a:ext cx="1328117" cy="354940"/>
            <a:chOff x="768764" y="2822512"/>
            <a:chExt cx="1759030" cy="440622"/>
          </a:xfrm>
        </p:grpSpPr>
        <p:sp>
          <p:nvSpPr>
            <p:cNvPr id="420" name="Rounded Rectangle 419"/>
            <p:cNvSpPr/>
            <p:nvPr/>
          </p:nvSpPr>
          <p:spPr>
            <a:xfrm>
              <a:off x="768764" y="2829650"/>
              <a:ext cx="1759030" cy="403947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421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44546A"/>
                  </a:solidFill>
                  <a:latin typeface="Calibri"/>
                </a:rPr>
                <a:t>Probe Collector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grpSp>
        <p:nvGrpSpPr>
          <p:cNvPr id="422" name="Group 421"/>
          <p:cNvGrpSpPr/>
          <p:nvPr/>
        </p:nvGrpSpPr>
        <p:grpSpPr>
          <a:xfrm>
            <a:off x="10017107" y="3013691"/>
            <a:ext cx="331225" cy="296372"/>
            <a:chOff x="768764" y="2808804"/>
            <a:chExt cx="1759030" cy="468038"/>
          </a:xfrm>
        </p:grpSpPr>
        <p:sp>
          <p:nvSpPr>
            <p:cNvPr id="423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424" name="Rounded Rectangle 423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rIns="0" anchor="ctr"/>
            <a:lstStyle/>
            <a:p>
              <a:pPr algn="ctr"/>
              <a:r>
                <a:rPr lang="en-US" sz="800" smtClean="0"/>
                <a:t>Probe</a:t>
              </a:r>
              <a:endParaRPr lang="en-US" sz="800" dirty="0"/>
            </a:p>
          </p:txBody>
        </p:sp>
      </p:grpSp>
      <p:grpSp>
        <p:nvGrpSpPr>
          <p:cNvPr id="425" name="Group 424"/>
          <p:cNvGrpSpPr/>
          <p:nvPr/>
        </p:nvGrpSpPr>
        <p:grpSpPr>
          <a:xfrm>
            <a:off x="10058138" y="4345857"/>
            <a:ext cx="331225" cy="296372"/>
            <a:chOff x="768764" y="2808804"/>
            <a:chExt cx="1759030" cy="468038"/>
          </a:xfrm>
        </p:grpSpPr>
        <p:sp>
          <p:nvSpPr>
            <p:cNvPr id="426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427" name="Rounded Rectangle 426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rIns="0" anchor="ctr"/>
            <a:lstStyle/>
            <a:p>
              <a:pPr algn="ctr"/>
              <a:r>
                <a:rPr lang="en-US" sz="800" smtClean="0"/>
                <a:t>Probe</a:t>
              </a:r>
              <a:endParaRPr lang="en-US" sz="800" dirty="0"/>
            </a:p>
          </p:txBody>
        </p:sp>
      </p:grpSp>
      <p:grpSp>
        <p:nvGrpSpPr>
          <p:cNvPr id="428" name="Group 427"/>
          <p:cNvGrpSpPr/>
          <p:nvPr/>
        </p:nvGrpSpPr>
        <p:grpSpPr>
          <a:xfrm>
            <a:off x="9906533" y="6089988"/>
            <a:ext cx="331225" cy="296372"/>
            <a:chOff x="768764" y="2808804"/>
            <a:chExt cx="1759030" cy="468038"/>
          </a:xfrm>
        </p:grpSpPr>
        <p:sp>
          <p:nvSpPr>
            <p:cNvPr id="429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430" name="Rounded Rectangle 429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rIns="0" anchor="ctr"/>
            <a:lstStyle/>
            <a:p>
              <a:pPr algn="ctr"/>
              <a:r>
                <a:rPr lang="en-US" sz="800" smtClean="0"/>
                <a:t>Probe</a:t>
              </a:r>
              <a:endParaRPr lang="en-US" sz="800" dirty="0"/>
            </a:p>
          </p:txBody>
        </p:sp>
      </p:grpSp>
      <p:sp>
        <p:nvSpPr>
          <p:cNvPr id="432" name="Oval 431"/>
          <p:cNvSpPr/>
          <p:nvPr/>
        </p:nvSpPr>
        <p:spPr>
          <a:xfrm>
            <a:off x="4379872" y="2792698"/>
            <a:ext cx="474794" cy="459776"/>
          </a:xfrm>
          <a:prstGeom prst="ellipse">
            <a:avLst/>
          </a:prstGeom>
          <a:solidFill>
            <a:schemeClr val="bg1"/>
          </a:solidFill>
          <a:ln w="381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10"/>
            <a:endParaRPr lang="fr-FR" sz="13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5" name="Oval 434"/>
          <p:cNvSpPr/>
          <p:nvPr/>
        </p:nvSpPr>
        <p:spPr>
          <a:xfrm>
            <a:off x="4432337" y="5023118"/>
            <a:ext cx="474794" cy="459776"/>
          </a:xfrm>
          <a:prstGeom prst="ellipse">
            <a:avLst/>
          </a:prstGeom>
          <a:solidFill>
            <a:schemeClr val="bg1"/>
          </a:solidFill>
          <a:ln w="381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10"/>
            <a:endParaRPr lang="fr-FR" sz="1300" dirty="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437" name="Straight Connector 436"/>
          <p:cNvCxnSpPr>
            <a:stCxn id="432" idx="1"/>
            <a:endCxn id="137" idx="6"/>
          </p:cNvCxnSpPr>
          <p:nvPr/>
        </p:nvCxnSpPr>
        <p:spPr>
          <a:xfrm flipH="1" flipV="1">
            <a:off x="4122075" y="2517180"/>
            <a:ext cx="327329" cy="34285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/>
          <p:cNvCxnSpPr>
            <a:stCxn id="432" idx="3"/>
            <a:endCxn id="353" idx="6"/>
          </p:cNvCxnSpPr>
          <p:nvPr/>
        </p:nvCxnSpPr>
        <p:spPr>
          <a:xfrm flipH="1">
            <a:off x="4141400" y="3185141"/>
            <a:ext cx="308004" cy="5321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/>
          <p:cNvCxnSpPr>
            <a:stCxn id="435" idx="2"/>
            <a:endCxn id="380" idx="5"/>
          </p:cNvCxnSpPr>
          <p:nvPr/>
        </p:nvCxnSpPr>
        <p:spPr>
          <a:xfrm flipH="1" flipV="1">
            <a:off x="4052543" y="5110895"/>
            <a:ext cx="379794" cy="1421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Straight Connector 440"/>
          <p:cNvCxnSpPr>
            <a:stCxn id="435" idx="3"/>
            <a:endCxn id="384" idx="6"/>
          </p:cNvCxnSpPr>
          <p:nvPr/>
        </p:nvCxnSpPr>
        <p:spPr>
          <a:xfrm flipH="1">
            <a:off x="4141400" y="5415561"/>
            <a:ext cx="360469" cy="25395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7" name="Group 486"/>
          <p:cNvGrpSpPr/>
          <p:nvPr/>
        </p:nvGrpSpPr>
        <p:grpSpPr>
          <a:xfrm>
            <a:off x="4463947" y="2153799"/>
            <a:ext cx="1328117" cy="354940"/>
            <a:chOff x="768764" y="2822512"/>
            <a:chExt cx="1759030" cy="440622"/>
          </a:xfrm>
        </p:grpSpPr>
        <p:sp>
          <p:nvSpPr>
            <p:cNvPr id="488" name="Rounded Rectangle 487"/>
            <p:cNvSpPr/>
            <p:nvPr/>
          </p:nvSpPr>
          <p:spPr>
            <a:xfrm>
              <a:off x="768764" y="2829650"/>
              <a:ext cx="1759030" cy="403947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489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44546A"/>
                  </a:solidFill>
                  <a:latin typeface="Calibri"/>
                </a:rPr>
                <a:t>Voltron API GW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4436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ounded Rectangle 280"/>
          <p:cNvSpPr/>
          <p:nvPr/>
        </p:nvSpPr>
        <p:spPr>
          <a:xfrm>
            <a:off x="889981" y="2371656"/>
            <a:ext cx="2183181" cy="1333526"/>
          </a:xfrm>
          <a:prstGeom prst="roundRect">
            <a:avLst>
              <a:gd name="adj" fmla="val 10000"/>
            </a:avLst>
          </a:prstGeom>
          <a:ln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278" name="Group 277"/>
          <p:cNvGrpSpPr/>
          <p:nvPr/>
        </p:nvGrpSpPr>
        <p:grpSpPr>
          <a:xfrm>
            <a:off x="737581" y="2219256"/>
            <a:ext cx="2183181" cy="1333526"/>
            <a:chOff x="768764" y="2808804"/>
            <a:chExt cx="1759030" cy="468038"/>
          </a:xfrm>
        </p:grpSpPr>
        <p:sp>
          <p:nvSpPr>
            <p:cNvPr id="279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280" name="Rounded Rectangle 279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585181" y="2066856"/>
            <a:ext cx="2183181" cy="1333526"/>
            <a:chOff x="768764" y="2808804"/>
            <a:chExt cx="1759030" cy="468038"/>
          </a:xfrm>
        </p:grpSpPr>
        <p:sp>
          <p:nvSpPr>
            <p:cNvPr id="116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17" name="Rounded Rectangle 116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9" y="87270"/>
            <a:ext cx="11471747" cy="102057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3400" b="0" dirty="0" smtClean="0"/>
              <a:t>Voltron </a:t>
            </a:r>
            <a:r>
              <a:rPr lang="en-US" sz="3400" b="0" dirty="0" smtClean="0"/>
              <a:t>EPE Traffic </a:t>
            </a:r>
            <a:r>
              <a:rPr lang="en-US" sz="3400" b="0" dirty="0" smtClean="0"/>
              <a:t>Engineering </a:t>
            </a:r>
            <a:r>
              <a:rPr lang="en-US" sz="3400" b="0" dirty="0" smtClean="0"/>
              <a:t>(Latency Peer Selection</a:t>
            </a:r>
            <a:r>
              <a:rPr lang="en-US" sz="3400" b="0" dirty="0" smtClean="0"/>
              <a:t>)</a:t>
            </a:r>
            <a:endParaRPr lang="en-US" sz="3400" b="0" dirty="0">
              <a:solidFill>
                <a:schemeClr val="tx2"/>
              </a:solidFill>
            </a:endParaRPr>
          </a:p>
        </p:txBody>
      </p:sp>
      <p:sp>
        <p:nvSpPr>
          <p:cNvPr id="155" name="Content Placeholder 2"/>
          <p:cNvSpPr txBox="1">
            <a:spLocks/>
          </p:cNvSpPr>
          <p:nvPr/>
        </p:nvSpPr>
        <p:spPr>
          <a:xfrm>
            <a:off x="478948" y="907541"/>
            <a:ext cx="11190537" cy="907746"/>
          </a:xfrm>
          <a:prstGeom prst="rect">
            <a:avLst/>
          </a:prstGeom>
        </p:spPr>
        <p:txBody>
          <a:bodyPr lIns="121899" tIns="60949" rIns="121899" bIns="60949">
            <a:normAutofit fontScale="85000" lnSpcReduction="20000"/>
          </a:bodyPr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478355" indent="-287859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8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575719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766214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79" indent="-228588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61" indent="-228557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3" indent="0" algn="l" defTabSz="91434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4" indent="-228588" algn="l" defTabSz="9143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</a:pPr>
            <a:r>
              <a:rPr lang="en-US" sz="1800" dirty="0" smtClean="0"/>
              <a:t>Probes measure latency through various peers</a:t>
            </a:r>
          </a:p>
          <a:p>
            <a:pPr>
              <a:spcBef>
                <a:spcPts val="800"/>
              </a:spcBef>
            </a:pPr>
            <a:r>
              <a:rPr lang="en-US" sz="1800" dirty="0" smtClean="0"/>
              <a:t>Collector injects data into Voltron DB; </a:t>
            </a:r>
            <a:r>
              <a:rPr lang="en-US" sz="1800" dirty="0" err="1" smtClean="0"/>
              <a:t>queryable</a:t>
            </a:r>
            <a:r>
              <a:rPr lang="en-US" sz="1800" dirty="0" smtClean="0"/>
              <a:t> through API GW</a:t>
            </a:r>
          </a:p>
          <a:p>
            <a:pPr>
              <a:spcBef>
                <a:spcPts val="800"/>
              </a:spcBef>
            </a:pPr>
            <a:r>
              <a:rPr lang="en-US" sz="1800" dirty="0" smtClean="0"/>
              <a:t>Endpoints ask for lowest latency path to users</a:t>
            </a:r>
          </a:p>
          <a:p>
            <a:pPr>
              <a:spcBef>
                <a:spcPts val="800"/>
              </a:spcBef>
            </a:pPr>
            <a:endParaRPr lang="en-US" sz="1800" dirty="0" smtClean="0"/>
          </a:p>
          <a:p>
            <a:pPr>
              <a:spcBef>
                <a:spcPts val="800"/>
              </a:spcBef>
            </a:pPr>
            <a:endParaRPr lang="en-US" sz="1800" dirty="0" smtClean="0"/>
          </a:p>
        </p:txBody>
      </p:sp>
      <p:grpSp>
        <p:nvGrpSpPr>
          <p:cNvPr id="118" name="Group 117"/>
          <p:cNvGrpSpPr/>
          <p:nvPr/>
        </p:nvGrpSpPr>
        <p:grpSpPr>
          <a:xfrm>
            <a:off x="758966" y="2711133"/>
            <a:ext cx="542559" cy="556741"/>
            <a:chOff x="1133026" y="4155802"/>
            <a:chExt cx="542559" cy="556741"/>
          </a:xfrm>
        </p:grpSpPr>
        <p:sp>
          <p:nvSpPr>
            <p:cNvPr id="119" name="TextBox 118"/>
            <p:cNvSpPr txBox="1"/>
            <p:nvPr/>
          </p:nvSpPr>
          <p:spPr>
            <a:xfrm>
              <a:off x="1165137" y="4298577"/>
              <a:ext cx="449974" cy="2693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1639209" y="2825178"/>
            <a:ext cx="953424" cy="377025"/>
            <a:chOff x="768764" y="2808804"/>
            <a:chExt cx="1759030" cy="468038"/>
          </a:xfrm>
        </p:grpSpPr>
        <p:sp>
          <p:nvSpPr>
            <p:cNvPr id="122" name="Rounded Rectangle 121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23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124" name="Straight Connector 123"/>
          <p:cNvCxnSpPr>
            <a:stCxn id="122" idx="1"/>
          </p:cNvCxnSpPr>
          <p:nvPr/>
        </p:nvCxnSpPr>
        <p:spPr>
          <a:xfrm flipH="1" flipV="1">
            <a:off x="1293959" y="3003725"/>
            <a:ext cx="345250" cy="996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615100" y="2121256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41" name="Straight Connector 140"/>
          <p:cNvCxnSpPr>
            <a:stCxn id="137" idx="2"/>
            <a:endCxn id="122" idx="3"/>
          </p:cNvCxnSpPr>
          <p:nvPr/>
        </p:nvCxnSpPr>
        <p:spPr>
          <a:xfrm flipH="1">
            <a:off x="2592633" y="2517180"/>
            <a:ext cx="1054648" cy="4965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634" y="2141779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grpSp>
        <p:nvGrpSpPr>
          <p:cNvPr id="246" name="Group 245"/>
          <p:cNvGrpSpPr/>
          <p:nvPr/>
        </p:nvGrpSpPr>
        <p:grpSpPr>
          <a:xfrm>
            <a:off x="1667327" y="2213820"/>
            <a:ext cx="953424" cy="354940"/>
            <a:chOff x="768764" y="2822512"/>
            <a:chExt cx="1759030" cy="440622"/>
          </a:xfrm>
        </p:grpSpPr>
        <p:sp>
          <p:nvSpPr>
            <p:cNvPr id="247" name="Rounded Rectangle 246"/>
            <p:cNvSpPr/>
            <p:nvPr/>
          </p:nvSpPr>
          <p:spPr>
            <a:xfrm>
              <a:off x="768764" y="2829650"/>
              <a:ext cx="1759030" cy="403947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48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Contiv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grpSp>
        <p:nvGrpSpPr>
          <p:cNvPr id="233" name="Group 232"/>
          <p:cNvGrpSpPr/>
          <p:nvPr/>
        </p:nvGrpSpPr>
        <p:grpSpPr>
          <a:xfrm>
            <a:off x="322450" y="1867700"/>
            <a:ext cx="3535768" cy="1994197"/>
            <a:chOff x="768764" y="2808804"/>
            <a:chExt cx="1759030" cy="468038"/>
          </a:xfrm>
          <a:noFill/>
        </p:grpSpPr>
        <p:sp>
          <p:nvSpPr>
            <p:cNvPr id="234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  <a:grpFill/>
            <a:ln>
              <a:prstDash val="dash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235" name="Rounded Rectangle 234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grpFill/>
            <a:ln>
              <a:solidFill>
                <a:schemeClr val="tx2"/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75" name="Cloud 274"/>
          <p:cNvSpPr/>
          <p:nvPr/>
        </p:nvSpPr>
        <p:spPr>
          <a:xfrm>
            <a:off x="8599299" y="2478919"/>
            <a:ext cx="1638459" cy="1218794"/>
          </a:xfrm>
          <a:prstGeom prst="cloud">
            <a:avLst/>
          </a:prstGeom>
          <a:solidFill>
            <a:srgbClr val="8EBCDC">
              <a:alpha val="4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Peer 1</a:t>
            </a:r>
          </a:p>
          <a:p>
            <a:pPr algn="ctr"/>
            <a:r>
              <a:rPr lang="en-US" dirty="0" smtClean="0"/>
              <a:t>SID 24001</a:t>
            </a:r>
            <a:endParaRPr lang="en-US" dirty="0"/>
          </a:p>
        </p:txBody>
      </p:sp>
      <p:sp>
        <p:nvSpPr>
          <p:cNvPr id="276" name="TextBox 275"/>
          <p:cNvSpPr txBox="1"/>
          <p:nvPr/>
        </p:nvSpPr>
        <p:spPr>
          <a:xfrm>
            <a:off x="3169358" y="1935920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DC1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36" name="Group 135"/>
          <p:cNvGrpSpPr/>
          <p:nvPr/>
        </p:nvGrpSpPr>
        <p:grpSpPr>
          <a:xfrm>
            <a:off x="3647281" y="2287292"/>
            <a:ext cx="474794" cy="481457"/>
            <a:chOff x="4442055" y="1508729"/>
            <a:chExt cx="365760" cy="383008"/>
          </a:xfrm>
          <a:solidFill>
            <a:schemeClr val="bg1"/>
          </a:solidFill>
        </p:grpSpPr>
        <p:sp>
          <p:nvSpPr>
            <p:cNvPr id="137" name="Oval 136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4442055" y="1518345"/>
              <a:ext cx="365760" cy="3733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DCI</a:t>
              </a:r>
            </a:p>
            <a:p>
              <a:pPr algn="ctr" defTabSz="457010"/>
              <a:r>
                <a:rPr lang="en-US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89" name="Straight Connector 288"/>
          <p:cNvCxnSpPr>
            <a:stCxn id="353" idx="2"/>
            <a:endCxn id="122" idx="3"/>
          </p:cNvCxnSpPr>
          <p:nvPr/>
        </p:nvCxnSpPr>
        <p:spPr>
          <a:xfrm flipH="1" flipV="1">
            <a:off x="2592633" y="3013691"/>
            <a:ext cx="1073973" cy="22466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2" name="Group 351"/>
          <p:cNvGrpSpPr/>
          <p:nvPr/>
        </p:nvGrpSpPr>
        <p:grpSpPr>
          <a:xfrm>
            <a:off x="3666606" y="3008471"/>
            <a:ext cx="474794" cy="481457"/>
            <a:chOff x="4442055" y="1508729"/>
            <a:chExt cx="365760" cy="383008"/>
          </a:xfrm>
          <a:solidFill>
            <a:schemeClr val="bg1"/>
          </a:solidFill>
        </p:grpSpPr>
        <p:sp>
          <p:nvSpPr>
            <p:cNvPr id="353" name="Oval 352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54" name="TextBox 353"/>
            <p:cNvSpPr txBox="1"/>
            <p:nvPr/>
          </p:nvSpPr>
          <p:spPr>
            <a:xfrm>
              <a:off x="4442055" y="1518345"/>
              <a:ext cx="365760" cy="3733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DCI</a:t>
              </a: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355" name="Rounded Rectangle 354"/>
          <p:cNvSpPr/>
          <p:nvPr/>
        </p:nvSpPr>
        <p:spPr>
          <a:xfrm>
            <a:off x="889981" y="4802816"/>
            <a:ext cx="2183181" cy="1333526"/>
          </a:xfrm>
          <a:prstGeom prst="roundRect">
            <a:avLst>
              <a:gd name="adj" fmla="val 10000"/>
            </a:avLst>
          </a:prstGeom>
          <a:ln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356" name="Group 355"/>
          <p:cNvGrpSpPr/>
          <p:nvPr/>
        </p:nvGrpSpPr>
        <p:grpSpPr>
          <a:xfrm>
            <a:off x="737581" y="4650416"/>
            <a:ext cx="2183181" cy="1333526"/>
            <a:chOff x="768764" y="2808804"/>
            <a:chExt cx="1759030" cy="468038"/>
          </a:xfrm>
        </p:grpSpPr>
        <p:sp>
          <p:nvSpPr>
            <p:cNvPr id="357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58" name="Rounded Rectangle 357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59" name="Group 358"/>
          <p:cNvGrpSpPr/>
          <p:nvPr/>
        </p:nvGrpSpPr>
        <p:grpSpPr>
          <a:xfrm>
            <a:off x="585181" y="4498016"/>
            <a:ext cx="2183181" cy="1333526"/>
            <a:chOff x="768764" y="2808804"/>
            <a:chExt cx="1759030" cy="468038"/>
          </a:xfrm>
        </p:grpSpPr>
        <p:sp>
          <p:nvSpPr>
            <p:cNvPr id="360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61" name="Rounded Rectangle 360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62" name="Group 361"/>
          <p:cNvGrpSpPr/>
          <p:nvPr/>
        </p:nvGrpSpPr>
        <p:grpSpPr>
          <a:xfrm>
            <a:off x="758966" y="5142293"/>
            <a:ext cx="542559" cy="556741"/>
            <a:chOff x="1133026" y="4155802"/>
            <a:chExt cx="542559" cy="556741"/>
          </a:xfrm>
        </p:grpSpPr>
        <p:sp>
          <p:nvSpPr>
            <p:cNvPr id="363" name="TextBox 362"/>
            <p:cNvSpPr txBox="1"/>
            <p:nvPr/>
          </p:nvSpPr>
          <p:spPr>
            <a:xfrm>
              <a:off x="1165137" y="4298577"/>
              <a:ext cx="449974" cy="2693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64" name="Oval 363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365" name="Group 364"/>
          <p:cNvGrpSpPr/>
          <p:nvPr/>
        </p:nvGrpSpPr>
        <p:grpSpPr>
          <a:xfrm>
            <a:off x="1639209" y="5256338"/>
            <a:ext cx="953424" cy="377025"/>
            <a:chOff x="768764" y="2808804"/>
            <a:chExt cx="1759030" cy="468038"/>
          </a:xfrm>
        </p:grpSpPr>
        <p:sp>
          <p:nvSpPr>
            <p:cNvPr id="366" name="Rounded Rectangle 365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367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368" name="Straight Connector 367"/>
          <p:cNvCxnSpPr/>
          <p:nvPr/>
        </p:nvCxnSpPr>
        <p:spPr>
          <a:xfrm flipH="1" flipV="1">
            <a:off x="1293959" y="5434885"/>
            <a:ext cx="345250" cy="996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9" name="TextBox 368"/>
          <p:cNvSpPr txBox="1"/>
          <p:nvPr/>
        </p:nvSpPr>
        <p:spPr>
          <a:xfrm>
            <a:off x="615100" y="4552416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370" name="Straight Connector 369"/>
          <p:cNvCxnSpPr/>
          <p:nvPr/>
        </p:nvCxnSpPr>
        <p:spPr>
          <a:xfrm flipH="1">
            <a:off x="2592633" y="4948340"/>
            <a:ext cx="1054648" cy="4965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1" name="Picture 3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634" y="4572939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grpSp>
        <p:nvGrpSpPr>
          <p:cNvPr id="372" name="Group 371"/>
          <p:cNvGrpSpPr/>
          <p:nvPr/>
        </p:nvGrpSpPr>
        <p:grpSpPr>
          <a:xfrm>
            <a:off x="1667327" y="4644980"/>
            <a:ext cx="953424" cy="354940"/>
            <a:chOff x="768764" y="2822512"/>
            <a:chExt cx="1759030" cy="440622"/>
          </a:xfrm>
        </p:grpSpPr>
        <p:sp>
          <p:nvSpPr>
            <p:cNvPr id="373" name="Rounded Rectangle 372"/>
            <p:cNvSpPr/>
            <p:nvPr/>
          </p:nvSpPr>
          <p:spPr>
            <a:xfrm>
              <a:off x="768764" y="2829650"/>
              <a:ext cx="1759030" cy="403947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74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Contiv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grpSp>
        <p:nvGrpSpPr>
          <p:cNvPr id="375" name="Group 374"/>
          <p:cNvGrpSpPr/>
          <p:nvPr/>
        </p:nvGrpSpPr>
        <p:grpSpPr>
          <a:xfrm>
            <a:off x="322450" y="4298860"/>
            <a:ext cx="3535768" cy="1994197"/>
            <a:chOff x="768764" y="2808804"/>
            <a:chExt cx="1759030" cy="468038"/>
          </a:xfrm>
          <a:noFill/>
        </p:grpSpPr>
        <p:sp>
          <p:nvSpPr>
            <p:cNvPr id="376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  <a:grpFill/>
            <a:ln>
              <a:prstDash val="dash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77" name="Rounded Rectangle 376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grpFill/>
            <a:ln>
              <a:solidFill>
                <a:schemeClr val="tx2"/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378" name="TextBox 377"/>
          <p:cNvSpPr txBox="1"/>
          <p:nvPr/>
        </p:nvSpPr>
        <p:spPr>
          <a:xfrm>
            <a:off x="3169358" y="4367080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DC2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379" name="Group 378"/>
          <p:cNvGrpSpPr/>
          <p:nvPr/>
        </p:nvGrpSpPr>
        <p:grpSpPr>
          <a:xfrm>
            <a:off x="3647281" y="4718452"/>
            <a:ext cx="474794" cy="481457"/>
            <a:chOff x="4442055" y="1508729"/>
            <a:chExt cx="365760" cy="383008"/>
          </a:xfrm>
          <a:solidFill>
            <a:schemeClr val="bg1"/>
          </a:solidFill>
        </p:grpSpPr>
        <p:sp>
          <p:nvSpPr>
            <p:cNvPr id="380" name="Oval 379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81" name="TextBox 380"/>
            <p:cNvSpPr txBox="1"/>
            <p:nvPr/>
          </p:nvSpPr>
          <p:spPr>
            <a:xfrm>
              <a:off x="4442055" y="1518345"/>
              <a:ext cx="365760" cy="3733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DCI</a:t>
              </a:r>
            </a:p>
            <a:p>
              <a:pPr algn="ctr" defTabSz="457010"/>
              <a:r>
                <a:rPr lang="en-US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82" name="Straight Connector 381"/>
          <p:cNvCxnSpPr/>
          <p:nvPr/>
        </p:nvCxnSpPr>
        <p:spPr>
          <a:xfrm flipH="1" flipV="1">
            <a:off x="2592633" y="5444851"/>
            <a:ext cx="1073973" cy="22466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3" name="Group 382"/>
          <p:cNvGrpSpPr/>
          <p:nvPr/>
        </p:nvGrpSpPr>
        <p:grpSpPr>
          <a:xfrm>
            <a:off x="3666606" y="5439631"/>
            <a:ext cx="474794" cy="481457"/>
            <a:chOff x="4442055" y="1508729"/>
            <a:chExt cx="365760" cy="383008"/>
          </a:xfrm>
          <a:solidFill>
            <a:schemeClr val="bg1"/>
          </a:solidFill>
        </p:grpSpPr>
        <p:sp>
          <p:nvSpPr>
            <p:cNvPr id="384" name="Oval 383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85" name="TextBox 384"/>
            <p:cNvSpPr txBox="1"/>
            <p:nvPr/>
          </p:nvSpPr>
          <p:spPr>
            <a:xfrm>
              <a:off x="4442055" y="1518345"/>
              <a:ext cx="365760" cy="3733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DCI</a:t>
              </a: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386" name="Group 385"/>
          <p:cNvGrpSpPr/>
          <p:nvPr/>
        </p:nvGrpSpPr>
        <p:grpSpPr>
          <a:xfrm>
            <a:off x="10884429" y="2423812"/>
            <a:ext cx="785056" cy="602107"/>
            <a:chOff x="768764" y="2808804"/>
            <a:chExt cx="1759030" cy="468038"/>
          </a:xfrm>
        </p:grpSpPr>
        <p:sp>
          <p:nvSpPr>
            <p:cNvPr id="387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88" name="Rounded Rectangle 387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 smtClean="0"/>
                <a:t>User</a:t>
              </a:r>
              <a:endParaRPr lang="en-US" dirty="0"/>
            </a:p>
          </p:txBody>
        </p:sp>
      </p:grpSp>
      <p:grpSp>
        <p:nvGrpSpPr>
          <p:cNvPr id="389" name="Group 388"/>
          <p:cNvGrpSpPr/>
          <p:nvPr/>
        </p:nvGrpSpPr>
        <p:grpSpPr>
          <a:xfrm>
            <a:off x="10884429" y="3346954"/>
            <a:ext cx="785056" cy="602107"/>
            <a:chOff x="768764" y="2808804"/>
            <a:chExt cx="1759030" cy="468038"/>
          </a:xfrm>
        </p:grpSpPr>
        <p:sp>
          <p:nvSpPr>
            <p:cNvPr id="390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91" name="Rounded Rectangle 390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 smtClean="0"/>
                <a:t>User</a:t>
              </a:r>
              <a:endParaRPr lang="en-US" dirty="0"/>
            </a:p>
          </p:txBody>
        </p:sp>
      </p:grpSp>
      <p:grpSp>
        <p:nvGrpSpPr>
          <p:cNvPr id="392" name="Group 391"/>
          <p:cNvGrpSpPr/>
          <p:nvPr/>
        </p:nvGrpSpPr>
        <p:grpSpPr>
          <a:xfrm>
            <a:off x="10878311" y="4268082"/>
            <a:ext cx="785056" cy="602107"/>
            <a:chOff x="768764" y="2808804"/>
            <a:chExt cx="1759030" cy="468038"/>
          </a:xfrm>
        </p:grpSpPr>
        <p:sp>
          <p:nvSpPr>
            <p:cNvPr id="393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94" name="Rounded Rectangle 393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 smtClean="0"/>
                <a:t>User</a:t>
              </a:r>
              <a:endParaRPr lang="en-US" dirty="0"/>
            </a:p>
          </p:txBody>
        </p:sp>
      </p:grpSp>
      <p:grpSp>
        <p:nvGrpSpPr>
          <p:cNvPr id="395" name="Group 394"/>
          <p:cNvGrpSpPr/>
          <p:nvPr/>
        </p:nvGrpSpPr>
        <p:grpSpPr>
          <a:xfrm>
            <a:off x="10872193" y="5196842"/>
            <a:ext cx="785056" cy="602107"/>
            <a:chOff x="768764" y="2808804"/>
            <a:chExt cx="1759030" cy="468038"/>
          </a:xfrm>
        </p:grpSpPr>
        <p:sp>
          <p:nvSpPr>
            <p:cNvPr id="396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97" name="Rounded Rectangle 396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 smtClean="0"/>
                <a:t>User</a:t>
              </a:r>
              <a:endParaRPr lang="en-US" dirty="0"/>
            </a:p>
          </p:txBody>
        </p:sp>
      </p:grpSp>
      <p:sp>
        <p:nvSpPr>
          <p:cNvPr id="398" name="Cloud 397"/>
          <p:cNvSpPr/>
          <p:nvPr/>
        </p:nvSpPr>
        <p:spPr>
          <a:xfrm>
            <a:off x="8608892" y="3890686"/>
            <a:ext cx="1628866" cy="1303014"/>
          </a:xfrm>
          <a:prstGeom prst="cloud">
            <a:avLst/>
          </a:prstGeom>
          <a:solidFill>
            <a:srgbClr val="8EBCDC">
              <a:alpha val="4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Peer 2</a:t>
            </a:r>
          </a:p>
          <a:p>
            <a:pPr algn="ctr"/>
            <a:r>
              <a:rPr lang="en-US" dirty="0" smtClean="0"/>
              <a:t>SID 24002</a:t>
            </a:r>
            <a:endParaRPr lang="en-US" dirty="0"/>
          </a:p>
        </p:txBody>
      </p:sp>
      <p:sp>
        <p:nvSpPr>
          <p:cNvPr id="399" name="Cloud 398"/>
          <p:cNvSpPr/>
          <p:nvPr/>
        </p:nvSpPr>
        <p:spPr>
          <a:xfrm>
            <a:off x="8605417" y="5388476"/>
            <a:ext cx="1632341" cy="1303014"/>
          </a:xfrm>
          <a:prstGeom prst="cloud">
            <a:avLst/>
          </a:prstGeom>
          <a:solidFill>
            <a:srgbClr val="8EBCDC">
              <a:alpha val="4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Peer 3</a:t>
            </a:r>
          </a:p>
          <a:p>
            <a:pPr algn="ctr"/>
            <a:r>
              <a:rPr lang="en-US" dirty="0" smtClean="0"/>
              <a:t>SID 24003</a:t>
            </a:r>
            <a:endParaRPr lang="en-US" dirty="0"/>
          </a:p>
        </p:txBody>
      </p:sp>
      <p:sp>
        <p:nvSpPr>
          <p:cNvPr id="400" name="Cloud 399"/>
          <p:cNvSpPr/>
          <p:nvPr/>
        </p:nvSpPr>
        <p:spPr>
          <a:xfrm>
            <a:off x="4130444" y="2530020"/>
            <a:ext cx="3669577" cy="3348776"/>
          </a:xfrm>
          <a:prstGeom prst="cloud">
            <a:avLst/>
          </a:prstGeom>
          <a:solidFill>
            <a:srgbClr val="8EBCDC">
              <a:alpha val="4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WAN</a:t>
            </a:r>
            <a:endParaRPr lang="en-US" dirty="0"/>
          </a:p>
        </p:txBody>
      </p:sp>
      <p:grpSp>
        <p:nvGrpSpPr>
          <p:cNvPr id="401" name="Group 400"/>
          <p:cNvGrpSpPr/>
          <p:nvPr/>
        </p:nvGrpSpPr>
        <p:grpSpPr>
          <a:xfrm>
            <a:off x="7407432" y="2899819"/>
            <a:ext cx="474794" cy="459775"/>
            <a:chOff x="4442055" y="1508729"/>
            <a:chExt cx="365760" cy="365760"/>
          </a:xfrm>
          <a:solidFill>
            <a:schemeClr val="bg1"/>
          </a:solidFill>
        </p:grpSpPr>
        <p:sp>
          <p:nvSpPr>
            <p:cNvPr id="402" name="Oval 401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4442055" y="1607474"/>
              <a:ext cx="365760" cy="2203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457010"/>
              <a:r>
                <a:rPr lang="en-US" sz="9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Peering</a:t>
              </a:r>
            </a:p>
            <a:p>
              <a:pPr algn="ctr" defTabSz="457010"/>
              <a:r>
                <a:rPr lang="en-US" sz="9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</a:t>
              </a:r>
              <a:endParaRPr lang="fr-FR" sz="9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404" name="Group 403"/>
          <p:cNvGrpSpPr/>
          <p:nvPr/>
        </p:nvGrpSpPr>
        <p:grpSpPr>
          <a:xfrm>
            <a:off x="7487427" y="4153967"/>
            <a:ext cx="474794" cy="459775"/>
            <a:chOff x="4442055" y="1508729"/>
            <a:chExt cx="365760" cy="365760"/>
          </a:xfrm>
          <a:solidFill>
            <a:schemeClr val="bg1"/>
          </a:solidFill>
        </p:grpSpPr>
        <p:sp>
          <p:nvSpPr>
            <p:cNvPr id="405" name="Oval 404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06" name="TextBox 405"/>
            <p:cNvSpPr txBox="1"/>
            <p:nvPr/>
          </p:nvSpPr>
          <p:spPr>
            <a:xfrm>
              <a:off x="4442055" y="1607474"/>
              <a:ext cx="365760" cy="2203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457010"/>
              <a:r>
                <a:rPr lang="en-US" sz="9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Peering</a:t>
              </a:r>
            </a:p>
            <a:p>
              <a:pPr algn="ctr" defTabSz="457010"/>
              <a:r>
                <a:rPr lang="en-US" sz="9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</a:t>
              </a:r>
              <a:endParaRPr lang="fr-FR" sz="9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407" name="Group 406"/>
          <p:cNvGrpSpPr/>
          <p:nvPr/>
        </p:nvGrpSpPr>
        <p:grpSpPr>
          <a:xfrm>
            <a:off x="6977968" y="5081769"/>
            <a:ext cx="474794" cy="459775"/>
            <a:chOff x="4442055" y="1508729"/>
            <a:chExt cx="365760" cy="365760"/>
          </a:xfrm>
          <a:solidFill>
            <a:schemeClr val="bg1"/>
          </a:solidFill>
        </p:grpSpPr>
        <p:sp>
          <p:nvSpPr>
            <p:cNvPr id="408" name="Oval 407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4442055" y="1607474"/>
              <a:ext cx="365760" cy="2203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457010"/>
              <a:r>
                <a:rPr lang="en-US" sz="9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Peering</a:t>
              </a:r>
            </a:p>
            <a:p>
              <a:pPr algn="ctr" defTabSz="457010"/>
              <a:r>
                <a:rPr lang="en-US" sz="9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</a:t>
              </a:r>
              <a:endParaRPr lang="fr-FR" sz="9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410" name="Straight Connector 409"/>
          <p:cNvCxnSpPr>
            <a:stCxn id="275" idx="2"/>
            <a:endCxn id="403" idx="3"/>
          </p:cNvCxnSpPr>
          <p:nvPr/>
        </p:nvCxnSpPr>
        <p:spPr>
          <a:xfrm flipH="1">
            <a:off x="7882226" y="3088316"/>
            <a:ext cx="722155" cy="741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Connector 413"/>
          <p:cNvCxnSpPr>
            <a:endCxn id="402" idx="5"/>
          </p:cNvCxnSpPr>
          <p:nvPr/>
        </p:nvCxnSpPr>
        <p:spPr>
          <a:xfrm flipH="1" flipV="1">
            <a:off x="7812694" y="3292262"/>
            <a:ext cx="1007922" cy="85720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Straight Connector 414"/>
          <p:cNvCxnSpPr>
            <a:endCxn id="405" idx="7"/>
          </p:cNvCxnSpPr>
          <p:nvPr/>
        </p:nvCxnSpPr>
        <p:spPr>
          <a:xfrm flipH="1">
            <a:off x="7892689" y="3566288"/>
            <a:ext cx="989792" cy="6550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Straight Connector 415"/>
          <p:cNvCxnSpPr>
            <a:endCxn id="405" idx="5"/>
          </p:cNvCxnSpPr>
          <p:nvPr/>
        </p:nvCxnSpPr>
        <p:spPr>
          <a:xfrm flipH="1" flipV="1">
            <a:off x="7892689" y="4546410"/>
            <a:ext cx="989792" cy="102724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/>
          <p:cNvCxnSpPr>
            <a:stCxn id="398" idx="2"/>
            <a:endCxn id="408" idx="6"/>
          </p:cNvCxnSpPr>
          <p:nvPr/>
        </p:nvCxnSpPr>
        <p:spPr>
          <a:xfrm flipH="1">
            <a:off x="7452762" y="4542193"/>
            <a:ext cx="1161183" cy="76946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Connector 417"/>
          <p:cNvCxnSpPr>
            <a:stCxn id="399" idx="2"/>
            <a:endCxn id="408" idx="5"/>
          </p:cNvCxnSpPr>
          <p:nvPr/>
        </p:nvCxnSpPr>
        <p:spPr>
          <a:xfrm flipH="1" flipV="1">
            <a:off x="7383230" y="5474212"/>
            <a:ext cx="1227250" cy="5657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9" name="Group 418"/>
          <p:cNvGrpSpPr/>
          <p:nvPr/>
        </p:nvGrpSpPr>
        <p:grpSpPr>
          <a:xfrm>
            <a:off x="6042328" y="1977065"/>
            <a:ext cx="1340901" cy="354940"/>
            <a:chOff x="768764" y="2822512"/>
            <a:chExt cx="1759030" cy="440622"/>
          </a:xfrm>
        </p:grpSpPr>
        <p:sp>
          <p:nvSpPr>
            <p:cNvPr id="420" name="Rounded Rectangle 419"/>
            <p:cNvSpPr/>
            <p:nvPr/>
          </p:nvSpPr>
          <p:spPr>
            <a:xfrm>
              <a:off x="768764" y="2829650"/>
              <a:ext cx="1759030" cy="403947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421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44546A"/>
                  </a:solidFill>
                  <a:latin typeface="Calibri"/>
                </a:rPr>
                <a:t>Probe Collector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grpSp>
        <p:nvGrpSpPr>
          <p:cNvPr id="422" name="Group 421"/>
          <p:cNvGrpSpPr/>
          <p:nvPr/>
        </p:nvGrpSpPr>
        <p:grpSpPr>
          <a:xfrm>
            <a:off x="10017107" y="3013691"/>
            <a:ext cx="331225" cy="296372"/>
            <a:chOff x="768764" y="2808804"/>
            <a:chExt cx="1759030" cy="468038"/>
          </a:xfrm>
        </p:grpSpPr>
        <p:sp>
          <p:nvSpPr>
            <p:cNvPr id="423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424" name="Rounded Rectangle 423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rIns="0" anchor="ctr"/>
            <a:lstStyle/>
            <a:p>
              <a:pPr algn="ctr"/>
              <a:r>
                <a:rPr lang="en-US" sz="800" smtClean="0"/>
                <a:t>Probe</a:t>
              </a:r>
              <a:endParaRPr lang="en-US" sz="800" dirty="0"/>
            </a:p>
          </p:txBody>
        </p:sp>
      </p:grpSp>
      <p:grpSp>
        <p:nvGrpSpPr>
          <p:cNvPr id="425" name="Group 424"/>
          <p:cNvGrpSpPr/>
          <p:nvPr/>
        </p:nvGrpSpPr>
        <p:grpSpPr>
          <a:xfrm>
            <a:off x="10058138" y="4345857"/>
            <a:ext cx="331225" cy="296372"/>
            <a:chOff x="768764" y="2808804"/>
            <a:chExt cx="1759030" cy="468038"/>
          </a:xfrm>
        </p:grpSpPr>
        <p:sp>
          <p:nvSpPr>
            <p:cNvPr id="426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427" name="Rounded Rectangle 426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rIns="0" anchor="ctr"/>
            <a:lstStyle/>
            <a:p>
              <a:pPr algn="ctr"/>
              <a:r>
                <a:rPr lang="en-US" sz="800" smtClean="0"/>
                <a:t>Probe</a:t>
              </a:r>
              <a:endParaRPr lang="en-US" sz="800" dirty="0"/>
            </a:p>
          </p:txBody>
        </p:sp>
      </p:grpSp>
      <p:grpSp>
        <p:nvGrpSpPr>
          <p:cNvPr id="428" name="Group 427"/>
          <p:cNvGrpSpPr/>
          <p:nvPr/>
        </p:nvGrpSpPr>
        <p:grpSpPr>
          <a:xfrm>
            <a:off x="9906533" y="6089988"/>
            <a:ext cx="331225" cy="296372"/>
            <a:chOff x="768764" y="2808804"/>
            <a:chExt cx="1759030" cy="468038"/>
          </a:xfrm>
        </p:grpSpPr>
        <p:sp>
          <p:nvSpPr>
            <p:cNvPr id="429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430" name="Rounded Rectangle 429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rIns="0" anchor="ctr"/>
            <a:lstStyle/>
            <a:p>
              <a:pPr algn="ctr"/>
              <a:r>
                <a:rPr lang="en-US" sz="800" smtClean="0"/>
                <a:t>Probe</a:t>
              </a:r>
              <a:endParaRPr lang="en-US" sz="800" dirty="0"/>
            </a:p>
          </p:txBody>
        </p:sp>
      </p:grpSp>
      <p:sp>
        <p:nvSpPr>
          <p:cNvPr id="432" name="Oval 431"/>
          <p:cNvSpPr/>
          <p:nvPr/>
        </p:nvSpPr>
        <p:spPr>
          <a:xfrm>
            <a:off x="4379872" y="2792698"/>
            <a:ext cx="474794" cy="459776"/>
          </a:xfrm>
          <a:prstGeom prst="ellipse">
            <a:avLst/>
          </a:prstGeom>
          <a:solidFill>
            <a:schemeClr val="bg1"/>
          </a:solidFill>
          <a:ln w="381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10"/>
            <a:endParaRPr lang="fr-FR" sz="13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5" name="Oval 434"/>
          <p:cNvSpPr/>
          <p:nvPr/>
        </p:nvSpPr>
        <p:spPr>
          <a:xfrm>
            <a:off x="4432337" y="5023118"/>
            <a:ext cx="474794" cy="459776"/>
          </a:xfrm>
          <a:prstGeom prst="ellipse">
            <a:avLst/>
          </a:prstGeom>
          <a:solidFill>
            <a:schemeClr val="bg1"/>
          </a:solidFill>
          <a:ln w="381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10"/>
            <a:endParaRPr lang="fr-FR" sz="1300" dirty="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437" name="Straight Connector 436"/>
          <p:cNvCxnSpPr>
            <a:stCxn id="432" idx="1"/>
            <a:endCxn id="137" idx="6"/>
          </p:cNvCxnSpPr>
          <p:nvPr/>
        </p:nvCxnSpPr>
        <p:spPr>
          <a:xfrm flipH="1" flipV="1">
            <a:off x="4122075" y="2517180"/>
            <a:ext cx="327329" cy="34285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/>
          <p:cNvCxnSpPr>
            <a:stCxn id="432" idx="3"/>
            <a:endCxn id="353" idx="6"/>
          </p:cNvCxnSpPr>
          <p:nvPr/>
        </p:nvCxnSpPr>
        <p:spPr>
          <a:xfrm flipH="1">
            <a:off x="4141400" y="3185141"/>
            <a:ext cx="308004" cy="5321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/>
          <p:cNvCxnSpPr>
            <a:stCxn id="435" idx="2"/>
            <a:endCxn id="380" idx="5"/>
          </p:cNvCxnSpPr>
          <p:nvPr/>
        </p:nvCxnSpPr>
        <p:spPr>
          <a:xfrm flipH="1" flipV="1">
            <a:off x="4052543" y="5110895"/>
            <a:ext cx="379794" cy="1421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Straight Connector 440"/>
          <p:cNvCxnSpPr>
            <a:stCxn id="435" idx="3"/>
            <a:endCxn id="384" idx="6"/>
          </p:cNvCxnSpPr>
          <p:nvPr/>
        </p:nvCxnSpPr>
        <p:spPr>
          <a:xfrm flipH="1">
            <a:off x="4141400" y="5415561"/>
            <a:ext cx="360469" cy="25395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3"/>
          <p:cNvSpPr/>
          <p:nvPr/>
        </p:nvSpPr>
        <p:spPr>
          <a:xfrm>
            <a:off x="7382107" y="2085278"/>
            <a:ext cx="2960616" cy="970156"/>
          </a:xfrm>
          <a:custGeom>
            <a:avLst/>
            <a:gdLst>
              <a:gd name="connsiteX0" fmla="*/ 2832410 w 2960616"/>
              <a:gd name="connsiteY0" fmla="*/ 970156 h 970156"/>
              <a:gd name="connsiteX1" fmla="*/ 2631688 w 2960616"/>
              <a:gd name="connsiteY1" fmla="*/ 189571 h 970156"/>
              <a:gd name="connsiteX2" fmla="*/ 0 w 2960616"/>
              <a:gd name="connsiteY2" fmla="*/ 0 h 9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16" h="970156">
                <a:moveTo>
                  <a:pt x="2832410" y="970156"/>
                </a:moveTo>
                <a:cubicBezTo>
                  <a:pt x="2968083" y="660710"/>
                  <a:pt x="3103756" y="351264"/>
                  <a:pt x="2631688" y="189571"/>
                </a:cubicBezTo>
                <a:cubicBezTo>
                  <a:pt x="2159620" y="27878"/>
                  <a:pt x="0" y="0"/>
                  <a:pt x="0" y="0"/>
                </a:cubicBezTo>
              </a:path>
            </a:pathLst>
          </a:custGeom>
          <a:noFill/>
          <a:ln w="38100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Freeform 125"/>
          <p:cNvSpPr/>
          <p:nvPr/>
        </p:nvSpPr>
        <p:spPr>
          <a:xfrm>
            <a:off x="7456073" y="2083604"/>
            <a:ext cx="3070678" cy="2250322"/>
          </a:xfrm>
          <a:custGeom>
            <a:avLst/>
            <a:gdLst>
              <a:gd name="connsiteX0" fmla="*/ 2832410 w 2960616"/>
              <a:gd name="connsiteY0" fmla="*/ 970156 h 970156"/>
              <a:gd name="connsiteX1" fmla="*/ 2631688 w 2960616"/>
              <a:gd name="connsiteY1" fmla="*/ 189571 h 970156"/>
              <a:gd name="connsiteX2" fmla="*/ 0 w 2960616"/>
              <a:gd name="connsiteY2" fmla="*/ 0 h 9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0616" h="970156">
                <a:moveTo>
                  <a:pt x="2832410" y="970156"/>
                </a:moveTo>
                <a:cubicBezTo>
                  <a:pt x="2968083" y="660710"/>
                  <a:pt x="3103756" y="351264"/>
                  <a:pt x="2631688" y="189571"/>
                </a:cubicBezTo>
                <a:cubicBezTo>
                  <a:pt x="2159620" y="27878"/>
                  <a:pt x="0" y="0"/>
                  <a:pt x="0" y="0"/>
                </a:cubicBezTo>
              </a:path>
            </a:pathLst>
          </a:custGeom>
          <a:noFill/>
          <a:ln w="38100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7404410" y="2085278"/>
            <a:ext cx="3308384" cy="4003288"/>
          </a:xfrm>
          <a:custGeom>
            <a:avLst/>
            <a:gdLst>
              <a:gd name="connsiteX0" fmla="*/ 2709746 w 3399804"/>
              <a:gd name="connsiteY0" fmla="*/ 4003288 h 4003288"/>
              <a:gd name="connsiteX1" fmla="*/ 3289610 w 3399804"/>
              <a:gd name="connsiteY1" fmla="*/ 1449659 h 4003288"/>
              <a:gd name="connsiteX2" fmla="*/ 3055434 w 3399804"/>
              <a:gd name="connsiteY2" fmla="*/ 278781 h 4003288"/>
              <a:gd name="connsiteX3" fmla="*/ 0 w 3399804"/>
              <a:gd name="connsiteY3" fmla="*/ 0 h 400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9804" h="4003288">
                <a:moveTo>
                  <a:pt x="2709746" y="4003288"/>
                </a:moveTo>
                <a:cubicBezTo>
                  <a:pt x="2970870" y="3036849"/>
                  <a:pt x="3231995" y="2070410"/>
                  <a:pt x="3289610" y="1449659"/>
                </a:cubicBezTo>
                <a:cubicBezTo>
                  <a:pt x="3347225" y="828908"/>
                  <a:pt x="3603702" y="520391"/>
                  <a:pt x="3055434" y="278781"/>
                </a:cubicBezTo>
                <a:cubicBezTo>
                  <a:pt x="2507166" y="37171"/>
                  <a:pt x="0" y="0"/>
                  <a:pt x="0" y="0"/>
                </a:cubicBezTo>
              </a:path>
            </a:pathLst>
          </a:custGeom>
          <a:noFill/>
          <a:ln w="38100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/>
          <p:cNvGrpSpPr/>
          <p:nvPr/>
        </p:nvGrpSpPr>
        <p:grpSpPr>
          <a:xfrm>
            <a:off x="4463947" y="2153799"/>
            <a:ext cx="1328117" cy="354940"/>
            <a:chOff x="768764" y="2822512"/>
            <a:chExt cx="1759030" cy="440622"/>
          </a:xfrm>
        </p:grpSpPr>
        <p:sp>
          <p:nvSpPr>
            <p:cNvPr id="129" name="Rounded Rectangle 128"/>
            <p:cNvSpPr/>
            <p:nvPr/>
          </p:nvSpPr>
          <p:spPr>
            <a:xfrm>
              <a:off x="768764" y="2829650"/>
              <a:ext cx="1759030" cy="403947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30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44546A"/>
                  </a:solidFill>
                  <a:latin typeface="Calibri"/>
                </a:rPr>
                <a:t>Voltron API GW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7" name="Straight Arrow Connector 6"/>
          <p:cNvCxnSpPr>
            <a:stCxn id="420" idx="1"/>
            <a:endCxn id="129" idx="3"/>
          </p:cNvCxnSpPr>
          <p:nvPr/>
        </p:nvCxnSpPr>
        <p:spPr>
          <a:xfrm flipH="1">
            <a:off x="5792064" y="2145514"/>
            <a:ext cx="250264" cy="176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816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9" y="87270"/>
            <a:ext cx="11471747" cy="102057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3400" b="0" dirty="0" smtClean="0"/>
              <a:t>Voltron Fundamentals</a:t>
            </a:r>
            <a:endParaRPr lang="en-US" sz="3400" b="0" dirty="0">
              <a:solidFill>
                <a:schemeClr val="tx2"/>
              </a:solidFill>
            </a:endParaRPr>
          </a:p>
        </p:txBody>
      </p:sp>
      <p:grpSp>
        <p:nvGrpSpPr>
          <p:cNvPr id="160" name="Group 159"/>
          <p:cNvGrpSpPr/>
          <p:nvPr/>
        </p:nvGrpSpPr>
        <p:grpSpPr>
          <a:xfrm>
            <a:off x="5960741" y="3286411"/>
            <a:ext cx="493148" cy="388463"/>
            <a:chOff x="4460682" y="1494845"/>
            <a:chExt cx="365760" cy="365760"/>
          </a:xfrm>
        </p:grpSpPr>
        <p:sp>
          <p:nvSpPr>
            <p:cNvPr id="161" name="Oval 160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4460682" y="1571950"/>
              <a:ext cx="365760" cy="1846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4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S0</a:t>
              </a:r>
              <a:endParaRPr lang="fr-FR" sz="14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4630935" y="3394622"/>
            <a:ext cx="493148" cy="388463"/>
            <a:chOff x="4460682" y="1494845"/>
            <a:chExt cx="365760" cy="365760"/>
          </a:xfrm>
        </p:grpSpPr>
        <p:sp>
          <p:nvSpPr>
            <p:cNvPr id="164" name="Oval 163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66" name="Straight Connector 165"/>
          <p:cNvCxnSpPr>
            <a:stCxn id="224" idx="2"/>
            <a:endCxn id="237" idx="6"/>
          </p:cNvCxnSpPr>
          <p:nvPr/>
        </p:nvCxnSpPr>
        <p:spPr>
          <a:xfrm flipH="1">
            <a:off x="5124083" y="3480643"/>
            <a:ext cx="836657" cy="1082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8" name="Group 167"/>
          <p:cNvGrpSpPr/>
          <p:nvPr/>
        </p:nvGrpSpPr>
        <p:grpSpPr>
          <a:xfrm>
            <a:off x="4630935" y="3860781"/>
            <a:ext cx="493148" cy="388463"/>
            <a:chOff x="4460682" y="1494845"/>
            <a:chExt cx="365760" cy="365760"/>
          </a:xfrm>
        </p:grpSpPr>
        <p:sp>
          <p:nvSpPr>
            <p:cNvPr id="169" name="Oval 168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3443972" y="4042815"/>
            <a:ext cx="474796" cy="579928"/>
            <a:chOff x="4442055" y="1501973"/>
            <a:chExt cx="365762" cy="461344"/>
          </a:xfrm>
        </p:grpSpPr>
        <p:sp>
          <p:nvSpPr>
            <p:cNvPr id="177" name="Oval 176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4442057" y="1501973"/>
              <a:ext cx="365760" cy="461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ToR100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98" name="Straight Connector 197"/>
          <p:cNvCxnSpPr>
            <a:stCxn id="237" idx="3"/>
          </p:cNvCxnSpPr>
          <p:nvPr/>
        </p:nvCxnSpPr>
        <p:spPr>
          <a:xfrm flipH="1">
            <a:off x="3918765" y="3726196"/>
            <a:ext cx="784390" cy="5400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V="1">
            <a:off x="3918768" y="4048463"/>
            <a:ext cx="712167" cy="25699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77" idx="2"/>
          </p:cNvCxnSpPr>
          <p:nvPr/>
        </p:nvCxnSpPr>
        <p:spPr>
          <a:xfrm flipH="1" flipV="1">
            <a:off x="3091134" y="4266662"/>
            <a:ext cx="352838" cy="1453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Group 200"/>
          <p:cNvGrpSpPr/>
          <p:nvPr/>
        </p:nvGrpSpPr>
        <p:grpSpPr>
          <a:xfrm>
            <a:off x="4630935" y="4339518"/>
            <a:ext cx="493148" cy="388463"/>
            <a:chOff x="4460682" y="1494845"/>
            <a:chExt cx="365760" cy="365760"/>
          </a:xfrm>
        </p:grpSpPr>
        <p:sp>
          <p:nvSpPr>
            <p:cNvPr id="202" name="Oval 20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4630935" y="4901376"/>
            <a:ext cx="493148" cy="388463"/>
            <a:chOff x="4460682" y="1494845"/>
            <a:chExt cx="365760" cy="365760"/>
          </a:xfrm>
        </p:grpSpPr>
        <p:sp>
          <p:nvSpPr>
            <p:cNvPr id="205" name="Oval 20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L33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07" name="Straight Connector 206"/>
          <p:cNvCxnSpPr>
            <a:stCxn id="177" idx="6"/>
            <a:endCxn id="202" idx="2"/>
          </p:cNvCxnSpPr>
          <p:nvPr/>
        </p:nvCxnSpPr>
        <p:spPr>
          <a:xfrm>
            <a:off x="3918765" y="4281196"/>
            <a:ext cx="712170" cy="25255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>
            <a:stCxn id="178" idx="3"/>
            <a:endCxn id="205" idx="2"/>
          </p:cNvCxnSpPr>
          <p:nvPr/>
        </p:nvCxnSpPr>
        <p:spPr>
          <a:xfrm>
            <a:off x="3918768" y="4332779"/>
            <a:ext cx="712167" cy="7628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9" name="Group 208"/>
          <p:cNvGrpSpPr/>
          <p:nvPr/>
        </p:nvGrpSpPr>
        <p:grpSpPr>
          <a:xfrm>
            <a:off x="5960741" y="3822656"/>
            <a:ext cx="493148" cy="388463"/>
            <a:chOff x="4460682" y="1494845"/>
            <a:chExt cx="365760" cy="365760"/>
          </a:xfrm>
        </p:grpSpPr>
        <p:sp>
          <p:nvSpPr>
            <p:cNvPr id="210" name="Oval 20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S1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5960741" y="4389098"/>
            <a:ext cx="493148" cy="388463"/>
            <a:chOff x="4460682" y="1502161"/>
            <a:chExt cx="365760" cy="365760"/>
          </a:xfrm>
        </p:grpSpPr>
        <p:sp>
          <p:nvSpPr>
            <p:cNvPr id="213" name="Oval 212"/>
            <p:cNvSpPr/>
            <p:nvPr/>
          </p:nvSpPr>
          <p:spPr>
            <a:xfrm>
              <a:off x="4460682" y="1502161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4460682" y="1591557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5936559" y="5013111"/>
            <a:ext cx="550954" cy="388463"/>
            <a:chOff x="4437977" y="1494845"/>
            <a:chExt cx="408634" cy="365760"/>
          </a:xfrm>
        </p:grpSpPr>
        <p:sp>
          <p:nvSpPr>
            <p:cNvPr id="216" name="Oval 21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4437977" y="1603846"/>
              <a:ext cx="408634" cy="2390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S3</a:t>
              </a:r>
              <a:endParaRPr lang="fr-FR" sz="12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19" name="Straight Connector 218"/>
          <p:cNvCxnSpPr>
            <a:endCxn id="237" idx="6"/>
          </p:cNvCxnSpPr>
          <p:nvPr/>
        </p:nvCxnSpPr>
        <p:spPr>
          <a:xfrm flipH="1" flipV="1">
            <a:off x="5124083" y="3588853"/>
            <a:ext cx="836657" cy="42148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>
            <a:endCxn id="237" idx="6"/>
          </p:cNvCxnSpPr>
          <p:nvPr/>
        </p:nvCxnSpPr>
        <p:spPr>
          <a:xfrm flipH="1" flipV="1">
            <a:off x="5124083" y="3588853"/>
            <a:ext cx="836657" cy="9944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endCxn id="237" idx="6"/>
          </p:cNvCxnSpPr>
          <p:nvPr/>
        </p:nvCxnSpPr>
        <p:spPr>
          <a:xfrm flipH="1" flipV="1">
            <a:off x="5124083" y="3588853"/>
            <a:ext cx="812475" cy="16622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>
            <a:endCxn id="278" idx="6"/>
          </p:cNvCxnSpPr>
          <p:nvPr/>
        </p:nvCxnSpPr>
        <p:spPr>
          <a:xfrm flipH="1" flipV="1">
            <a:off x="5124083" y="4055013"/>
            <a:ext cx="812475" cy="119613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>
            <a:stCxn id="228" idx="1"/>
            <a:endCxn id="278" idx="6"/>
          </p:cNvCxnSpPr>
          <p:nvPr/>
        </p:nvCxnSpPr>
        <p:spPr>
          <a:xfrm flipH="1">
            <a:off x="5124083" y="3466338"/>
            <a:ext cx="836657" cy="58867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>
            <a:endCxn id="278" idx="6"/>
          </p:cNvCxnSpPr>
          <p:nvPr/>
        </p:nvCxnSpPr>
        <p:spPr>
          <a:xfrm flipH="1">
            <a:off x="5124083" y="4010338"/>
            <a:ext cx="836657" cy="4467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>
            <a:endCxn id="278" idx="6"/>
          </p:cNvCxnSpPr>
          <p:nvPr/>
        </p:nvCxnSpPr>
        <p:spPr>
          <a:xfrm flipH="1" flipV="1">
            <a:off x="5124083" y="4055013"/>
            <a:ext cx="836657" cy="5283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>
            <a:stCxn id="228" idx="1"/>
            <a:endCxn id="260" idx="6"/>
          </p:cNvCxnSpPr>
          <p:nvPr/>
        </p:nvCxnSpPr>
        <p:spPr>
          <a:xfrm flipH="1">
            <a:off x="5124083" y="3466338"/>
            <a:ext cx="836657" cy="10674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>
            <a:endCxn id="260" idx="6"/>
          </p:cNvCxnSpPr>
          <p:nvPr/>
        </p:nvCxnSpPr>
        <p:spPr>
          <a:xfrm flipH="1">
            <a:off x="5124083" y="4010338"/>
            <a:ext cx="836657" cy="5234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endCxn id="260" idx="6"/>
          </p:cNvCxnSpPr>
          <p:nvPr/>
        </p:nvCxnSpPr>
        <p:spPr>
          <a:xfrm flipH="1" flipV="1">
            <a:off x="5124083" y="4533750"/>
            <a:ext cx="836657" cy="4303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>
            <a:endCxn id="260" idx="6"/>
          </p:cNvCxnSpPr>
          <p:nvPr/>
        </p:nvCxnSpPr>
        <p:spPr>
          <a:xfrm flipH="1" flipV="1">
            <a:off x="5124083" y="4533750"/>
            <a:ext cx="812475" cy="7174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>
            <a:stCxn id="224" idx="2"/>
          </p:cNvCxnSpPr>
          <p:nvPr/>
        </p:nvCxnSpPr>
        <p:spPr>
          <a:xfrm flipH="1">
            <a:off x="5124083" y="3480643"/>
            <a:ext cx="836657" cy="164980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 flipH="1">
            <a:off x="5124083" y="4010338"/>
            <a:ext cx="836657" cy="11201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 flipH="1">
            <a:off x="5124083" y="4576781"/>
            <a:ext cx="836657" cy="55366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 flipH="1" flipV="1">
            <a:off x="5124083" y="5095584"/>
            <a:ext cx="812475" cy="12073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/>
          <p:cNvGrpSpPr/>
          <p:nvPr/>
        </p:nvGrpSpPr>
        <p:grpSpPr>
          <a:xfrm>
            <a:off x="7337311" y="3394622"/>
            <a:ext cx="493148" cy="388463"/>
            <a:chOff x="4460682" y="1494845"/>
            <a:chExt cx="365760" cy="365760"/>
          </a:xfrm>
        </p:grpSpPr>
        <p:sp>
          <p:nvSpPr>
            <p:cNvPr id="235" name="Oval 23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L6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37" name="Straight Connector 236"/>
          <p:cNvCxnSpPr>
            <a:endCxn id="224" idx="6"/>
          </p:cNvCxnSpPr>
          <p:nvPr/>
        </p:nvCxnSpPr>
        <p:spPr>
          <a:xfrm flipH="1" flipV="1">
            <a:off x="6453889" y="3480643"/>
            <a:ext cx="883422" cy="13052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8" name="Group 237"/>
          <p:cNvGrpSpPr/>
          <p:nvPr/>
        </p:nvGrpSpPr>
        <p:grpSpPr>
          <a:xfrm>
            <a:off x="7337311" y="3860781"/>
            <a:ext cx="493148" cy="388463"/>
            <a:chOff x="4460682" y="1494845"/>
            <a:chExt cx="365760" cy="365760"/>
          </a:xfrm>
        </p:grpSpPr>
        <p:sp>
          <p:nvSpPr>
            <p:cNvPr id="239" name="Oval 238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L7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41" name="Group 240"/>
          <p:cNvGrpSpPr/>
          <p:nvPr/>
        </p:nvGrpSpPr>
        <p:grpSpPr>
          <a:xfrm>
            <a:off x="7337311" y="4339518"/>
            <a:ext cx="493148" cy="388463"/>
            <a:chOff x="4460682" y="1494845"/>
            <a:chExt cx="365760" cy="365760"/>
          </a:xfrm>
        </p:grpSpPr>
        <p:sp>
          <p:nvSpPr>
            <p:cNvPr id="242" name="Oval 24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7337311" y="4901376"/>
            <a:ext cx="493148" cy="388463"/>
            <a:chOff x="4460682" y="1494845"/>
            <a:chExt cx="365760" cy="365760"/>
          </a:xfrm>
        </p:grpSpPr>
        <p:sp>
          <p:nvSpPr>
            <p:cNvPr id="245" name="Oval 24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47" name="Straight Connector 246"/>
          <p:cNvCxnSpPr>
            <a:endCxn id="224" idx="6"/>
          </p:cNvCxnSpPr>
          <p:nvPr/>
        </p:nvCxnSpPr>
        <p:spPr>
          <a:xfrm flipH="1" flipV="1">
            <a:off x="6453889" y="3480643"/>
            <a:ext cx="883422" cy="57437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>
            <a:endCxn id="224" idx="6"/>
          </p:cNvCxnSpPr>
          <p:nvPr/>
        </p:nvCxnSpPr>
        <p:spPr>
          <a:xfrm flipH="1" flipV="1">
            <a:off x="6453889" y="3480643"/>
            <a:ext cx="883422" cy="10950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>
            <a:endCxn id="224" idx="6"/>
          </p:cNvCxnSpPr>
          <p:nvPr/>
        </p:nvCxnSpPr>
        <p:spPr>
          <a:xfrm flipH="1" flipV="1">
            <a:off x="6453889" y="3480643"/>
            <a:ext cx="883422" cy="16851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/>
          <p:nvPr/>
        </p:nvCxnSpPr>
        <p:spPr>
          <a:xfrm flipH="1" flipV="1">
            <a:off x="6453889" y="4016888"/>
            <a:ext cx="883422" cy="114892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/>
          <p:cNvCxnSpPr/>
          <p:nvPr/>
        </p:nvCxnSpPr>
        <p:spPr>
          <a:xfrm flipH="1">
            <a:off x="6453889" y="3611171"/>
            <a:ext cx="883422" cy="4057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/>
          <p:nvPr/>
        </p:nvCxnSpPr>
        <p:spPr>
          <a:xfrm flipH="1" flipV="1">
            <a:off x="6453889" y="4016888"/>
            <a:ext cx="883422" cy="3812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 flipV="1">
            <a:off x="6453889" y="4016888"/>
            <a:ext cx="883422" cy="55875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H="1">
            <a:off x="6453889" y="3611171"/>
            <a:ext cx="883422" cy="97215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flipH="1">
            <a:off x="6453889" y="4090383"/>
            <a:ext cx="883422" cy="49294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/>
          <p:nvPr/>
        </p:nvCxnSpPr>
        <p:spPr>
          <a:xfrm flipH="1">
            <a:off x="6453889" y="4533750"/>
            <a:ext cx="883422" cy="495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/>
          <p:nvPr/>
        </p:nvCxnSpPr>
        <p:spPr>
          <a:xfrm flipH="1" flipV="1">
            <a:off x="6453889" y="4576781"/>
            <a:ext cx="883422" cy="58903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/>
        </p:nvCxnSpPr>
        <p:spPr>
          <a:xfrm flipH="1">
            <a:off x="6487513" y="3611171"/>
            <a:ext cx="849798" cy="163998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/>
          <p:nvPr/>
        </p:nvCxnSpPr>
        <p:spPr>
          <a:xfrm flipH="1">
            <a:off x="6487513" y="4090383"/>
            <a:ext cx="849798" cy="116076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/>
        </p:nvCxnSpPr>
        <p:spPr>
          <a:xfrm flipH="1">
            <a:off x="6487513" y="4575646"/>
            <a:ext cx="849798" cy="6755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/>
          <p:nvPr/>
        </p:nvCxnSpPr>
        <p:spPr>
          <a:xfrm flipH="1">
            <a:off x="6487513" y="5130978"/>
            <a:ext cx="849798" cy="8533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4" name="Group 263"/>
          <p:cNvGrpSpPr/>
          <p:nvPr/>
        </p:nvGrpSpPr>
        <p:grpSpPr>
          <a:xfrm>
            <a:off x="8522688" y="3975426"/>
            <a:ext cx="483505" cy="469369"/>
            <a:chOff x="4442055" y="1503898"/>
            <a:chExt cx="372471" cy="372241"/>
          </a:xfrm>
        </p:grpSpPr>
        <p:sp>
          <p:nvSpPr>
            <p:cNvPr id="265" name="Oval 264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66" name="TextBox 265"/>
            <p:cNvSpPr txBox="1"/>
            <p:nvPr/>
          </p:nvSpPr>
          <p:spPr>
            <a:xfrm>
              <a:off x="4448766" y="1503898"/>
              <a:ext cx="365760" cy="3722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err="1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</a:t>
              </a:r>
              <a:endParaRPr lang="en-US" sz="1300" dirty="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67" name="Straight Connector 266"/>
          <p:cNvCxnSpPr>
            <a:endCxn id="122" idx="1"/>
          </p:cNvCxnSpPr>
          <p:nvPr/>
        </p:nvCxnSpPr>
        <p:spPr>
          <a:xfrm flipV="1">
            <a:off x="8997481" y="4266273"/>
            <a:ext cx="233876" cy="407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1" name="Group 270"/>
          <p:cNvGrpSpPr/>
          <p:nvPr/>
        </p:nvGrpSpPr>
        <p:grpSpPr>
          <a:xfrm>
            <a:off x="10215719" y="4378913"/>
            <a:ext cx="542559" cy="556741"/>
            <a:chOff x="4454104" y="1397996"/>
            <a:chExt cx="441017" cy="567117"/>
          </a:xfrm>
        </p:grpSpPr>
        <p:sp>
          <p:nvSpPr>
            <p:cNvPr id="272" name="Oval 271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73" name="TextBox 272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75" name="Straight Connector 274"/>
          <p:cNvCxnSpPr/>
          <p:nvPr/>
        </p:nvCxnSpPr>
        <p:spPr>
          <a:xfrm flipV="1">
            <a:off x="7830459" y="4309532"/>
            <a:ext cx="692232" cy="8209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/>
          <p:nvPr/>
        </p:nvCxnSpPr>
        <p:spPr>
          <a:xfrm flipV="1">
            <a:off x="7830459" y="4270351"/>
            <a:ext cx="692229" cy="2633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/>
          <p:nvPr/>
        </p:nvCxnSpPr>
        <p:spPr>
          <a:xfrm>
            <a:off x="7830459" y="4055013"/>
            <a:ext cx="692232" cy="25451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/>
          <p:nvPr/>
        </p:nvCxnSpPr>
        <p:spPr>
          <a:xfrm>
            <a:off x="7758239" y="3726195"/>
            <a:ext cx="764449" cy="54415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6" name="Group 305"/>
          <p:cNvGrpSpPr/>
          <p:nvPr/>
        </p:nvGrpSpPr>
        <p:grpSpPr>
          <a:xfrm>
            <a:off x="1642266" y="4339518"/>
            <a:ext cx="542559" cy="556741"/>
            <a:chOff x="4454104" y="1397996"/>
            <a:chExt cx="441017" cy="567117"/>
          </a:xfrm>
        </p:grpSpPr>
        <p:sp>
          <p:nvSpPr>
            <p:cNvPr id="307" name="Oval 306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08" name="TextBox 307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323" name="TextBox 322"/>
          <p:cNvSpPr txBox="1"/>
          <p:nvPr/>
        </p:nvSpPr>
        <p:spPr>
          <a:xfrm>
            <a:off x="1311495" y="4999403"/>
            <a:ext cx="1841187" cy="738662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Host</a:t>
            </a:r>
          </a:p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With containerized Apps</a:t>
            </a:r>
            <a:endParaRPr lang="en-US" sz="14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4" name="Cloud 323"/>
          <p:cNvSpPr/>
          <p:nvPr/>
        </p:nvSpPr>
        <p:spPr>
          <a:xfrm rot="402459">
            <a:off x="3440741" y="3152338"/>
            <a:ext cx="5573863" cy="2376927"/>
          </a:xfrm>
          <a:prstGeom prst="cloud">
            <a:avLst/>
          </a:prstGeom>
          <a:solidFill>
            <a:srgbClr val="8EBCDC">
              <a:alpha val="37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25" name="TextBox 324"/>
          <p:cNvSpPr txBox="1"/>
          <p:nvPr/>
        </p:nvSpPr>
        <p:spPr>
          <a:xfrm>
            <a:off x="5422616" y="5584361"/>
            <a:ext cx="1610113" cy="369330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Network Fabric</a:t>
            </a:r>
            <a:endParaRPr lang="en-US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333" name="Group 332"/>
          <p:cNvGrpSpPr/>
          <p:nvPr/>
        </p:nvGrpSpPr>
        <p:grpSpPr>
          <a:xfrm>
            <a:off x="1636421" y="3611170"/>
            <a:ext cx="542559" cy="556741"/>
            <a:chOff x="4454104" y="1397996"/>
            <a:chExt cx="441017" cy="567117"/>
          </a:xfrm>
        </p:grpSpPr>
        <p:sp>
          <p:nvSpPr>
            <p:cNvPr id="334" name="Oval 333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rgbClr val="B64A47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35" name="TextBox 334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337" name="Group 336"/>
          <p:cNvGrpSpPr/>
          <p:nvPr/>
        </p:nvGrpSpPr>
        <p:grpSpPr>
          <a:xfrm>
            <a:off x="10215719" y="3552629"/>
            <a:ext cx="542559" cy="556741"/>
            <a:chOff x="4454104" y="1397996"/>
            <a:chExt cx="441017" cy="567117"/>
          </a:xfrm>
        </p:grpSpPr>
        <p:sp>
          <p:nvSpPr>
            <p:cNvPr id="338" name="Oval 337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rgbClr val="B64A47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39" name="TextBox 338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349" name="Content Placeholder 2"/>
          <p:cNvSpPr txBox="1">
            <a:spLocks/>
          </p:cNvSpPr>
          <p:nvPr/>
        </p:nvSpPr>
        <p:spPr>
          <a:xfrm>
            <a:off x="406399" y="994635"/>
            <a:ext cx="12046858" cy="1330722"/>
          </a:xfrm>
          <a:prstGeom prst="rect">
            <a:avLst/>
          </a:prstGeom>
        </p:spPr>
        <p:txBody>
          <a:bodyPr lIns="121899" tIns="60949" rIns="121899" bIns="60949"/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478355" indent="-287859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8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575719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766214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79" indent="-228588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61" indent="-228557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3" indent="0" algn="l" defTabSz="91434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4" indent="-228588" algn="l" defTabSz="9143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 smtClean="0"/>
              <a:t>Give the Host/VM/Container/Application the ability to control its network treatment </a:t>
            </a:r>
            <a:r>
              <a:rPr lang="en-US" dirty="0" smtClean="0">
                <a:solidFill>
                  <a:schemeClr val="tx2"/>
                </a:solidFill>
              </a:rPr>
              <a:t>(Source Routing)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Extend Segment Routing to the </a:t>
            </a:r>
            <a:r>
              <a:rPr lang="en-US" dirty="0" smtClean="0">
                <a:solidFill>
                  <a:schemeClr val="tx2"/>
                </a:solidFill>
              </a:rPr>
              <a:t>Host</a:t>
            </a:r>
            <a:endParaRPr lang="en-US" dirty="0" smtClean="0">
              <a:solidFill>
                <a:schemeClr val="accent3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accent3"/>
                </a:solidFill>
              </a:rPr>
              <a:t>Big Data approach to SDN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489167" y="3476513"/>
            <a:ext cx="1601967" cy="151980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ounded Rectangle 121"/>
          <p:cNvSpPr/>
          <p:nvPr/>
        </p:nvSpPr>
        <p:spPr>
          <a:xfrm>
            <a:off x="9231357" y="3506369"/>
            <a:ext cx="1601967" cy="151980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9083405" y="5027348"/>
            <a:ext cx="1841187" cy="738662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Host</a:t>
            </a:r>
          </a:p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With containerized Apps</a:t>
            </a:r>
            <a:endParaRPr lang="en-US" sz="14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5692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ounded Rectangle 280"/>
          <p:cNvSpPr/>
          <p:nvPr/>
        </p:nvSpPr>
        <p:spPr>
          <a:xfrm>
            <a:off x="889981" y="2371656"/>
            <a:ext cx="2183181" cy="1333526"/>
          </a:xfrm>
          <a:prstGeom prst="roundRect">
            <a:avLst>
              <a:gd name="adj" fmla="val 10000"/>
            </a:avLst>
          </a:prstGeom>
          <a:ln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278" name="Group 277"/>
          <p:cNvGrpSpPr/>
          <p:nvPr/>
        </p:nvGrpSpPr>
        <p:grpSpPr>
          <a:xfrm>
            <a:off x="737581" y="2219256"/>
            <a:ext cx="2183181" cy="1333526"/>
            <a:chOff x="768764" y="2808804"/>
            <a:chExt cx="1759030" cy="468038"/>
          </a:xfrm>
        </p:grpSpPr>
        <p:sp>
          <p:nvSpPr>
            <p:cNvPr id="279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280" name="Rounded Rectangle 279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585181" y="2066856"/>
            <a:ext cx="2183181" cy="1333526"/>
            <a:chOff x="768764" y="2808804"/>
            <a:chExt cx="1759030" cy="468038"/>
          </a:xfrm>
        </p:grpSpPr>
        <p:sp>
          <p:nvSpPr>
            <p:cNvPr id="116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17" name="Rounded Rectangle 116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9" y="87270"/>
            <a:ext cx="11471747" cy="102057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3400" b="0" dirty="0" smtClean="0"/>
              <a:t>Voltron </a:t>
            </a:r>
            <a:r>
              <a:rPr lang="en-US" sz="3400" b="0" dirty="0" smtClean="0"/>
              <a:t>EPE Traffic </a:t>
            </a:r>
            <a:r>
              <a:rPr lang="en-US" sz="3400" b="0" dirty="0" smtClean="0"/>
              <a:t>Engineering </a:t>
            </a:r>
            <a:r>
              <a:rPr lang="en-US" sz="3400" b="0" dirty="0" smtClean="0"/>
              <a:t>($$ Peer Selection</a:t>
            </a:r>
            <a:r>
              <a:rPr lang="en-US" sz="3400" b="0" dirty="0" smtClean="0"/>
              <a:t>)</a:t>
            </a:r>
            <a:endParaRPr lang="en-US" sz="3400" b="0" dirty="0">
              <a:solidFill>
                <a:schemeClr val="tx2"/>
              </a:solidFill>
            </a:endParaRPr>
          </a:p>
        </p:txBody>
      </p:sp>
      <p:sp>
        <p:nvSpPr>
          <p:cNvPr id="155" name="Content Placeholder 2"/>
          <p:cNvSpPr txBox="1">
            <a:spLocks/>
          </p:cNvSpPr>
          <p:nvPr/>
        </p:nvSpPr>
        <p:spPr>
          <a:xfrm>
            <a:off x="478948" y="907541"/>
            <a:ext cx="11190537" cy="907746"/>
          </a:xfrm>
          <a:prstGeom prst="rect">
            <a:avLst/>
          </a:prstGeom>
        </p:spPr>
        <p:txBody>
          <a:bodyPr lIns="121899" tIns="60949" rIns="121899" bIns="60949">
            <a:normAutofit/>
          </a:bodyPr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478355" indent="-287859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8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575719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766214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79" indent="-228588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61" indent="-228557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3" indent="0" algn="l" defTabSz="91434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4" indent="-228588" algn="l" defTabSz="9143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</a:pPr>
            <a:r>
              <a:rPr lang="en-US" sz="1800" dirty="0" smtClean="0"/>
              <a:t>Admin injects peering cost data into Voltron Service</a:t>
            </a:r>
          </a:p>
          <a:p>
            <a:pPr>
              <a:spcBef>
                <a:spcPts val="800"/>
              </a:spcBef>
            </a:pPr>
            <a:r>
              <a:rPr lang="en-US" sz="1800" dirty="0"/>
              <a:t>E</a:t>
            </a:r>
            <a:r>
              <a:rPr lang="en-US" sz="1800" dirty="0" smtClean="0"/>
              <a:t>ndpoints ask for cheapest peering connection</a:t>
            </a:r>
          </a:p>
          <a:p>
            <a:pPr>
              <a:spcBef>
                <a:spcPts val="800"/>
              </a:spcBef>
            </a:pPr>
            <a:endParaRPr lang="en-US" sz="1800" dirty="0" smtClean="0"/>
          </a:p>
        </p:txBody>
      </p:sp>
      <p:grpSp>
        <p:nvGrpSpPr>
          <p:cNvPr id="118" name="Group 117"/>
          <p:cNvGrpSpPr/>
          <p:nvPr/>
        </p:nvGrpSpPr>
        <p:grpSpPr>
          <a:xfrm>
            <a:off x="758966" y="2711133"/>
            <a:ext cx="542559" cy="556741"/>
            <a:chOff x="1133026" y="4155802"/>
            <a:chExt cx="542559" cy="556741"/>
          </a:xfrm>
        </p:grpSpPr>
        <p:sp>
          <p:nvSpPr>
            <p:cNvPr id="119" name="TextBox 118"/>
            <p:cNvSpPr txBox="1"/>
            <p:nvPr/>
          </p:nvSpPr>
          <p:spPr>
            <a:xfrm>
              <a:off x="1165137" y="4298577"/>
              <a:ext cx="449974" cy="2693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1639209" y="2825178"/>
            <a:ext cx="953424" cy="377025"/>
            <a:chOff x="768764" y="2808804"/>
            <a:chExt cx="1759030" cy="468038"/>
          </a:xfrm>
        </p:grpSpPr>
        <p:sp>
          <p:nvSpPr>
            <p:cNvPr id="122" name="Rounded Rectangle 121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23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124" name="Straight Connector 123"/>
          <p:cNvCxnSpPr>
            <a:stCxn id="122" idx="1"/>
          </p:cNvCxnSpPr>
          <p:nvPr/>
        </p:nvCxnSpPr>
        <p:spPr>
          <a:xfrm flipH="1" flipV="1">
            <a:off x="1293959" y="3003725"/>
            <a:ext cx="345250" cy="996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615100" y="2121256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41" name="Straight Connector 140"/>
          <p:cNvCxnSpPr>
            <a:stCxn id="137" idx="2"/>
            <a:endCxn id="122" idx="3"/>
          </p:cNvCxnSpPr>
          <p:nvPr/>
        </p:nvCxnSpPr>
        <p:spPr>
          <a:xfrm flipH="1">
            <a:off x="2592633" y="2517180"/>
            <a:ext cx="1054648" cy="4965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634" y="2141779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grpSp>
        <p:nvGrpSpPr>
          <p:cNvPr id="246" name="Group 245"/>
          <p:cNvGrpSpPr/>
          <p:nvPr/>
        </p:nvGrpSpPr>
        <p:grpSpPr>
          <a:xfrm>
            <a:off x="1667327" y="2213820"/>
            <a:ext cx="953424" cy="354940"/>
            <a:chOff x="768764" y="2822512"/>
            <a:chExt cx="1759030" cy="440622"/>
          </a:xfrm>
        </p:grpSpPr>
        <p:sp>
          <p:nvSpPr>
            <p:cNvPr id="247" name="Rounded Rectangle 246"/>
            <p:cNvSpPr/>
            <p:nvPr/>
          </p:nvSpPr>
          <p:spPr>
            <a:xfrm>
              <a:off x="768764" y="2829650"/>
              <a:ext cx="1759030" cy="403947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48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Contiv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grpSp>
        <p:nvGrpSpPr>
          <p:cNvPr id="233" name="Group 232"/>
          <p:cNvGrpSpPr/>
          <p:nvPr/>
        </p:nvGrpSpPr>
        <p:grpSpPr>
          <a:xfrm>
            <a:off x="322450" y="1867700"/>
            <a:ext cx="3535768" cy="1994197"/>
            <a:chOff x="768764" y="2808804"/>
            <a:chExt cx="1759030" cy="468038"/>
          </a:xfrm>
          <a:noFill/>
        </p:grpSpPr>
        <p:sp>
          <p:nvSpPr>
            <p:cNvPr id="234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  <a:grpFill/>
            <a:ln>
              <a:prstDash val="dash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235" name="Rounded Rectangle 234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grpFill/>
            <a:ln>
              <a:solidFill>
                <a:schemeClr val="tx2"/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75" name="Cloud 274"/>
          <p:cNvSpPr/>
          <p:nvPr/>
        </p:nvSpPr>
        <p:spPr>
          <a:xfrm>
            <a:off x="8599299" y="2478919"/>
            <a:ext cx="1638459" cy="1218794"/>
          </a:xfrm>
          <a:prstGeom prst="cloud">
            <a:avLst/>
          </a:prstGeom>
          <a:solidFill>
            <a:srgbClr val="8EBCDC">
              <a:alpha val="4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Peer 1</a:t>
            </a:r>
          </a:p>
          <a:p>
            <a:pPr algn="ctr"/>
            <a:r>
              <a:rPr lang="en-US" dirty="0" smtClean="0"/>
              <a:t>SID 24001</a:t>
            </a:r>
            <a:endParaRPr lang="en-US" dirty="0"/>
          </a:p>
        </p:txBody>
      </p:sp>
      <p:sp>
        <p:nvSpPr>
          <p:cNvPr id="276" name="TextBox 275"/>
          <p:cNvSpPr txBox="1"/>
          <p:nvPr/>
        </p:nvSpPr>
        <p:spPr>
          <a:xfrm>
            <a:off x="3169358" y="1935920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DC1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36" name="Group 135"/>
          <p:cNvGrpSpPr/>
          <p:nvPr/>
        </p:nvGrpSpPr>
        <p:grpSpPr>
          <a:xfrm>
            <a:off x="3647281" y="2287292"/>
            <a:ext cx="474794" cy="481457"/>
            <a:chOff x="4442055" y="1508729"/>
            <a:chExt cx="365760" cy="383008"/>
          </a:xfrm>
          <a:solidFill>
            <a:schemeClr val="bg1"/>
          </a:solidFill>
        </p:grpSpPr>
        <p:sp>
          <p:nvSpPr>
            <p:cNvPr id="137" name="Oval 136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4442055" y="1518345"/>
              <a:ext cx="365760" cy="3733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DCI</a:t>
              </a:r>
            </a:p>
            <a:p>
              <a:pPr algn="ctr" defTabSz="457010"/>
              <a:r>
                <a:rPr lang="en-US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89" name="Straight Connector 288"/>
          <p:cNvCxnSpPr>
            <a:stCxn id="353" idx="2"/>
            <a:endCxn id="122" idx="3"/>
          </p:cNvCxnSpPr>
          <p:nvPr/>
        </p:nvCxnSpPr>
        <p:spPr>
          <a:xfrm flipH="1" flipV="1">
            <a:off x="2592633" y="3013691"/>
            <a:ext cx="1073973" cy="22466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2" name="Group 351"/>
          <p:cNvGrpSpPr/>
          <p:nvPr/>
        </p:nvGrpSpPr>
        <p:grpSpPr>
          <a:xfrm>
            <a:off x="3666606" y="3008471"/>
            <a:ext cx="474794" cy="481457"/>
            <a:chOff x="4442055" y="1508729"/>
            <a:chExt cx="365760" cy="383008"/>
          </a:xfrm>
          <a:solidFill>
            <a:schemeClr val="bg1"/>
          </a:solidFill>
        </p:grpSpPr>
        <p:sp>
          <p:nvSpPr>
            <p:cNvPr id="353" name="Oval 352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54" name="TextBox 353"/>
            <p:cNvSpPr txBox="1"/>
            <p:nvPr/>
          </p:nvSpPr>
          <p:spPr>
            <a:xfrm>
              <a:off x="4442055" y="1518345"/>
              <a:ext cx="365760" cy="3733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DCI</a:t>
              </a: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355" name="Rounded Rectangle 354"/>
          <p:cNvSpPr/>
          <p:nvPr/>
        </p:nvSpPr>
        <p:spPr>
          <a:xfrm>
            <a:off x="889981" y="4802816"/>
            <a:ext cx="2183181" cy="1333526"/>
          </a:xfrm>
          <a:prstGeom prst="roundRect">
            <a:avLst>
              <a:gd name="adj" fmla="val 10000"/>
            </a:avLst>
          </a:prstGeom>
          <a:ln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356" name="Group 355"/>
          <p:cNvGrpSpPr/>
          <p:nvPr/>
        </p:nvGrpSpPr>
        <p:grpSpPr>
          <a:xfrm>
            <a:off x="737581" y="4650416"/>
            <a:ext cx="2183181" cy="1333526"/>
            <a:chOff x="768764" y="2808804"/>
            <a:chExt cx="1759030" cy="468038"/>
          </a:xfrm>
        </p:grpSpPr>
        <p:sp>
          <p:nvSpPr>
            <p:cNvPr id="357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58" name="Rounded Rectangle 357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59" name="Group 358"/>
          <p:cNvGrpSpPr/>
          <p:nvPr/>
        </p:nvGrpSpPr>
        <p:grpSpPr>
          <a:xfrm>
            <a:off x="585181" y="4498016"/>
            <a:ext cx="2183181" cy="1333526"/>
            <a:chOff x="768764" y="2808804"/>
            <a:chExt cx="1759030" cy="468038"/>
          </a:xfrm>
        </p:grpSpPr>
        <p:sp>
          <p:nvSpPr>
            <p:cNvPr id="360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61" name="Rounded Rectangle 360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62" name="Group 361"/>
          <p:cNvGrpSpPr/>
          <p:nvPr/>
        </p:nvGrpSpPr>
        <p:grpSpPr>
          <a:xfrm>
            <a:off x="758966" y="5142293"/>
            <a:ext cx="542559" cy="556741"/>
            <a:chOff x="1133026" y="4155802"/>
            <a:chExt cx="542559" cy="556741"/>
          </a:xfrm>
        </p:grpSpPr>
        <p:sp>
          <p:nvSpPr>
            <p:cNvPr id="363" name="TextBox 362"/>
            <p:cNvSpPr txBox="1"/>
            <p:nvPr/>
          </p:nvSpPr>
          <p:spPr>
            <a:xfrm>
              <a:off x="1165137" y="4298577"/>
              <a:ext cx="449974" cy="2693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64" name="Oval 363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365" name="Group 364"/>
          <p:cNvGrpSpPr/>
          <p:nvPr/>
        </p:nvGrpSpPr>
        <p:grpSpPr>
          <a:xfrm>
            <a:off x="1639209" y="5256338"/>
            <a:ext cx="953424" cy="377025"/>
            <a:chOff x="768764" y="2808804"/>
            <a:chExt cx="1759030" cy="468038"/>
          </a:xfrm>
        </p:grpSpPr>
        <p:sp>
          <p:nvSpPr>
            <p:cNvPr id="366" name="Rounded Rectangle 365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367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368" name="Straight Connector 367"/>
          <p:cNvCxnSpPr/>
          <p:nvPr/>
        </p:nvCxnSpPr>
        <p:spPr>
          <a:xfrm flipH="1" flipV="1">
            <a:off x="1293959" y="5434885"/>
            <a:ext cx="345250" cy="996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9" name="TextBox 368"/>
          <p:cNvSpPr txBox="1"/>
          <p:nvPr/>
        </p:nvSpPr>
        <p:spPr>
          <a:xfrm>
            <a:off x="615100" y="4552416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370" name="Straight Connector 369"/>
          <p:cNvCxnSpPr/>
          <p:nvPr/>
        </p:nvCxnSpPr>
        <p:spPr>
          <a:xfrm flipH="1">
            <a:off x="2592633" y="4948340"/>
            <a:ext cx="1054648" cy="4965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1" name="Picture 3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634" y="4572939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grpSp>
        <p:nvGrpSpPr>
          <p:cNvPr id="372" name="Group 371"/>
          <p:cNvGrpSpPr/>
          <p:nvPr/>
        </p:nvGrpSpPr>
        <p:grpSpPr>
          <a:xfrm>
            <a:off x="1667327" y="4644980"/>
            <a:ext cx="953424" cy="354940"/>
            <a:chOff x="768764" y="2822512"/>
            <a:chExt cx="1759030" cy="440622"/>
          </a:xfrm>
        </p:grpSpPr>
        <p:sp>
          <p:nvSpPr>
            <p:cNvPr id="373" name="Rounded Rectangle 372"/>
            <p:cNvSpPr/>
            <p:nvPr/>
          </p:nvSpPr>
          <p:spPr>
            <a:xfrm>
              <a:off x="768764" y="2829650"/>
              <a:ext cx="1759030" cy="403947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74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Contiv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grpSp>
        <p:nvGrpSpPr>
          <p:cNvPr id="375" name="Group 374"/>
          <p:cNvGrpSpPr/>
          <p:nvPr/>
        </p:nvGrpSpPr>
        <p:grpSpPr>
          <a:xfrm>
            <a:off x="322450" y="4298860"/>
            <a:ext cx="3535768" cy="1994197"/>
            <a:chOff x="768764" y="2808804"/>
            <a:chExt cx="1759030" cy="468038"/>
          </a:xfrm>
          <a:noFill/>
        </p:grpSpPr>
        <p:sp>
          <p:nvSpPr>
            <p:cNvPr id="376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  <a:grpFill/>
            <a:ln>
              <a:prstDash val="dash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77" name="Rounded Rectangle 376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grpFill/>
            <a:ln>
              <a:solidFill>
                <a:schemeClr val="tx2"/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378" name="TextBox 377"/>
          <p:cNvSpPr txBox="1"/>
          <p:nvPr/>
        </p:nvSpPr>
        <p:spPr>
          <a:xfrm>
            <a:off x="3169358" y="4367080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DC2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379" name="Group 378"/>
          <p:cNvGrpSpPr/>
          <p:nvPr/>
        </p:nvGrpSpPr>
        <p:grpSpPr>
          <a:xfrm>
            <a:off x="3647281" y="4718452"/>
            <a:ext cx="474794" cy="481457"/>
            <a:chOff x="4442055" y="1508729"/>
            <a:chExt cx="365760" cy="383008"/>
          </a:xfrm>
          <a:solidFill>
            <a:schemeClr val="bg1"/>
          </a:solidFill>
        </p:grpSpPr>
        <p:sp>
          <p:nvSpPr>
            <p:cNvPr id="380" name="Oval 379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81" name="TextBox 380"/>
            <p:cNvSpPr txBox="1"/>
            <p:nvPr/>
          </p:nvSpPr>
          <p:spPr>
            <a:xfrm>
              <a:off x="4442055" y="1518345"/>
              <a:ext cx="365760" cy="3733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DCI</a:t>
              </a:r>
            </a:p>
            <a:p>
              <a:pPr algn="ctr" defTabSz="457010"/>
              <a:r>
                <a:rPr lang="en-US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82" name="Straight Connector 381"/>
          <p:cNvCxnSpPr/>
          <p:nvPr/>
        </p:nvCxnSpPr>
        <p:spPr>
          <a:xfrm flipH="1" flipV="1">
            <a:off x="2592633" y="5444851"/>
            <a:ext cx="1073973" cy="22466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3" name="Group 382"/>
          <p:cNvGrpSpPr/>
          <p:nvPr/>
        </p:nvGrpSpPr>
        <p:grpSpPr>
          <a:xfrm>
            <a:off x="3666606" y="5439631"/>
            <a:ext cx="474794" cy="481457"/>
            <a:chOff x="4442055" y="1508729"/>
            <a:chExt cx="365760" cy="383008"/>
          </a:xfrm>
          <a:solidFill>
            <a:schemeClr val="bg1"/>
          </a:solidFill>
        </p:grpSpPr>
        <p:sp>
          <p:nvSpPr>
            <p:cNvPr id="384" name="Oval 383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85" name="TextBox 384"/>
            <p:cNvSpPr txBox="1"/>
            <p:nvPr/>
          </p:nvSpPr>
          <p:spPr>
            <a:xfrm>
              <a:off x="4442055" y="1518345"/>
              <a:ext cx="365760" cy="3733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DCI</a:t>
              </a: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386" name="Group 385"/>
          <p:cNvGrpSpPr/>
          <p:nvPr/>
        </p:nvGrpSpPr>
        <p:grpSpPr>
          <a:xfrm>
            <a:off x="10884429" y="2423812"/>
            <a:ext cx="785056" cy="602107"/>
            <a:chOff x="768764" y="2808804"/>
            <a:chExt cx="1759030" cy="468038"/>
          </a:xfrm>
        </p:grpSpPr>
        <p:sp>
          <p:nvSpPr>
            <p:cNvPr id="387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88" name="Rounded Rectangle 387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 smtClean="0"/>
                <a:t>User</a:t>
              </a:r>
              <a:endParaRPr lang="en-US" dirty="0"/>
            </a:p>
          </p:txBody>
        </p:sp>
      </p:grpSp>
      <p:grpSp>
        <p:nvGrpSpPr>
          <p:cNvPr id="389" name="Group 388"/>
          <p:cNvGrpSpPr/>
          <p:nvPr/>
        </p:nvGrpSpPr>
        <p:grpSpPr>
          <a:xfrm>
            <a:off x="10884429" y="3346954"/>
            <a:ext cx="785056" cy="602107"/>
            <a:chOff x="768764" y="2808804"/>
            <a:chExt cx="1759030" cy="468038"/>
          </a:xfrm>
        </p:grpSpPr>
        <p:sp>
          <p:nvSpPr>
            <p:cNvPr id="390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91" name="Rounded Rectangle 390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 smtClean="0"/>
                <a:t>User</a:t>
              </a:r>
              <a:endParaRPr lang="en-US" dirty="0"/>
            </a:p>
          </p:txBody>
        </p:sp>
      </p:grpSp>
      <p:grpSp>
        <p:nvGrpSpPr>
          <p:cNvPr id="392" name="Group 391"/>
          <p:cNvGrpSpPr/>
          <p:nvPr/>
        </p:nvGrpSpPr>
        <p:grpSpPr>
          <a:xfrm>
            <a:off x="10878311" y="4268082"/>
            <a:ext cx="785056" cy="602107"/>
            <a:chOff x="768764" y="2808804"/>
            <a:chExt cx="1759030" cy="468038"/>
          </a:xfrm>
        </p:grpSpPr>
        <p:sp>
          <p:nvSpPr>
            <p:cNvPr id="393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94" name="Rounded Rectangle 393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 smtClean="0"/>
                <a:t>User</a:t>
              </a:r>
              <a:endParaRPr lang="en-US" dirty="0"/>
            </a:p>
          </p:txBody>
        </p:sp>
      </p:grpSp>
      <p:grpSp>
        <p:nvGrpSpPr>
          <p:cNvPr id="395" name="Group 394"/>
          <p:cNvGrpSpPr/>
          <p:nvPr/>
        </p:nvGrpSpPr>
        <p:grpSpPr>
          <a:xfrm>
            <a:off x="10872193" y="5196842"/>
            <a:ext cx="785056" cy="602107"/>
            <a:chOff x="768764" y="2808804"/>
            <a:chExt cx="1759030" cy="468038"/>
          </a:xfrm>
        </p:grpSpPr>
        <p:sp>
          <p:nvSpPr>
            <p:cNvPr id="396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97" name="Rounded Rectangle 396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 smtClean="0"/>
                <a:t>User</a:t>
              </a:r>
              <a:endParaRPr lang="en-US" dirty="0"/>
            </a:p>
          </p:txBody>
        </p:sp>
      </p:grpSp>
      <p:sp>
        <p:nvSpPr>
          <p:cNvPr id="398" name="Cloud 397"/>
          <p:cNvSpPr/>
          <p:nvPr/>
        </p:nvSpPr>
        <p:spPr>
          <a:xfrm>
            <a:off x="8608892" y="3890686"/>
            <a:ext cx="1628866" cy="1303014"/>
          </a:xfrm>
          <a:prstGeom prst="cloud">
            <a:avLst/>
          </a:prstGeom>
          <a:solidFill>
            <a:srgbClr val="8EBCDC">
              <a:alpha val="4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Peer 2</a:t>
            </a:r>
          </a:p>
          <a:p>
            <a:pPr algn="ctr"/>
            <a:r>
              <a:rPr lang="en-US" dirty="0" smtClean="0"/>
              <a:t>SID 24002</a:t>
            </a:r>
            <a:endParaRPr lang="en-US" dirty="0"/>
          </a:p>
        </p:txBody>
      </p:sp>
      <p:sp>
        <p:nvSpPr>
          <p:cNvPr id="399" name="Cloud 398"/>
          <p:cNvSpPr/>
          <p:nvPr/>
        </p:nvSpPr>
        <p:spPr>
          <a:xfrm>
            <a:off x="8605417" y="5388476"/>
            <a:ext cx="1632341" cy="1303014"/>
          </a:xfrm>
          <a:prstGeom prst="cloud">
            <a:avLst/>
          </a:prstGeom>
          <a:solidFill>
            <a:srgbClr val="8EBCDC">
              <a:alpha val="4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Peer 3</a:t>
            </a:r>
          </a:p>
          <a:p>
            <a:pPr algn="ctr"/>
            <a:r>
              <a:rPr lang="en-US" dirty="0" smtClean="0"/>
              <a:t>SID 24003</a:t>
            </a:r>
            <a:endParaRPr lang="en-US" dirty="0"/>
          </a:p>
        </p:txBody>
      </p:sp>
      <p:sp>
        <p:nvSpPr>
          <p:cNvPr id="400" name="Cloud 399"/>
          <p:cNvSpPr/>
          <p:nvPr/>
        </p:nvSpPr>
        <p:spPr>
          <a:xfrm>
            <a:off x="4130444" y="2530020"/>
            <a:ext cx="3669577" cy="3348776"/>
          </a:xfrm>
          <a:prstGeom prst="cloud">
            <a:avLst/>
          </a:prstGeom>
          <a:solidFill>
            <a:srgbClr val="8EBCDC">
              <a:alpha val="4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WAN</a:t>
            </a:r>
            <a:endParaRPr lang="en-US" dirty="0"/>
          </a:p>
        </p:txBody>
      </p:sp>
      <p:grpSp>
        <p:nvGrpSpPr>
          <p:cNvPr id="401" name="Group 400"/>
          <p:cNvGrpSpPr/>
          <p:nvPr/>
        </p:nvGrpSpPr>
        <p:grpSpPr>
          <a:xfrm>
            <a:off x="7407432" y="2899819"/>
            <a:ext cx="474794" cy="459775"/>
            <a:chOff x="4442055" y="1508729"/>
            <a:chExt cx="365760" cy="365760"/>
          </a:xfrm>
          <a:solidFill>
            <a:schemeClr val="bg1"/>
          </a:solidFill>
        </p:grpSpPr>
        <p:sp>
          <p:nvSpPr>
            <p:cNvPr id="402" name="Oval 401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4442055" y="1607474"/>
              <a:ext cx="365760" cy="2203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457010"/>
              <a:r>
                <a:rPr lang="en-US" sz="9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Peering</a:t>
              </a:r>
            </a:p>
            <a:p>
              <a:pPr algn="ctr" defTabSz="457010"/>
              <a:r>
                <a:rPr lang="en-US" sz="9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</a:t>
              </a:r>
              <a:endParaRPr lang="fr-FR" sz="9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404" name="Group 403"/>
          <p:cNvGrpSpPr/>
          <p:nvPr/>
        </p:nvGrpSpPr>
        <p:grpSpPr>
          <a:xfrm>
            <a:off x="7487427" y="4153967"/>
            <a:ext cx="474794" cy="459775"/>
            <a:chOff x="4442055" y="1508729"/>
            <a:chExt cx="365760" cy="365760"/>
          </a:xfrm>
          <a:solidFill>
            <a:schemeClr val="bg1"/>
          </a:solidFill>
        </p:grpSpPr>
        <p:sp>
          <p:nvSpPr>
            <p:cNvPr id="405" name="Oval 404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06" name="TextBox 405"/>
            <p:cNvSpPr txBox="1"/>
            <p:nvPr/>
          </p:nvSpPr>
          <p:spPr>
            <a:xfrm>
              <a:off x="4442055" y="1607474"/>
              <a:ext cx="365760" cy="2203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457010"/>
              <a:r>
                <a:rPr lang="en-US" sz="9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Peering</a:t>
              </a:r>
            </a:p>
            <a:p>
              <a:pPr algn="ctr" defTabSz="457010"/>
              <a:r>
                <a:rPr lang="en-US" sz="9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</a:t>
              </a:r>
              <a:endParaRPr lang="fr-FR" sz="9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407" name="Group 406"/>
          <p:cNvGrpSpPr/>
          <p:nvPr/>
        </p:nvGrpSpPr>
        <p:grpSpPr>
          <a:xfrm>
            <a:off x="6977968" y="5081769"/>
            <a:ext cx="474794" cy="459775"/>
            <a:chOff x="4442055" y="1508729"/>
            <a:chExt cx="365760" cy="365760"/>
          </a:xfrm>
          <a:solidFill>
            <a:schemeClr val="bg1"/>
          </a:solidFill>
        </p:grpSpPr>
        <p:sp>
          <p:nvSpPr>
            <p:cNvPr id="408" name="Oval 407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4442055" y="1607474"/>
              <a:ext cx="365760" cy="2203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457010"/>
              <a:r>
                <a:rPr lang="en-US" sz="9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Peering</a:t>
              </a:r>
            </a:p>
            <a:p>
              <a:pPr algn="ctr" defTabSz="457010"/>
              <a:r>
                <a:rPr lang="en-US" sz="9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</a:t>
              </a:r>
              <a:endParaRPr lang="fr-FR" sz="9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410" name="Straight Connector 409"/>
          <p:cNvCxnSpPr>
            <a:stCxn id="275" idx="2"/>
            <a:endCxn id="403" idx="3"/>
          </p:cNvCxnSpPr>
          <p:nvPr/>
        </p:nvCxnSpPr>
        <p:spPr>
          <a:xfrm flipH="1">
            <a:off x="7882226" y="3088316"/>
            <a:ext cx="722155" cy="741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Connector 413"/>
          <p:cNvCxnSpPr>
            <a:endCxn id="402" idx="5"/>
          </p:cNvCxnSpPr>
          <p:nvPr/>
        </p:nvCxnSpPr>
        <p:spPr>
          <a:xfrm flipH="1" flipV="1">
            <a:off x="7812694" y="3292262"/>
            <a:ext cx="1007922" cy="85720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Straight Connector 414"/>
          <p:cNvCxnSpPr>
            <a:endCxn id="405" idx="7"/>
          </p:cNvCxnSpPr>
          <p:nvPr/>
        </p:nvCxnSpPr>
        <p:spPr>
          <a:xfrm flipH="1">
            <a:off x="7892689" y="3566288"/>
            <a:ext cx="989792" cy="6550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Straight Connector 415"/>
          <p:cNvCxnSpPr>
            <a:endCxn id="405" idx="5"/>
          </p:cNvCxnSpPr>
          <p:nvPr/>
        </p:nvCxnSpPr>
        <p:spPr>
          <a:xfrm flipH="1" flipV="1">
            <a:off x="7892689" y="4546410"/>
            <a:ext cx="989792" cy="102724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/>
          <p:cNvCxnSpPr>
            <a:stCxn id="398" idx="2"/>
            <a:endCxn id="408" idx="6"/>
          </p:cNvCxnSpPr>
          <p:nvPr/>
        </p:nvCxnSpPr>
        <p:spPr>
          <a:xfrm flipH="1">
            <a:off x="7452762" y="4542193"/>
            <a:ext cx="1161183" cy="76946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Connector 417"/>
          <p:cNvCxnSpPr>
            <a:stCxn id="399" idx="2"/>
            <a:endCxn id="408" idx="5"/>
          </p:cNvCxnSpPr>
          <p:nvPr/>
        </p:nvCxnSpPr>
        <p:spPr>
          <a:xfrm flipH="1" flipV="1">
            <a:off x="7383230" y="5474212"/>
            <a:ext cx="1227250" cy="5657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9" name="Group 418"/>
          <p:cNvGrpSpPr/>
          <p:nvPr/>
        </p:nvGrpSpPr>
        <p:grpSpPr>
          <a:xfrm>
            <a:off x="6042329" y="2096991"/>
            <a:ext cx="1340901" cy="354940"/>
            <a:chOff x="768764" y="2822512"/>
            <a:chExt cx="1759030" cy="440622"/>
          </a:xfrm>
        </p:grpSpPr>
        <p:sp>
          <p:nvSpPr>
            <p:cNvPr id="420" name="Rounded Rectangle 419"/>
            <p:cNvSpPr/>
            <p:nvPr/>
          </p:nvSpPr>
          <p:spPr>
            <a:xfrm>
              <a:off x="768764" y="2829650"/>
              <a:ext cx="1759030" cy="403947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421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44546A"/>
                  </a:solidFill>
                  <a:latin typeface="Calibri"/>
                </a:rPr>
                <a:t>Cost Collector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grpSp>
        <p:nvGrpSpPr>
          <p:cNvPr id="422" name="Group 421"/>
          <p:cNvGrpSpPr/>
          <p:nvPr/>
        </p:nvGrpSpPr>
        <p:grpSpPr>
          <a:xfrm>
            <a:off x="10017107" y="3013691"/>
            <a:ext cx="331225" cy="296372"/>
            <a:chOff x="768764" y="2808804"/>
            <a:chExt cx="1759030" cy="468038"/>
          </a:xfrm>
        </p:grpSpPr>
        <p:sp>
          <p:nvSpPr>
            <p:cNvPr id="423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424" name="Rounded Rectangle 423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rIns="0" anchor="ctr"/>
            <a:lstStyle/>
            <a:p>
              <a:pPr algn="ctr"/>
              <a:r>
                <a:rPr lang="en-US" sz="800" smtClean="0"/>
                <a:t>Probe</a:t>
              </a:r>
              <a:endParaRPr lang="en-US" sz="800" dirty="0"/>
            </a:p>
          </p:txBody>
        </p:sp>
      </p:grpSp>
      <p:grpSp>
        <p:nvGrpSpPr>
          <p:cNvPr id="425" name="Group 424"/>
          <p:cNvGrpSpPr/>
          <p:nvPr/>
        </p:nvGrpSpPr>
        <p:grpSpPr>
          <a:xfrm>
            <a:off x="10058138" y="4345857"/>
            <a:ext cx="331225" cy="296372"/>
            <a:chOff x="768764" y="2808804"/>
            <a:chExt cx="1759030" cy="468038"/>
          </a:xfrm>
        </p:grpSpPr>
        <p:sp>
          <p:nvSpPr>
            <p:cNvPr id="426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427" name="Rounded Rectangle 426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rIns="0" anchor="ctr"/>
            <a:lstStyle/>
            <a:p>
              <a:pPr algn="ctr"/>
              <a:r>
                <a:rPr lang="en-US" sz="800" smtClean="0"/>
                <a:t>Probe</a:t>
              </a:r>
              <a:endParaRPr lang="en-US" sz="800" dirty="0"/>
            </a:p>
          </p:txBody>
        </p:sp>
      </p:grpSp>
      <p:grpSp>
        <p:nvGrpSpPr>
          <p:cNvPr id="428" name="Group 427"/>
          <p:cNvGrpSpPr/>
          <p:nvPr/>
        </p:nvGrpSpPr>
        <p:grpSpPr>
          <a:xfrm>
            <a:off x="9906533" y="6089988"/>
            <a:ext cx="331225" cy="296372"/>
            <a:chOff x="768764" y="2808804"/>
            <a:chExt cx="1759030" cy="468038"/>
          </a:xfrm>
        </p:grpSpPr>
        <p:sp>
          <p:nvSpPr>
            <p:cNvPr id="429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430" name="Rounded Rectangle 429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rIns="0" anchor="ctr"/>
            <a:lstStyle/>
            <a:p>
              <a:pPr algn="ctr"/>
              <a:r>
                <a:rPr lang="en-US" sz="800" smtClean="0"/>
                <a:t>Probe</a:t>
              </a:r>
              <a:endParaRPr lang="en-US" sz="800" dirty="0"/>
            </a:p>
          </p:txBody>
        </p:sp>
      </p:grpSp>
      <p:sp>
        <p:nvSpPr>
          <p:cNvPr id="432" name="Oval 431"/>
          <p:cNvSpPr/>
          <p:nvPr/>
        </p:nvSpPr>
        <p:spPr>
          <a:xfrm>
            <a:off x="4379872" y="2792698"/>
            <a:ext cx="474794" cy="459776"/>
          </a:xfrm>
          <a:prstGeom prst="ellipse">
            <a:avLst/>
          </a:prstGeom>
          <a:solidFill>
            <a:schemeClr val="bg1"/>
          </a:solidFill>
          <a:ln w="381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10"/>
            <a:endParaRPr lang="fr-FR" sz="13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5" name="Oval 434"/>
          <p:cNvSpPr/>
          <p:nvPr/>
        </p:nvSpPr>
        <p:spPr>
          <a:xfrm>
            <a:off x="4432337" y="5023118"/>
            <a:ext cx="474794" cy="459776"/>
          </a:xfrm>
          <a:prstGeom prst="ellipse">
            <a:avLst/>
          </a:prstGeom>
          <a:solidFill>
            <a:schemeClr val="bg1"/>
          </a:solidFill>
          <a:ln w="381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10"/>
            <a:endParaRPr lang="fr-FR" sz="1300" dirty="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437" name="Straight Connector 436"/>
          <p:cNvCxnSpPr>
            <a:stCxn id="432" idx="1"/>
            <a:endCxn id="137" idx="6"/>
          </p:cNvCxnSpPr>
          <p:nvPr/>
        </p:nvCxnSpPr>
        <p:spPr>
          <a:xfrm flipH="1" flipV="1">
            <a:off x="4122075" y="2517180"/>
            <a:ext cx="327329" cy="34285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/>
          <p:cNvCxnSpPr>
            <a:stCxn id="432" idx="3"/>
            <a:endCxn id="353" idx="6"/>
          </p:cNvCxnSpPr>
          <p:nvPr/>
        </p:nvCxnSpPr>
        <p:spPr>
          <a:xfrm flipH="1">
            <a:off x="4141400" y="3185141"/>
            <a:ext cx="308004" cy="5321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/>
          <p:cNvCxnSpPr>
            <a:stCxn id="435" idx="2"/>
            <a:endCxn id="380" idx="5"/>
          </p:cNvCxnSpPr>
          <p:nvPr/>
        </p:nvCxnSpPr>
        <p:spPr>
          <a:xfrm flipH="1" flipV="1">
            <a:off x="4052543" y="5110895"/>
            <a:ext cx="379794" cy="1421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Straight Connector 440"/>
          <p:cNvCxnSpPr>
            <a:stCxn id="435" idx="3"/>
            <a:endCxn id="384" idx="6"/>
          </p:cNvCxnSpPr>
          <p:nvPr/>
        </p:nvCxnSpPr>
        <p:spPr>
          <a:xfrm flipH="1">
            <a:off x="4141400" y="5415561"/>
            <a:ext cx="360469" cy="25395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Group 127"/>
          <p:cNvGrpSpPr/>
          <p:nvPr/>
        </p:nvGrpSpPr>
        <p:grpSpPr>
          <a:xfrm>
            <a:off x="4463947" y="2153799"/>
            <a:ext cx="1328117" cy="354940"/>
            <a:chOff x="768764" y="2822512"/>
            <a:chExt cx="1759030" cy="440622"/>
          </a:xfrm>
        </p:grpSpPr>
        <p:sp>
          <p:nvSpPr>
            <p:cNvPr id="129" name="Rounded Rectangle 128"/>
            <p:cNvSpPr/>
            <p:nvPr/>
          </p:nvSpPr>
          <p:spPr>
            <a:xfrm>
              <a:off x="768764" y="2829650"/>
              <a:ext cx="1759030" cy="403947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30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44546A"/>
                  </a:solidFill>
                  <a:latin typeface="Calibri"/>
                </a:rPr>
                <a:t>Voltron API GW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7" name="Straight Arrow Connector 6"/>
          <p:cNvCxnSpPr>
            <a:stCxn id="420" idx="1"/>
            <a:endCxn id="129" idx="3"/>
          </p:cNvCxnSpPr>
          <p:nvPr/>
        </p:nvCxnSpPr>
        <p:spPr>
          <a:xfrm flipH="1">
            <a:off x="5792064" y="2265440"/>
            <a:ext cx="250265" cy="56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Group 126"/>
          <p:cNvGrpSpPr/>
          <p:nvPr/>
        </p:nvGrpSpPr>
        <p:grpSpPr>
          <a:xfrm>
            <a:off x="7800021" y="1858880"/>
            <a:ext cx="1340901" cy="354940"/>
            <a:chOff x="768764" y="2822512"/>
            <a:chExt cx="1759030" cy="440622"/>
          </a:xfrm>
        </p:grpSpPr>
        <p:sp>
          <p:nvSpPr>
            <p:cNvPr id="131" name="Rounded Rectangle 130"/>
            <p:cNvSpPr/>
            <p:nvPr/>
          </p:nvSpPr>
          <p:spPr>
            <a:xfrm>
              <a:off x="768764" y="2829650"/>
              <a:ext cx="1759030" cy="403947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32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44546A"/>
                  </a:solidFill>
                  <a:latin typeface="Calibri"/>
                </a:rPr>
                <a:t>Admin System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133" name="Straight Arrow Connector 132"/>
          <p:cNvCxnSpPr>
            <a:stCxn id="131" idx="1"/>
            <a:endCxn id="420" idx="3"/>
          </p:cNvCxnSpPr>
          <p:nvPr/>
        </p:nvCxnSpPr>
        <p:spPr>
          <a:xfrm flipH="1">
            <a:off x="7383230" y="2027329"/>
            <a:ext cx="416791" cy="238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415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ounded Rectangle 280"/>
          <p:cNvSpPr/>
          <p:nvPr/>
        </p:nvSpPr>
        <p:spPr>
          <a:xfrm>
            <a:off x="889981" y="2371656"/>
            <a:ext cx="2183181" cy="1333526"/>
          </a:xfrm>
          <a:prstGeom prst="roundRect">
            <a:avLst>
              <a:gd name="adj" fmla="val 10000"/>
            </a:avLst>
          </a:prstGeom>
          <a:ln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278" name="Group 277"/>
          <p:cNvGrpSpPr/>
          <p:nvPr/>
        </p:nvGrpSpPr>
        <p:grpSpPr>
          <a:xfrm>
            <a:off x="737581" y="2219256"/>
            <a:ext cx="2183181" cy="1333526"/>
            <a:chOff x="768764" y="2808804"/>
            <a:chExt cx="1759030" cy="468038"/>
          </a:xfrm>
        </p:grpSpPr>
        <p:sp>
          <p:nvSpPr>
            <p:cNvPr id="279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280" name="Rounded Rectangle 279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585181" y="2066856"/>
            <a:ext cx="2183181" cy="1333526"/>
            <a:chOff x="768764" y="2808804"/>
            <a:chExt cx="1759030" cy="468038"/>
          </a:xfrm>
        </p:grpSpPr>
        <p:sp>
          <p:nvSpPr>
            <p:cNvPr id="116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17" name="Rounded Rectangle 116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9" y="87270"/>
            <a:ext cx="11471747" cy="102057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3400" b="0" dirty="0" smtClean="0"/>
              <a:t>Voltron </a:t>
            </a:r>
            <a:r>
              <a:rPr lang="en-US" sz="3400" b="0" dirty="0" smtClean="0"/>
              <a:t>EPE Traffic </a:t>
            </a:r>
            <a:r>
              <a:rPr lang="en-US" sz="3400" b="0" dirty="0" smtClean="0"/>
              <a:t>Engineering </a:t>
            </a:r>
            <a:r>
              <a:rPr lang="en-US" sz="3400" b="0" dirty="0" smtClean="0"/>
              <a:t>(BW Peer Selection</a:t>
            </a:r>
            <a:r>
              <a:rPr lang="en-US" sz="3400" b="0" dirty="0" smtClean="0"/>
              <a:t>)</a:t>
            </a:r>
            <a:endParaRPr lang="en-US" sz="3400" b="0" dirty="0">
              <a:solidFill>
                <a:schemeClr val="tx2"/>
              </a:solidFill>
            </a:endParaRPr>
          </a:p>
        </p:txBody>
      </p:sp>
      <p:sp>
        <p:nvSpPr>
          <p:cNvPr id="155" name="Content Placeholder 2"/>
          <p:cNvSpPr txBox="1">
            <a:spLocks/>
          </p:cNvSpPr>
          <p:nvPr/>
        </p:nvSpPr>
        <p:spPr>
          <a:xfrm>
            <a:off x="478948" y="907541"/>
            <a:ext cx="11190537" cy="907746"/>
          </a:xfrm>
          <a:prstGeom prst="rect">
            <a:avLst/>
          </a:prstGeom>
        </p:spPr>
        <p:txBody>
          <a:bodyPr lIns="121899" tIns="60949" rIns="121899" bIns="60949">
            <a:normAutofit/>
          </a:bodyPr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478355" indent="-287859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8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575719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766214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79" indent="-228588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61" indent="-228557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3" indent="0" algn="l" defTabSz="91434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4" indent="-228588" algn="l" defTabSz="9143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</a:pPr>
            <a:r>
              <a:rPr lang="en-US" sz="1800" dirty="0"/>
              <a:t>Collector injects </a:t>
            </a:r>
            <a:r>
              <a:rPr lang="en-US" sz="1800" dirty="0" smtClean="0"/>
              <a:t>link utilization data </a:t>
            </a:r>
            <a:r>
              <a:rPr lang="en-US" sz="1800" dirty="0"/>
              <a:t>into Voltron DB; </a:t>
            </a:r>
            <a:r>
              <a:rPr lang="en-US" sz="1800" dirty="0" err="1"/>
              <a:t>queryable</a:t>
            </a:r>
            <a:r>
              <a:rPr lang="en-US" sz="1800" dirty="0"/>
              <a:t> through API GW</a:t>
            </a:r>
          </a:p>
          <a:p>
            <a:pPr>
              <a:spcBef>
                <a:spcPts val="800"/>
              </a:spcBef>
            </a:pPr>
            <a:r>
              <a:rPr lang="en-US" sz="1800" dirty="0" smtClean="0"/>
              <a:t>E</a:t>
            </a:r>
            <a:r>
              <a:rPr lang="en-US" sz="1800" dirty="0" smtClean="0"/>
              <a:t>ndpoints ask for least utilized peering connection</a:t>
            </a:r>
          </a:p>
          <a:p>
            <a:pPr>
              <a:spcBef>
                <a:spcPts val="800"/>
              </a:spcBef>
            </a:pPr>
            <a:endParaRPr lang="en-US" sz="1800" dirty="0" smtClean="0"/>
          </a:p>
        </p:txBody>
      </p:sp>
      <p:grpSp>
        <p:nvGrpSpPr>
          <p:cNvPr id="118" name="Group 117"/>
          <p:cNvGrpSpPr/>
          <p:nvPr/>
        </p:nvGrpSpPr>
        <p:grpSpPr>
          <a:xfrm>
            <a:off x="758966" y="2711133"/>
            <a:ext cx="542559" cy="556741"/>
            <a:chOff x="1133026" y="4155802"/>
            <a:chExt cx="542559" cy="556741"/>
          </a:xfrm>
        </p:grpSpPr>
        <p:sp>
          <p:nvSpPr>
            <p:cNvPr id="119" name="TextBox 118"/>
            <p:cNvSpPr txBox="1"/>
            <p:nvPr/>
          </p:nvSpPr>
          <p:spPr>
            <a:xfrm>
              <a:off x="1165137" y="4298577"/>
              <a:ext cx="449974" cy="2693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1639209" y="2825178"/>
            <a:ext cx="953424" cy="377025"/>
            <a:chOff x="768764" y="2808804"/>
            <a:chExt cx="1759030" cy="468038"/>
          </a:xfrm>
        </p:grpSpPr>
        <p:sp>
          <p:nvSpPr>
            <p:cNvPr id="122" name="Rounded Rectangle 121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23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124" name="Straight Connector 123"/>
          <p:cNvCxnSpPr>
            <a:stCxn id="122" idx="1"/>
          </p:cNvCxnSpPr>
          <p:nvPr/>
        </p:nvCxnSpPr>
        <p:spPr>
          <a:xfrm flipH="1" flipV="1">
            <a:off x="1293959" y="3003725"/>
            <a:ext cx="345250" cy="996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615100" y="2121256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41" name="Straight Connector 140"/>
          <p:cNvCxnSpPr>
            <a:stCxn id="137" idx="2"/>
            <a:endCxn id="122" idx="3"/>
          </p:cNvCxnSpPr>
          <p:nvPr/>
        </p:nvCxnSpPr>
        <p:spPr>
          <a:xfrm flipH="1">
            <a:off x="2592633" y="2517180"/>
            <a:ext cx="1054648" cy="4965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634" y="2141779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grpSp>
        <p:nvGrpSpPr>
          <p:cNvPr id="246" name="Group 245"/>
          <p:cNvGrpSpPr/>
          <p:nvPr/>
        </p:nvGrpSpPr>
        <p:grpSpPr>
          <a:xfrm>
            <a:off x="1667327" y="2213820"/>
            <a:ext cx="953424" cy="354940"/>
            <a:chOff x="768764" y="2822512"/>
            <a:chExt cx="1759030" cy="440622"/>
          </a:xfrm>
        </p:grpSpPr>
        <p:sp>
          <p:nvSpPr>
            <p:cNvPr id="247" name="Rounded Rectangle 246"/>
            <p:cNvSpPr/>
            <p:nvPr/>
          </p:nvSpPr>
          <p:spPr>
            <a:xfrm>
              <a:off x="768764" y="2829650"/>
              <a:ext cx="1759030" cy="403947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48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Contiv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grpSp>
        <p:nvGrpSpPr>
          <p:cNvPr id="233" name="Group 232"/>
          <p:cNvGrpSpPr/>
          <p:nvPr/>
        </p:nvGrpSpPr>
        <p:grpSpPr>
          <a:xfrm>
            <a:off x="322450" y="1867700"/>
            <a:ext cx="3535768" cy="1994197"/>
            <a:chOff x="768764" y="2808804"/>
            <a:chExt cx="1759030" cy="468038"/>
          </a:xfrm>
          <a:noFill/>
        </p:grpSpPr>
        <p:sp>
          <p:nvSpPr>
            <p:cNvPr id="234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  <a:grpFill/>
            <a:ln>
              <a:prstDash val="dash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235" name="Rounded Rectangle 234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grpFill/>
            <a:ln>
              <a:solidFill>
                <a:schemeClr val="tx2"/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75" name="Cloud 274"/>
          <p:cNvSpPr/>
          <p:nvPr/>
        </p:nvSpPr>
        <p:spPr>
          <a:xfrm>
            <a:off x="8599299" y="2478919"/>
            <a:ext cx="1638459" cy="1218794"/>
          </a:xfrm>
          <a:prstGeom prst="cloud">
            <a:avLst/>
          </a:prstGeom>
          <a:solidFill>
            <a:srgbClr val="8EBCDC">
              <a:alpha val="4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Peer 1</a:t>
            </a:r>
          </a:p>
          <a:p>
            <a:pPr algn="ctr"/>
            <a:r>
              <a:rPr lang="en-US" dirty="0" smtClean="0"/>
              <a:t>SID 24001</a:t>
            </a:r>
            <a:endParaRPr lang="en-US" dirty="0"/>
          </a:p>
        </p:txBody>
      </p:sp>
      <p:sp>
        <p:nvSpPr>
          <p:cNvPr id="276" name="TextBox 275"/>
          <p:cNvSpPr txBox="1"/>
          <p:nvPr/>
        </p:nvSpPr>
        <p:spPr>
          <a:xfrm>
            <a:off x="3169358" y="1935920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DC1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36" name="Group 135"/>
          <p:cNvGrpSpPr/>
          <p:nvPr/>
        </p:nvGrpSpPr>
        <p:grpSpPr>
          <a:xfrm>
            <a:off x="3647281" y="2287292"/>
            <a:ext cx="474794" cy="481457"/>
            <a:chOff x="4442055" y="1508729"/>
            <a:chExt cx="365760" cy="383008"/>
          </a:xfrm>
          <a:solidFill>
            <a:schemeClr val="bg1"/>
          </a:solidFill>
        </p:grpSpPr>
        <p:sp>
          <p:nvSpPr>
            <p:cNvPr id="137" name="Oval 136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4442055" y="1518345"/>
              <a:ext cx="365760" cy="3733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DCI</a:t>
              </a:r>
            </a:p>
            <a:p>
              <a:pPr algn="ctr" defTabSz="457010"/>
              <a:r>
                <a:rPr lang="en-US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89" name="Straight Connector 288"/>
          <p:cNvCxnSpPr>
            <a:stCxn id="353" idx="2"/>
            <a:endCxn id="122" idx="3"/>
          </p:cNvCxnSpPr>
          <p:nvPr/>
        </p:nvCxnSpPr>
        <p:spPr>
          <a:xfrm flipH="1" flipV="1">
            <a:off x="2592633" y="3013691"/>
            <a:ext cx="1073973" cy="22466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2" name="Group 351"/>
          <p:cNvGrpSpPr/>
          <p:nvPr/>
        </p:nvGrpSpPr>
        <p:grpSpPr>
          <a:xfrm>
            <a:off x="3666606" y="3008471"/>
            <a:ext cx="474794" cy="481457"/>
            <a:chOff x="4442055" y="1508729"/>
            <a:chExt cx="365760" cy="383008"/>
          </a:xfrm>
          <a:solidFill>
            <a:schemeClr val="bg1"/>
          </a:solidFill>
        </p:grpSpPr>
        <p:sp>
          <p:nvSpPr>
            <p:cNvPr id="353" name="Oval 352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54" name="TextBox 353"/>
            <p:cNvSpPr txBox="1"/>
            <p:nvPr/>
          </p:nvSpPr>
          <p:spPr>
            <a:xfrm>
              <a:off x="4442055" y="1518345"/>
              <a:ext cx="365760" cy="3733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DCI</a:t>
              </a: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355" name="Rounded Rectangle 354"/>
          <p:cNvSpPr/>
          <p:nvPr/>
        </p:nvSpPr>
        <p:spPr>
          <a:xfrm>
            <a:off x="889981" y="4802816"/>
            <a:ext cx="2183181" cy="1333526"/>
          </a:xfrm>
          <a:prstGeom prst="roundRect">
            <a:avLst>
              <a:gd name="adj" fmla="val 10000"/>
            </a:avLst>
          </a:prstGeom>
          <a:ln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356" name="Group 355"/>
          <p:cNvGrpSpPr/>
          <p:nvPr/>
        </p:nvGrpSpPr>
        <p:grpSpPr>
          <a:xfrm>
            <a:off x="737581" y="4650416"/>
            <a:ext cx="2183181" cy="1333526"/>
            <a:chOff x="768764" y="2808804"/>
            <a:chExt cx="1759030" cy="468038"/>
          </a:xfrm>
        </p:grpSpPr>
        <p:sp>
          <p:nvSpPr>
            <p:cNvPr id="357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58" name="Rounded Rectangle 357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59" name="Group 358"/>
          <p:cNvGrpSpPr/>
          <p:nvPr/>
        </p:nvGrpSpPr>
        <p:grpSpPr>
          <a:xfrm>
            <a:off x="585181" y="4498016"/>
            <a:ext cx="2183181" cy="1333526"/>
            <a:chOff x="768764" y="2808804"/>
            <a:chExt cx="1759030" cy="468038"/>
          </a:xfrm>
        </p:grpSpPr>
        <p:sp>
          <p:nvSpPr>
            <p:cNvPr id="360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61" name="Rounded Rectangle 360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62" name="Group 361"/>
          <p:cNvGrpSpPr/>
          <p:nvPr/>
        </p:nvGrpSpPr>
        <p:grpSpPr>
          <a:xfrm>
            <a:off x="758966" y="5142293"/>
            <a:ext cx="542559" cy="556741"/>
            <a:chOff x="1133026" y="4155802"/>
            <a:chExt cx="542559" cy="556741"/>
          </a:xfrm>
        </p:grpSpPr>
        <p:sp>
          <p:nvSpPr>
            <p:cNvPr id="363" name="TextBox 362"/>
            <p:cNvSpPr txBox="1"/>
            <p:nvPr/>
          </p:nvSpPr>
          <p:spPr>
            <a:xfrm>
              <a:off x="1165137" y="4298577"/>
              <a:ext cx="449974" cy="2693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64" name="Oval 363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365" name="Group 364"/>
          <p:cNvGrpSpPr/>
          <p:nvPr/>
        </p:nvGrpSpPr>
        <p:grpSpPr>
          <a:xfrm>
            <a:off x="1639209" y="5256338"/>
            <a:ext cx="953424" cy="377025"/>
            <a:chOff x="768764" y="2808804"/>
            <a:chExt cx="1759030" cy="468038"/>
          </a:xfrm>
        </p:grpSpPr>
        <p:sp>
          <p:nvSpPr>
            <p:cNvPr id="366" name="Rounded Rectangle 365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367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368" name="Straight Connector 367"/>
          <p:cNvCxnSpPr/>
          <p:nvPr/>
        </p:nvCxnSpPr>
        <p:spPr>
          <a:xfrm flipH="1" flipV="1">
            <a:off x="1293959" y="5434885"/>
            <a:ext cx="345250" cy="996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9" name="TextBox 368"/>
          <p:cNvSpPr txBox="1"/>
          <p:nvPr/>
        </p:nvSpPr>
        <p:spPr>
          <a:xfrm>
            <a:off x="615100" y="4552416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370" name="Straight Connector 369"/>
          <p:cNvCxnSpPr/>
          <p:nvPr/>
        </p:nvCxnSpPr>
        <p:spPr>
          <a:xfrm flipH="1">
            <a:off x="2592633" y="4948340"/>
            <a:ext cx="1054648" cy="4965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1" name="Picture 3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634" y="4572939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grpSp>
        <p:nvGrpSpPr>
          <p:cNvPr id="372" name="Group 371"/>
          <p:cNvGrpSpPr/>
          <p:nvPr/>
        </p:nvGrpSpPr>
        <p:grpSpPr>
          <a:xfrm>
            <a:off x="1667327" y="4644980"/>
            <a:ext cx="953424" cy="354940"/>
            <a:chOff x="768764" y="2822512"/>
            <a:chExt cx="1759030" cy="440622"/>
          </a:xfrm>
        </p:grpSpPr>
        <p:sp>
          <p:nvSpPr>
            <p:cNvPr id="373" name="Rounded Rectangle 372"/>
            <p:cNvSpPr/>
            <p:nvPr/>
          </p:nvSpPr>
          <p:spPr>
            <a:xfrm>
              <a:off x="768764" y="2829650"/>
              <a:ext cx="1759030" cy="403947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74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Contiv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grpSp>
        <p:nvGrpSpPr>
          <p:cNvPr id="375" name="Group 374"/>
          <p:cNvGrpSpPr/>
          <p:nvPr/>
        </p:nvGrpSpPr>
        <p:grpSpPr>
          <a:xfrm>
            <a:off x="322450" y="4298860"/>
            <a:ext cx="3535768" cy="1994197"/>
            <a:chOff x="768764" y="2808804"/>
            <a:chExt cx="1759030" cy="468038"/>
          </a:xfrm>
          <a:noFill/>
        </p:grpSpPr>
        <p:sp>
          <p:nvSpPr>
            <p:cNvPr id="376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  <a:grpFill/>
            <a:ln>
              <a:prstDash val="dash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77" name="Rounded Rectangle 376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grpFill/>
            <a:ln>
              <a:solidFill>
                <a:schemeClr val="tx2"/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378" name="TextBox 377"/>
          <p:cNvSpPr txBox="1"/>
          <p:nvPr/>
        </p:nvSpPr>
        <p:spPr>
          <a:xfrm>
            <a:off x="3169358" y="4367080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DC2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379" name="Group 378"/>
          <p:cNvGrpSpPr/>
          <p:nvPr/>
        </p:nvGrpSpPr>
        <p:grpSpPr>
          <a:xfrm>
            <a:off x="3647281" y="4718452"/>
            <a:ext cx="474794" cy="481457"/>
            <a:chOff x="4442055" y="1508729"/>
            <a:chExt cx="365760" cy="383008"/>
          </a:xfrm>
          <a:solidFill>
            <a:schemeClr val="bg1"/>
          </a:solidFill>
        </p:grpSpPr>
        <p:sp>
          <p:nvSpPr>
            <p:cNvPr id="380" name="Oval 379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81" name="TextBox 380"/>
            <p:cNvSpPr txBox="1"/>
            <p:nvPr/>
          </p:nvSpPr>
          <p:spPr>
            <a:xfrm>
              <a:off x="4442055" y="1518345"/>
              <a:ext cx="365760" cy="3733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DCI</a:t>
              </a:r>
            </a:p>
            <a:p>
              <a:pPr algn="ctr" defTabSz="457010"/>
              <a:r>
                <a:rPr lang="en-US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82" name="Straight Connector 381"/>
          <p:cNvCxnSpPr/>
          <p:nvPr/>
        </p:nvCxnSpPr>
        <p:spPr>
          <a:xfrm flipH="1" flipV="1">
            <a:off x="2592633" y="5444851"/>
            <a:ext cx="1073973" cy="22466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3" name="Group 382"/>
          <p:cNvGrpSpPr/>
          <p:nvPr/>
        </p:nvGrpSpPr>
        <p:grpSpPr>
          <a:xfrm>
            <a:off x="3666606" y="5439631"/>
            <a:ext cx="474794" cy="481457"/>
            <a:chOff x="4442055" y="1508729"/>
            <a:chExt cx="365760" cy="383008"/>
          </a:xfrm>
          <a:solidFill>
            <a:schemeClr val="bg1"/>
          </a:solidFill>
        </p:grpSpPr>
        <p:sp>
          <p:nvSpPr>
            <p:cNvPr id="384" name="Oval 383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85" name="TextBox 384"/>
            <p:cNvSpPr txBox="1"/>
            <p:nvPr/>
          </p:nvSpPr>
          <p:spPr>
            <a:xfrm>
              <a:off x="4442055" y="1518345"/>
              <a:ext cx="365760" cy="3733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DCI</a:t>
              </a: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386" name="Group 385"/>
          <p:cNvGrpSpPr/>
          <p:nvPr/>
        </p:nvGrpSpPr>
        <p:grpSpPr>
          <a:xfrm>
            <a:off x="10884429" y="2423812"/>
            <a:ext cx="785056" cy="602107"/>
            <a:chOff x="768764" y="2808804"/>
            <a:chExt cx="1759030" cy="468038"/>
          </a:xfrm>
        </p:grpSpPr>
        <p:sp>
          <p:nvSpPr>
            <p:cNvPr id="387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88" name="Rounded Rectangle 387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 smtClean="0"/>
                <a:t>User</a:t>
              </a:r>
              <a:endParaRPr lang="en-US" dirty="0"/>
            </a:p>
          </p:txBody>
        </p:sp>
      </p:grpSp>
      <p:grpSp>
        <p:nvGrpSpPr>
          <p:cNvPr id="389" name="Group 388"/>
          <p:cNvGrpSpPr/>
          <p:nvPr/>
        </p:nvGrpSpPr>
        <p:grpSpPr>
          <a:xfrm>
            <a:off x="10884429" y="3346954"/>
            <a:ext cx="785056" cy="602107"/>
            <a:chOff x="768764" y="2808804"/>
            <a:chExt cx="1759030" cy="468038"/>
          </a:xfrm>
        </p:grpSpPr>
        <p:sp>
          <p:nvSpPr>
            <p:cNvPr id="390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91" name="Rounded Rectangle 390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 smtClean="0"/>
                <a:t>User</a:t>
              </a:r>
              <a:endParaRPr lang="en-US" dirty="0"/>
            </a:p>
          </p:txBody>
        </p:sp>
      </p:grpSp>
      <p:grpSp>
        <p:nvGrpSpPr>
          <p:cNvPr id="392" name="Group 391"/>
          <p:cNvGrpSpPr/>
          <p:nvPr/>
        </p:nvGrpSpPr>
        <p:grpSpPr>
          <a:xfrm>
            <a:off x="10878311" y="4268082"/>
            <a:ext cx="785056" cy="602107"/>
            <a:chOff x="768764" y="2808804"/>
            <a:chExt cx="1759030" cy="468038"/>
          </a:xfrm>
        </p:grpSpPr>
        <p:sp>
          <p:nvSpPr>
            <p:cNvPr id="393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94" name="Rounded Rectangle 393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 smtClean="0"/>
                <a:t>User</a:t>
              </a:r>
              <a:endParaRPr lang="en-US" dirty="0"/>
            </a:p>
          </p:txBody>
        </p:sp>
      </p:grpSp>
      <p:grpSp>
        <p:nvGrpSpPr>
          <p:cNvPr id="395" name="Group 394"/>
          <p:cNvGrpSpPr/>
          <p:nvPr/>
        </p:nvGrpSpPr>
        <p:grpSpPr>
          <a:xfrm>
            <a:off x="10872193" y="5196842"/>
            <a:ext cx="785056" cy="602107"/>
            <a:chOff x="768764" y="2808804"/>
            <a:chExt cx="1759030" cy="468038"/>
          </a:xfrm>
        </p:grpSpPr>
        <p:sp>
          <p:nvSpPr>
            <p:cNvPr id="396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97" name="Rounded Rectangle 396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 smtClean="0"/>
                <a:t>User</a:t>
              </a:r>
              <a:endParaRPr lang="en-US" dirty="0"/>
            </a:p>
          </p:txBody>
        </p:sp>
      </p:grpSp>
      <p:sp>
        <p:nvSpPr>
          <p:cNvPr id="398" name="Cloud 397"/>
          <p:cNvSpPr/>
          <p:nvPr/>
        </p:nvSpPr>
        <p:spPr>
          <a:xfrm>
            <a:off x="8608892" y="3890686"/>
            <a:ext cx="1628866" cy="1303014"/>
          </a:xfrm>
          <a:prstGeom prst="cloud">
            <a:avLst/>
          </a:prstGeom>
          <a:solidFill>
            <a:srgbClr val="8EBCDC">
              <a:alpha val="4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Peer 2</a:t>
            </a:r>
          </a:p>
          <a:p>
            <a:pPr algn="ctr"/>
            <a:r>
              <a:rPr lang="en-US" dirty="0" smtClean="0"/>
              <a:t>SID 24002</a:t>
            </a:r>
            <a:endParaRPr lang="en-US" dirty="0"/>
          </a:p>
        </p:txBody>
      </p:sp>
      <p:sp>
        <p:nvSpPr>
          <p:cNvPr id="399" name="Cloud 398"/>
          <p:cNvSpPr/>
          <p:nvPr/>
        </p:nvSpPr>
        <p:spPr>
          <a:xfrm>
            <a:off x="8605417" y="5388476"/>
            <a:ext cx="1632341" cy="1303014"/>
          </a:xfrm>
          <a:prstGeom prst="cloud">
            <a:avLst/>
          </a:prstGeom>
          <a:solidFill>
            <a:srgbClr val="8EBCDC">
              <a:alpha val="4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Peer 3</a:t>
            </a:r>
          </a:p>
          <a:p>
            <a:pPr algn="ctr"/>
            <a:r>
              <a:rPr lang="en-US" dirty="0" smtClean="0"/>
              <a:t>SID 24003</a:t>
            </a:r>
            <a:endParaRPr lang="en-US" dirty="0"/>
          </a:p>
        </p:txBody>
      </p:sp>
      <p:sp>
        <p:nvSpPr>
          <p:cNvPr id="400" name="Cloud 399"/>
          <p:cNvSpPr/>
          <p:nvPr/>
        </p:nvSpPr>
        <p:spPr>
          <a:xfrm>
            <a:off x="4130444" y="2530020"/>
            <a:ext cx="3669577" cy="3348776"/>
          </a:xfrm>
          <a:prstGeom prst="cloud">
            <a:avLst/>
          </a:prstGeom>
          <a:solidFill>
            <a:srgbClr val="8EBCDC">
              <a:alpha val="4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WAN</a:t>
            </a:r>
            <a:endParaRPr lang="en-US" dirty="0"/>
          </a:p>
        </p:txBody>
      </p:sp>
      <p:grpSp>
        <p:nvGrpSpPr>
          <p:cNvPr id="401" name="Group 400"/>
          <p:cNvGrpSpPr/>
          <p:nvPr/>
        </p:nvGrpSpPr>
        <p:grpSpPr>
          <a:xfrm>
            <a:off x="7407432" y="2899819"/>
            <a:ext cx="474794" cy="459775"/>
            <a:chOff x="4442055" y="1508729"/>
            <a:chExt cx="365760" cy="365760"/>
          </a:xfrm>
          <a:solidFill>
            <a:schemeClr val="bg1"/>
          </a:solidFill>
        </p:grpSpPr>
        <p:sp>
          <p:nvSpPr>
            <p:cNvPr id="402" name="Oval 401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4442055" y="1607474"/>
              <a:ext cx="365760" cy="2203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457010"/>
              <a:r>
                <a:rPr lang="en-US" sz="9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Peering</a:t>
              </a:r>
            </a:p>
            <a:p>
              <a:pPr algn="ctr" defTabSz="457010"/>
              <a:r>
                <a:rPr lang="en-US" sz="9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</a:t>
              </a:r>
              <a:endParaRPr lang="fr-FR" sz="9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404" name="Group 403"/>
          <p:cNvGrpSpPr/>
          <p:nvPr/>
        </p:nvGrpSpPr>
        <p:grpSpPr>
          <a:xfrm>
            <a:off x="7487427" y="4153967"/>
            <a:ext cx="474794" cy="459775"/>
            <a:chOff x="4442055" y="1508729"/>
            <a:chExt cx="365760" cy="365760"/>
          </a:xfrm>
          <a:solidFill>
            <a:schemeClr val="bg1"/>
          </a:solidFill>
        </p:grpSpPr>
        <p:sp>
          <p:nvSpPr>
            <p:cNvPr id="405" name="Oval 404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06" name="TextBox 405"/>
            <p:cNvSpPr txBox="1"/>
            <p:nvPr/>
          </p:nvSpPr>
          <p:spPr>
            <a:xfrm>
              <a:off x="4442055" y="1607474"/>
              <a:ext cx="365760" cy="2203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457010"/>
              <a:r>
                <a:rPr lang="en-US" sz="9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Peering</a:t>
              </a:r>
            </a:p>
            <a:p>
              <a:pPr algn="ctr" defTabSz="457010"/>
              <a:r>
                <a:rPr lang="en-US" sz="9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</a:t>
              </a:r>
              <a:endParaRPr lang="fr-FR" sz="9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407" name="Group 406"/>
          <p:cNvGrpSpPr/>
          <p:nvPr/>
        </p:nvGrpSpPr>
        <p:grpSpPr>
          <a:xfrm>
            <a:off x="6977968" y="5081769"/>
            <a:ext cx="474794" cy="459775"/>
            <a:chOff x="4442055" y="1508729"/>
            <a:chExt cx="365760" cy="365760"/>
          </a:xfrm>
          <a:solidFill>
            <a:schemeClr val="bg1"/>
          </a:solidFill>
        </p:grpSpPr>
        <p:sp>
          <p:nvSpPr>
            <p:cNvPr id="408" name="Oval 407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4442055" y="1607474"/>
              <a:ext cx="365760" cy="2203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457010"/>
              <a:r>
                <a:rPr lang="en-US" sz="9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Peering</a:t>
              </a:r>
            </a:p>
            <a:p>
              <a:pPr algn="ctr" defTabSz="457010"/>
              <a:r>
                <a:rPr lang="en-US" sz="9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</a:t>
              </a:r>
              <a:endParaRPr lang="fr-FR" sz="9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410" name="Straight Connector 409"/>
          <p:cNvCxnSpPr>
            <a:stCxn id="275" idx="2"/>
            <a:endCxn id="403" idx="3"/>
          </p:cNvCxnSpPr>
          <p:nvPr/>
        </p:nvCxnSpPr>
        <p:spPr>
          <a:xfrm flipH="1">
            <a:off x="7882226" y="3088316"/>
            <a:ext cx="722155" cy="741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Connector 413"/>
          <p:cNvCxnSpPr>
            <a:endCxn id="402" idx="5"/>
          </p:cNvCxnSpPr>
          <p:nvPr/>
        </p:nvCxnSpPr>
        <p:spPr>
          <a:xfrm flipH="1" flipV="1">
            <a:off x="7812694" y="3292262"/>
            <a:ext cx="1007922" cy="85720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Straight Connector 414"/>
          <p:cNvCxnSpPr>
            <a:endCxn id="405" idx="7"/>
          </p:cNvCxnSpPr>
          <p:nvPr/>
        </p:nvCxnSpPr>
        <p:spPr>
          <a:xfrm flipH="1">
            <a:off x="7892689" y="3566288"/>
            <a:ext cx="989792" cy="6550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Straight Connector 415"/>
          <p:cNvCxnSpPr>
            <a:endCxn id="405" idx="5"/>
          </p:cNvCxnSpPr>
          <p:nvPr/>
        </p:nvCxnSpPr>
        <p:spPr>
          <a:xfrm flipH="1" flipV="1">
            <a:off x="7892689" y="4546410"/>
            <a:ext cx="989792" cy="102724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/>
          <p:cNvCxnSpPr>
            <a:stCxn id="398" idx="2"/>
            <a:endCxn id="408" idx="6"/>
          </p:cNvCxnSpPr>
          <p:nvPr/>
        </p:nvCxnSpPr>
        <p:spPr>
          <a:xfrm flipH="1">
            <a:off x="7452762" y="4542193"/>
            <a:ext cx="1161183" cy="76946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Connector 417"/>
          <p:cNvCxnSpPr>
            <a:stCxn id="399" idx="2"/>
            <a:endCxn id="408" idx="5"/>
          </p:cNvCxnSpPr>
          <p:nvPr/>
        </p:nvCxnSpPr>
        <p:spPr>
          <a:xfrm flipH="1" flipV="1">
            <a:off x="7383230" y="5474212"/>
            <a:ext cx="1227250" cy="5657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9" name="Group 418"/>
          <p:cNvGrpSpPr/>
          <p:nvPr/>
        </p:nvGrpSpPr>
        <p:grpSpPr>
          <a:xfrm>
            <a:off x="6042329" y="2096991"/>
            <a:ext cx="1340901" cy="354940"/>
            <a:chOff x="768764" y="2822512"/>
            <a:chExt cx="1759030" cy="440622"/>
          </a:xfrm>
        </p:grpSpPr>
        <p:sp>
          <p:nvSpPr>
            <p:cNvPr id="420" name="Rounded Rectangle 419"/>
            <p:cNvSpPr/>
            <p:nvPr/>
          </p:nvSpPr>
          <p:spPr>
            <a:xfrm>
              <a:off x="768764" y="2829650"/>
              <a:ext cx="1759030" cy="403947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421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44546A"/>
                  </a:solidFill>
                  <a:latin typeface="Calibri"/>
                </a:rPr>
                <a:t>BW Collector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grpSp>
        <p:nvGrpSpPr>
          <p:cNvPr id="422" name="Group 421"/>
          <p:cNvGrpSpPr/>
          <p:nvPr/>
        </p:nvGrpSpPr>
        <p:grpSpPr>
          <a:xfrm>
            <a:off x="10017107" y="3013691"/>
            <a:ext cx="331225" cy="296372"/>
            <a:chOff x="768764" y="2808804"/>
            <a:chExt cx="1759030" cy="468038"/>
          </a:xfrm>
        </p:grpSpPr>
        <p:sp>
          <p:nvSpPr>
            <p:cNvPr id="423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424" name="Rounded Rectangle 423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rIns="0" anchor="ctr"/>
            <a:lstStyle/>
            <a:p>
              <a:pPr algn="ctr"/>
              <a:r>
                <a:rPr lang="en-US" sz="800" smtClean="0"/>
                <a:t>Probe</a:t>
              </a:r>
              <a:endParaRPr lang="en-US" sz="800" dirty="0"/>
            </a:p>
          </p:txBody>
        </p:sp>
      </p:grpSp>
      <p:grpSp>
        <p:nvGrpSpPr>
          <p:cNvPr id="425" name="Group 424"/>
          <p:cNvGrpSpPr/>
          <p:nvPr/>
        </p:nvGrpSpPr>
        <p:grpSpPr>
          <a:xfrm>
            <a:off x="10058138" y="4345857"/>
            <a:ext cx="331225" cy="296372"/>
            <a:chOff x="768764" y="2808804"/>
            <a:chExt cx="1759030" cy="468038"/>
          </a:xfrm>
        </p:grpSpPr>
        <p:sp>
          <p:nvSpPr>
            <p:cNvPr id="426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427" name="Rounded Rectangle 426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rIns="0" anchor="ctr"/>
            <a:lstStyle/>
            <a:p>
              <a:pPr algn="ctr"/>
              <a:r>
                <a:rPr lang="en-US" sz="800" smtClean="0"/>
                <a:t>Probe</a:t>
              </a:r>
              <a:endParaRPr lang="en-US" sz="800" dirty="0"/>
            </a:p>
          </p:txBody>
        </p:sp>
      </p:grpSp>
      <p:grpSp>
        <p:nvGrpSpPr>
          <p:cNvPr id="428" name="Group 427"/>
          <p:cNvGrpSpPr/>
          <p:nvPr/>
        </p:nvGrpSpPr>
        <p:grpSpPr>
          <a:xfrm>
            <a:off x="9906533" y="6089988"/>
            <a:ext cx="331225" cy="296372"/>
            <a:chOff x="768764" y="2808804"/>
            <a:chExt cx="1759030" cy="468038"/>
          </a:xfrm>
        </p:grpSpPr>
        <p:sp>
          <p:nvSpPr>
            <p:cNvPr id="429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430" name="Rounded Rectangle 429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rIns="0" anchor="ctr"/>
            <a:lstStyle/>
            <a:p>
              <a:pPr algn="ctr"/>
              <a:r>
                <a:rPr lang="en-US" sz="800" smtClean="0"/>
                <a:t>Probe</a:t>
              </a:r>
              <a:endParaRPr lang="en-US" sz="800" dirty="0"/>
            </a:p>
          </p:txBody>
        </p:sp>
      </p:grpSp>
      <p:sp>
        <p:nvSpPr>
          <p:cNvPr id="432" name="Oval 431"/>
          <p:cNvSpPr/>
          <p:nvPr/>
        </p:nvSpPr>
        <p:spPr>
          <a:xfrm>
            <a:off x="4379872" y="2792698"/>
            <a:ext cx="474794" cy="459776"/>
          </a:xfrm>
          <a:prstGeom prst="ellipse">
            <a:avLst/>
          </a:prstGeom>
          <a:solidFill>
            <a:schemeClr val="bg1"/>
          </a:solidFill>
          <a:ln w="381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10"/>
            <a:endParaRPr lang="fr-FR" sz="13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5" name="Oval 434"/>
          <p:cNvSpPr/>
          <p:nvPr/>
        </p:nvSpPr>
        <p:spPr>
          <a:xfrm>
            <a:off x="4432337" y="5023118"/>
            <a:ext cx="474794" cy="459776"/>
          </a:xfrm>
          <a:prstGeom prst="ellipse">
            <a:avLst/>
          </a:prstGeom>
          <a:solidFill>
            <a:schemeClr val="bg1"/>
          </a:solidFill>
          <a:ln w="381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10"/>
            <a:endParaRPr lang="fr-FR" sz="1300" dirty="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437" name="Straight Connector 436"/>
          <p:cNvCxnSpPr>
            <a:stCxn id="432" idx="1"/>
            <a:endCxn id="137" idx="6"/>
          </p:cNvCxnSpPr>
          <p:nvPr/>
        </p:nvCxnSpPr>
        <p:spPr>
          <a:xfrm flipH="1" flipV="1">
            <a:off x="4122075" y="2517180"/>
            <a:ext cx="327329" cy="34285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/>
          <p:cNvCxnSpPr>
            <a:stCxn id="432" idx="3"/>
            <a:endCxn id="353" idx="6"/>
          </p:cNvCxnSpPr>
          <p:nvPr/>
        </p:nvCxnSpPr>
        <p:spPr>
          <a:xfrm flipH="1">
            <a:off x="4141400" y="3185141"/>
            <a:ext cx="308004" cy="5321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/>
          <p:cNvCxnSpPr>
            <a:stCxn id="435" idx="2"/>
            <a:endCxn id="380" idx="5"/>
          </p:cNvCxnSpPr>
          <p:nvPr/>
        </p:nvCxnSpPr>
        <p:spPr>
          <a:xfrm flipH="1" flipV="1">
            <a:off x="4052543" y="5110895"/>
            <a:ext cx="379794" cy="1421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Straight Connector 440"/>
          <p:cNvCxnSpPr>
            <a:stCxn id="435" idx="3"/>
            <a:endCxn id="384" idx="6"/>
          </p:cNvCxnSpPr>
          <p:nvPr/>
        </p:nvCxnSpPr>
        <p:spPr>
          <a:xfrm flipH="1">
            <a:off x="4141400" y="5415561"/>
            <a:ext cx="360469" cy="25395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Group 127"/>
          <p:cNvGrpSpPr/>
          <p:nvPr/>
        </p:nvGrpSpPr>
        <p:grpSpPr>
          <a:xfrm>
            <a:off x="4463947" y="2153799"/>
            <a:ext cx="1328117" cy="354940"/>
            <a:chOff x="768764" y="2822512"/>
            <a:chExt cx="1759030" cy="440622"/>
          </a:xfrm>
        </p:grpSpPr>
        <p:sp>
          <p:nvSpPr>
            <p:cNvPr id="129" name="Rounded Rectangle 128"/>
            <p:cNvSpPr/>
            <p:nvPr/>
          </p:nvSpPr>
          <p:spPr>
            <a:xfrm>
              <a:off x="768764" y="2829650"/>
              <a:ext cx="1759030" cy="403947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30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44546A"/>
                  </a:solidFill>
                  <a:latin typeface="Calibri"/>
                </a:rPr>
                <a:t>Voltron API GW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7" name="Straight Arrow Connector 6"/>
          <p:cNvCxnSpPr>
            <a:stCxn id="420" idx="1"/>
            <a:endCxn id="129" idx="3"/>
          </p:cNvCxnSpPr>
          <p:nvPr/>
        </p:nvCxnSpPr>
        <p:spPr>
          <a:xfrm flipH="1">
            <a:off x="5792064" y="2265440"/>
            <a:ext cx="250265" cy="56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402" idx="1"/>
          </p:cNvCxnSpPr>
          <p:nvPr/>
        </p:nvCxnSpPr>
        <p:spPr>
          <a:xfrm flipH="1" flipV="1">
            <a:off x="7215365" y="2423812"/>
            <a:ext cx="261599" cy="543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405" idx="1"/>
          </p:cNvCxnSpPr>
          <p:nvPr/>
        </p:nvCxnSpPr>
        <p:spPr>
          <a:xfrm flipH="1" flipV="1">
            <a:off x="7005613" y="2428138"/>
            <a:ext cx="551346" cy="1793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408" idx="0"/>
            <a:endCxn id="420" idx="2"/>
          </p:cNvCxnSpPr>
          <p:nvPr/>
        </p:nvCxnSpPr>
        <p:spPr>
          <a:xfrm flipH="1" flipV="1">
            <a:off x="6712780" y="2428138"/>
            <a:ext cx="502585" cy="2653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6461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ounded Rectangle 280"/>
          <p:cNvSpPr/>
          <p:nvPr/>
        </p:nvSpPr>
        <p:spPr>
          <a:xfrm>
            <a:off x="889981" y="2371656"/>
            <a:ext cx="2183181" cy="1333526"/>
          </a:xfrm>
          <a:prstGeom prst="roundRect">
            <a:avLst>
              <a:gd name="adj" fmla="val 10000"/>
            </a:avLst>
          </a:prstGeom>
          <a:ln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278" name="Group 277"/>
          <p:cNvGrpSpPr/>
          <p:nvPr/>
        </p:nvGrpSpPr>
        <p:grpSpPr>
          <a:xfrm>
            <a:off x="737581" y="2219256"/>
            <a:ext cx="2183181" cy="1333526"/>
            <a:chOff x="768764" y="2808804"/>
            <a:chExt cx="1759030" cy="468038"/>
          </a:xfrm>
        </p:grpSpPr>
        <p:sp>
          <p:nvSpPr>
            <p:cNvPr id="279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280" name="Rounded Rectangle 279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585181" y="2066856"/>
            <a:ext cx="2183181" cy="1333526"/>
            <a:chOff x="768764" y="2808804"/>
            <a:chExt cx="1759030" cy="468038"/>
          </a:xfrm>
        </p:grpSpPr>
        <p:sp>
          <p:nvSpPr>
            <p:cNvPr id="116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117" name="Rounded Rectangle 116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9" y="87270"/>
            <a:ext cx="11471747" cy="102057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3400" b="0" dirty="0" smtClean="0"/>
              <a:t>Voltron </a:t>
            </a:r>
            <a:r>
              <a:rPr lang="en-US" sz="3400" b="0" dirty="0" smtClean="0"/>
              <a:t>EPE Traffic </a:t>
            </a:r>
            <a:r>
              <a:rPr lang="en-US" sz="3400" b="0" dirty="0" smtClean="0"/>
              <a:t>Engineering </a:t>
            </a:r>
            <a:r>
              <a:rPr lang="en-US" sz="3400" b="0" dirty="0" smtClean="0"/>
              <a:t>(Peer Selection</a:t>
            </a:r>
            <a:r>
              <a:rPr lang="en-US" sz="3400" b="0" dirty="0" smtClean="0"/>
              <a:t>)</a:t>
            </a:r>
            <a:endParaRPr lang="en-US" sz="3400" b="0" dirty="0">
              <a:solidFill>
                <a:schemeClr val="tx2"/>
              </a:solidFill>
            </a:endParaRPr>
          </a:p>
        </p:txBody>
      </p:sp>
      <p:sp>
        <p:nvSpPr>
          <p:cNvPr id="155" name="Content Placeholder 2"/>
          <p:cNvSpPr txBox="1">
            <a:spLocks/>
          </p:cNvSpPr>
          <p:nvPr/>
        </p:nvSpPr>
        <p:spPr>
          <a:xfrm>
            <a:off x="478948" y="907541"/>
            <a:ext cx="11190537" cy="907746"/>
          </a:xfrm>
          <a:prstGeom prst="rect">
            <a:avLst/>
          </a:prstGeom>
        </p:spPr>
        <p:txBody>
          <a:bodyPr lIns="121899" tIns="60949" rIns="121899" bIns="60949">
            <a:normAutofit/>
          </a:bodyPr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478355" indent="-287859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8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575719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766214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79" indent="-228588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61" indent="-228557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3" indent="0" algn="l" defTabSz="91434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4" indent="-228588" algn="l" defTabSz="9143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</a:pPr>
            <a:r>
              <a:rPr lang="en-US" sz="1800" dirty="0" err="1" smtClean="0"/>
              <a:t>Contiv</a:t>
            </a:r>
            <a:r>
              <a:rPr lang="en-US" sz="1800" dirty="0" smtClean="0"/>
              <a:t> </a:t>
            </a:r>
            <a:r>
              <a:rPr lang="en-US" sz="1800" dirty="0" smtClean="0"/>
              <a:t>Constructs SR label stack, programs forwarding entries on OVS/VPP</a:t>
            </a:r>
          </a:p>
          <a:p>
            <a:pPr>
              <a:spcBef>
                <a:spcPts val="800"/>
              </a:spcBef>
            </a:pPr>
            <a:r>
              <a:rPr lang="en-US" sz="1800" dirty="0" smtClean="0"/>
              <a:t>SR </a:t>
            </a:r>
            <a:r>
              <a:rPr lang="en-US" sz="1800" dirty="0" err="1" smtClean="0"/>
              <a:t>dataplane</a:t>
            </a:r>
            <a:r>
              <a:rPr lang="en-US" sz="1800" dirty="0" smtClean="0"/>
              <a:t> executes packet </a:t>
            </a:r>
            <a:r>
              <a:rPr lang="en-US" sz="1800" dirty="0" smtClean="0"/>
              <a:t>delivery: DC exit, Egress Router selection, External Peer selection</a:t>
            </a:r>
            <a:endParaRPr lang="en-US" sz="1800" dirty="0" smtClean="0"/>
          </a:p>
          <a:p>
            <a:pPr>
              <a:spcBef>
                <a:spcPts val="800"/>
              </a:spcBef>
            </a:pPr>
            <a:endParaRPr lang="en-US" sz="1800" dirty="0" smtClean="0"/>
          </a:p>
        </p:txBody>
      </p:sp>
      <p:grpSp>
        <p:nvGrpSpPr>
          <p:cNvPr id="118" name="Group 117"/>
          <p:cNvGrpSpPr/>
          <p:nvPr/>
        </p:nvGrpSpPr>
        <p:grpSpPr>
          <a:xfrm>
            <a:off x="758966" y="2711133"/>
            <a:ext cx="542559" cy="556741"/>
            <a:chOff x="1133026" y="4155802"/>
            <a:chExt cx="542559" cy="556741"/>
          </a:xfrm>
        </p:grpSpPr>
        <p:sp>
          <p:nvSpPr>
            <p:cNvPr id="119" name="TextBox 118"/>
            <p:cNvSpPr txBox="1"/>
            <p:nvPr/>
          </p:nvSpPr>
          <p:spPr>
            <a:xfrm>
              <a:off x="1165137" y="4298577"/>
              <a:ext cx="449974" cy="2693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1639209" y="2825178"/>
            <a:ext cx="953424" cy="377025"/>
            <a:chOff x="768764" y="2808804"/>
            <a:chExt cx="1759030" cy="468038"/>
          </a:xfrm>
        </p:grpSpPr>
        <p:sp>
          <p:nvSpPr>
            <p:cNvPr id="122" name="Rounded Rectangle 121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23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124" name="Straight Connector 123"/>
          <p:cNvCxnSpPr>
            <a:stCxn id="122" idx="1"/>
          </p:cNvCxnSpPr>
          <p:nvPr/>
        </p:nvCxnSpPr>
        <p:spPr>
          <a:xfrm flipH="1" flipV="1">
            <a:off x="1293959" y="3003725"/>
            <a:ext cx="345250" cy="996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615100" y="2121256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41" name="Straight Connector 140"/>
          <p:cNvCxnSpPr>
            <a:stCxn id="137" idx="2"/>
            <a:endCxn id="122" idx="3"/>
          </p:cNvCxnSpPr>
          <p:nvPr/>
        </p:nvCxnSpPr>
        <p:spPr>
          <a:xfrm flipH="1">
            <a:off x="2592633" y="2517180"/>
            <a:ext cx="1054648" cy="4965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634" y="2141779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grpSp>
        <p:nvGrpSpPr>
          <p:cNvPr id="246" name="Group 245"/>
          <p:cNvGrpSpPr/>
          <p:nvPr/>
        </p:nvGrpSpPr>
        <p:grpSpPr>
          <a:xfrm>
            <a:off x="1667327" y="2213820"/>
            <a:ext cx="953424" cy="354940"/>
            <a:chOff x="768764" y="2822512"/>
            <a:chExt cx="1759030" cy="440622"/>
          </a:xfrm>
        </p:grpSpPr>
        <p:sp>
          <p:nvSpPr>
            <p:cNvPr id="247" name="Rounded Rectangle 246"/>
            <p:cNvSpPr/>
            <p:nvPr/>
          </p:nvSpPr>
          <p:spPr>
            <a:xfrm>
              <a:off x="768764" y="2829650"/>
              <a:ext cx="1759030" cy="403947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48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Contiv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grpSp>
        <p:nvGrpSpPr>
          <p:cNvPr id="233" name="Group 232"/>
          <p:cNvGrpSpPr/>
          <p:nvPr/>
        </p:nvGrpSpPr>
        <p:grpSpPr>
          <a:xfrm>
            <a:off x="322450" y="1867700"/>
            <a:ext cx="3535768" cy="1994197"/>
            <a:chOff x="768764" y="2808804"/>
            <a:chExt cx="1759030" cy="468038"/>
          </a:xfrm>
          <a:noFill/>
        </p:grpSpPr>
        <p:sp>
          <p:nvSpPr>
            <p:cNvPr id="234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  <a:grpFill/>
            <a:ln>
              <a:prstDash val="dash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235" name="Rounded Rectangle 234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grpFill/>
            <a:ln>
              <a:solidFill>
                <a:schemeClr val="tx2"/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75" name="Cloud 274"/>
          <p:cNvSpPr/>
          <p:nvPr/>
        </p:nvSpPr>
        <p:spPr>
          <a:xfrm>
            <a:off x="8599299" y="2478919"/>
            <a:ext cx="1638459" cy="1218794"/>
          </a:xfrm>
          <a:prstGeom prst="cloud">
            <a:avLst/>
          </a:prstGeom>
          <a:solidFill>
            <a:srgbClr val="8EBCDC">
              <a:alpha val="4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Peer 1</a:t>
            </a:r>
          </a:p>
          <a:p>
            <a:pPr algn="ctr"/>
            <a:r>
              <a:rPr lang="en-US" dirty="0" smtClean="0"/>
              <a:t>SID 24001</a:t>
            </a:r>
            <a:endParaRPr lang="en-US" dirty="0"/>
          </a:p>
        </p:txBody>
      </p:sp>
      <p:sp>
        <p:nvSpPr>
          <p:cNvPr id="276" name="TextBox 275"/>
          <p:cNvSpPr txBox="1"/>
          <p:nvPr/>
        </p:nvSpPr>
        <p:spPr>
          <a:xfrm>
            <a:off x="3169358" y="1935920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DC1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36" name="Group 135"/>
          <p:cNvGrpSpPr/>
          <p:nvPr/>
        </p:nvGrpSpPr>
        <p:grpSpPr>
          <a:xfrm>
            <a:off x="3647281" y="2287292"/>
            <a:ext cx="474794" cy="481457"/>
            <a:chOff x="4442055" y="1508729"/>
            <a:chExt cx="365760" cy="383008"/>
          </a:xfrm>
          <a:solidFill>
            <a:schemeClr val="bg1"/>
          </a:solidFill>
        </p:grpSpPr>
        <p:sp>
          <p:nvSpPr>
            <p:cNvPr id="137" name="Oval 136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4442055" y="1518345"/>
              <a:ext cx="365760" cy="3733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DCI</a:t>
              </a:r>
            </a:p>
            <a:p>
              <a:pPr algn="ctr" defTabSz="457010"/>
              <a:r>
                <a:rPr lang="en-US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89" name="Straight Connector 288"/>
          <p:cNvCxnSpPr>
            <a:stCxn id="353" idx="2"/>
            <a:endCxn id="122" idx="3"/>
          </p:cNvCxnSpPr>
          <p:nvPr/>
        </p:nvCxnSpPr>
        <p:spPr>
          <a:xfrm flipH="1" flipV="1">
            <a:off x="2592633" y="3013691"/>
            <a:ext cx="1073973" cy="22466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2" name="Group 351"/>
          <p:cNvGrpSpPr/>
          <p:nvPr/>
        </p:nvGrpSpPr>
        <p:grpSpPr>
          <a:xfrm>
            <a:off x="3666606" y="3008471"/>
            <a:ext cx="474794" cy="481457"/>
            <a:chOff x="4442055" y="1508729"/>
            <a:chExt cx="365760" cy="383008"/>
          </a:xfrm>
          <a:solidFill>
            <a:schemeClr val="bg1"/>
          </a:solidFill>
        </p:grpSpPr>
        <p:sp>
          <p:nvSpPr>
            <p:cNvPr id="353" name="Oval 352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54" name="TextBox 353"/>
            <p:cNvSpPr txBox="1"/>
            <p:nvPr/>
          </p:nvSpPr>
          <p:spPr>
            <a:xfrm>
              <a:off x="4442055" y="1518345"/>
              <a:ext cx="365760" cy="3733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DCI</a:t>
              </a: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355" name="Rounded Rectangle 354"/>
          <p:cNvSpPr/>
          <p:nvPr/>
        </p:nvSpPr>
        <p:spPr>
          <a:xfrm>
            <a:off x="889981" y="4802816"/>
            <a:ext cx="2183181" cy="1333526"/>
          </a:xfrm>
          <a:prstGeom prst="roundRect">
            <a:avLst>
              <a:gd name="adj" fmla="val 10000"/>
            </a:avLst>
          </a:prstGeom>
          <a:ln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356" name="Group 355"/>
          <p:cNvGrpSpPr/>
          <p:nvPr/>
        </p:nvGrpSpPr>
        <p:grpSpPr>
          <a:xfrm>
            <a:off x="737581" y="4650416"/>
            <a:ext cx="2183181" cy="1333526"/>
            <a:chOff x="768764" y="2808804"/>
            <a:chExt cx="1759030" cy="468038"/>
          </a:xfrm>
        </p:grpSpPr>
        <p:sp>
          <p:nvSpPr>
            <p:cNvPr id="357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58" name="Rounded Rectangle 357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59" name="Group 358"/>
          <p:cNvGrpSpPr/>
          <p:nvPr/>
        </p:nvGrpSpPr>
        <p:grpSpPr>
          <a:xfrm>
            <a:off x="585181" y="4498016"/>
            <a:ext cx="2183181" cy="1333526"/>
            <a:chOff x="768764" y="2808804"/>
            <a:chExt cx="1759030" cy="468038"/>
          </a:xfrm>
        </p:grpSpPr>
        <p:sp>
          <p:nvSpPr>
            <p:cNvPr id="360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61" name="Rounded Rectangle 360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62" name="Group 361"/>
          <p:cNvGrpSpPr/>
          <p:nvPr/>
        </p:nvGrpSpPr>
        <p:grpSpPr>
          <a:xfrm>
            <a:off x="758966" y="5142293"/>
            <a:ext cx="542559" cy="556741"/>
            <a:chOff x="1133026" y="4155802"/>
            <a:chExt cx="542559" cy="556741"/>
          </a:xfrm>
        </p:grpSpPr>
        <p:sp>
          <p:nvSpPr>
            <p:cNvPr id="363" name="TextBox 362"/>
            <p:cNvSpPr txBox="1"/>
            <p:nvPr/>
          </p:nvSpPr>
          <p:spPr>
            <a:xfrm>
              <a:off x="1165137" y="4298577"/>
              <a:ext cx="449974" cy="2693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64" name="Oval 363"/>
            <p:cNvSpPr/>
            <p:nvPr/>
          </p:nvSpPr>
          <p:spPr>
            <a:xfrm>
              <a:off x="1133026" y="4155802"/>
              <a:ext cx="542559" cy="556741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365" name="Group 364"/>
          <p:cNvGrpSpPr/>
          <p:nvPr/>
        </p:nvGrpSpPr>
        <p:grpSpPr>
          <a:xfrm>
            <a:off x="1639209" y="5256338"/>
            <a:ext cx="953424" cy="377025"/>
            <a:chOff x="768764" y="2808804"/>
            <a:chExt cx="1759030" cy="468038"/>
          </a:xfrm>
        </p:grpSpPr>
        <p:sp>
          <p:nvSpPr>
            <p:cNvPr id="366" name="Rounded Rectangle 365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367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Dataplane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cxnSp>
        <p:nvCxnSpPr>
          <p:cNvPr id="368" name="Straight Connector 367"/>
          <p:cNvCxnSpPr/>
          <p:nvPr/>
        </p:nvCxnSpPr>
        <p:spPr>
          <a:xfrm flipH="1" flipV="1">
            <a:off x="1293959" y="5434885"/>
            <a:ext cx="345250" cy="996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9" name="TextBox 368"/>
          <p:cNvSpPr txBox="1"/>
          <p:nvPr/>
        </p:nvSpPr>
        <p:spPr>
          <a:xfrm>
            <a:off x="615100" y="4552416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Host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370" name="Straight Connector 369"/>
          <p:cNvCxnSpPr/>
          <p:nvPr/>
        </p:nvCxnSpPr>
        <p:spPr>
          <a:xfrm flipH="1">
            <a:off x="2592633" y="4948340"/>
            <a:ext cx="1054648" cy="4965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1" name="Picture 3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634" y="4572939"/>
            <a:ext cx="566091" cy="566091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grpSp>
        <p:nvGrpSpPr>
          <p:cNvPr id="372" name="Group 371"/>
          <p:cNvGrpSpPr/>
          <p:nvPr/>
        </p:nvGrpSpPr>
        <p:grpSpPr>
          <a:xfrm>
            <a:off x="1667327" y="4644980"/>
            <a:ext cx="953424" cy="354940"/>
            <a:chOff x="768764" y="2822512"/>
            <a:chExt cx="1759030" cy="440622"/>
          </a:xfrm>
        </p:grpSpPr>
        <p:sp>
          <p:nvSpPr>
            <p:cNvPr id="373" name="Rounded Rectangle 372"/>
            <p:cNvSpPr/>
            <p:nvPr/>
          </p:nvSpPr>
          <p:spPr>
            <a:xfrm>
              <a:off x="768764" y="2829650"/>
              <a:ext cx="1759030" cy="403947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74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err="1" smtClean="0">
                  <a:solidFill>
                    <a:srgbClr val="44546A"/>
                  </a:solidFill>
                  <a:latin typeface="Calibri"/>
                </a:rPr>
                <a:t>Contiv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  <p:grpSp>
        <p:nvGrpSpPr>
          <p:cNvPr id="375" name="Group 374"/>
          <p:cNvGrpSpPr/>
          <p:nvPr/>
        </p:nvGrpSpPr>
        <p:grpSpPr>
          <a:xfrm>
            <a:off x="322450" y="4298860"/>
            <a:ext cx="3535768" cy="1994197"/>
            <a:chOff x="768764" y="2808804"/>
            <a:chExt cx="1759030" cy="468038"/>
          </a:xfrm>
          <a:noFill/>
        </p:grpSpPr>
        <p:sp>
          <p:nvSpPr>
            <p:cNvPr id="376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  <a:grpFill/>
            <a:ln>
              <a:prstDash val="dash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77" name="Rounded Rectangle 376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grpFill/>
            <a:ln>
              <a:solidFill>
                <a:schemeClr val="tx2"/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378" name="TextBox 377"/>
          <p:cNvSpPr txBox="1"/>
          <p:nvPr/>
        </p:nvSpPr>
        <p:spPr>
          <a:xfrm>
            <a:off x="3169358" y="4367080"/>
            <a:ext cx="678859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rgbClr val="21479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DC2</a:t>
            </a:r>
            <a:endParaRPr lang="fr-FR" sz="1200" dirty="0">
              <a:solidFill>
                <a:srgbClr val="214794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379" name="Group 378"/>
          <p:cNvGrpSpPr/>
          <p:nvPr/>
        </p:nvGrpSpPr>
        <p:grpSpPr>
          <a:xfrm>
            <a:off x="3647281" y="4718452"/>
            <a:ext cx="474794" cy="481457"/>
            <a:chOff x="4442055" y="1508729"/>
            <a:chExt cx="365760" cy="383008"/>
          </a:xfrm>
          <a:solidFill>
            <a:schemeClr val="bg1"/>
          </a:solidFill>
        </p:grpSpPr>
        <p:sp>
          <p:nvSpPr>
            <p:cNvPr id="380" name="Oval 379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81" name="TextBox 380"/>
            <p:cNvSpPr txBox="1"/>
            <p:nvPr/>
          </p:nvSpPr>
          <p:spPr>
            <a:xfrm>
              <a:off x="4442055" y="1518345"/>
              <a:ext cx="365760" cy="3733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DCI</a:t>
              </a:r>
            </a:p>
            <a:p>
              <a:pPr algn="ctr" defTabSz="457010"/>
              <a:r>
                <a:rPr lang="en-US" sz="13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82" name="Straight Connector 381"/>
          <p:cNvCxnSpPr/>
          <p:nvPr/>
        </p:nvCxnSpPr>
        <p:spPr>
          <a:xfrm flipH="1" flipV="1">
            <a:off x="2592633" y="5444851"/>
            <a:ext cx="1073973" cy="22466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3" name="Group 382"/>
          <p:cNvGrpSpPr/>
          <p:nvPr/>
        </p:nvGrpSpPr>
        <p:grpSpPr>
          <a:xfrm>
            <a:off x="3666606" y="5439631"/>
            <a:ext cx="474794" cy="481457"/>
            <a:chOff x="4442055" y="1508729"/>
            <a:chExt cx="365760" cy="383008"/>
          </a:xfrm>
          <a:solidFill>
            <a:schemeClr val="bg1"/>
          </a:solidFill>
        </p:grpSpPr>
        <p:sp>
          <p:nvSpPr>
            <p:cNvPr id="384" name="Oval 383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85" name="TextBox 384"/>
            <p:cNvSpPr txBox="1"/>
            <p:nvPr/>
          </p:nvSpPr>
          <p:spPr>
            <a:xfrm>
              <a:off x="4442055" y="1518345"/>
              <a:ext cx="365760" cy="3733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DCI</a:t>
              </a: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386" name="Group 385"/>
          <p:cNvGrpSpPr/>
          <p:nvPr/>
        </p:nvGrpSpPr>
        <p:grpSpPr>
          <a:xfrm>
            <a:off x="10884429" y="2423812"/>
            <a:ext cx="785056" cy="602107"/>
            <a:chOff x="768764" y="2808804"/>
            <a:chExt cx="1759030" cy="468038"/>
          </a:xfrm>
        </p:grpSpPr>
        <p:sp>
          <p:nvSpPr>
            <p:cNvPr id="387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88" name="Rounded Rectangle 387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 smtClean="0"/>
                <a:t>User</a:t>
              </a:r>
              <a:endParaRPr lang="en-US" dirty="0"/>
            </a:p>
          </p:txBody>
        </p:sp>
      </p:grpSp>
      <p:grpSp>
        <p:nvGrpSpPr>
          <p:cNvPr id="389" name="Group 388"/>
          <p:cNvGrpSpPr/>
          <p:nvPr/>
        </p:nvGrpSpPr>
        <p:grpSpPr>
          <a:xfrm>
            <a:off x="10884429" y="3346954"/>
            <a:ext cx="785056" cy="602107"/>
            <a:chOff x="768764" y="2808804"/>
            <a:chExt cx="1759030" cy="468038"/>
          </a:xfrm>
        </p:grpSpPr>
        <p:sp>
          <p:nvSpPr>
            <p:cNvPr id="390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91" name="Rounded Rectangle 390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 smtClean="0"/>
                <a:t>User</a:t>
              </a:r>
              <a:endParaRPr lang="en-US" dirty="0"/>
            </a:p>
          </p:txBody>
        </p:sp>
      </p:grpSp>
      <p:grpSp>
        <p:nvGrpSpPr>
          <p:cNvPr id="392" name="Group 391"/>
          <p:cNvGrpSpPr/>
          <p:nvPr/>
        </p:nvGrpSpPr>
        <p:grpSpPr>
          <a:xfrm>
            <a:off x="10878311" y="4268082"/>
            <a:ext cx="785056" cy="602107"/>
            <a:chOff x="768764" y="2808804"/>
            <a:chExt cx="1759030" cy="468038"/>
          </a:xfrm>
        </p:grpSpPr>
        <p:sp>
          <p:nvSpPr>
            <p:cNvPr id="393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94" name="Rounded Rectangle 393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 smtClean="0"/>
                <a:t>User</a:t>
              </a:r>
              <a:endParaRPr lang="en-US" dirty="0"/>
            </a:p>
          </p:txBody>
        </p:sp>
      </p:grpSp>
      <p:grpSp>
        <p:nvGrpSpPr>
          <p:cNvPr id="395" name="Group 394"/>
          <p:cNvGrpSpPr/>
          <p:nvPr/>
        </p:nvGrpSpPr>
        <p:grpSpPr>
          <a:xfrm>
            <a:off x="10872193" y="5196842"/>
            <a:ext cx="785056" cy="602107"/>
            <a:chOff x="768764" y="2808804"/>
            <a:chExt cx="1759030" cy="468038"/>
          </a:xfrm>
        </p:grpSpPr>
        <p:sp>
          <p:nvSpPr>
            <p:cNvPr id="396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397" name="Rounded Rectangle 396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 smtClean="0"/>
                <a:t>User</a:t>
              </a:r>
              <a:endParaRPr lang="en-US" dirty="0"/>
            </a:p>
          </p:txBody>
        </p:sp>
      </p:grpSp>
      <p:sp>
        <p:nvSpPr>
          <p:cNvPr id="398" name="Cloud 397"/>
          <p:cNvSpPr/>
          <p:nvPr/>
        </p:nvSpPr>
        <p:spPr>
          <a:xfrm>
            <a:off x="8608892" y="3890686"/>
            <a:ext cx="1628866" cy="1303014"/>
          </a:xfrm>
          <a:prstGeom prst="cloud">
            <a:avLst/>
          </a:prstGeom>
          <a:solidFill>
            <a:srgbClr val="8EBCDC">
              <a:alpha val="4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Peer 2</a:t>
            </a:r>
          </a:p>
          <a:p>
            <a:pPr algn="ctr"/>
            <a:r>
              <a:rPr lang="en-US" dirty="0" smtClean="0"/>
              <a:t>SID 24002</a:t>
            </a:r>
            <a:endParaRPr lang="en-US" dirty="0"/>
          </a:p>
        </p:txBody>
      </p:sp>
      <p:sp>
        <p:nvSpPr>
          <p:cNvPr id="399" name="Cloud 398"/>
          <p:cNvSpPr/>
          <p:nvPr/>
        </p:nvSpPr>
        <p:spPr>
          <a:xfrm>
            <a:off x="8605417" y="5388476"/>
            <a:ext cx="1632341" cy="1303014"/>
          </a:xfrm>
          <a:prstGeom prst="cloud">
            <a:avLst/>
          </a:prstGeom>
          <a:solidFill>
            <a:srgbClr val="8EBCDC">
              <a:alpha val="4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Peer 3</a:t>
            </a:r>
          </a:p>
          <a:p>
            <a:pPr algn="ctr"/>
            <a:r>
              <a:rPr lang="en-US" dirty="0" smtClean="0"/>
              <a:t>SID 24003</a:t>
            </a:r>
            <a:endParaRPr lang="en-US" dirty="0"/>
          </a:p>
        </p:txBody>
      </p:sp>
      <p:sp>
        <p:nvSpPr>
          <p:cNvPr id="400" name="Cloud 399"/>
          <p:cNvSpPr/>
          <p:nvPr/>
        </p:nvSpPr>
        <p:spPr>
          <a:xfrm>
            <a:off x="4130444" y="2530020"/>
            <a:ext cx="3669577" cy="3348776"/>
          </a:xfrm>
          <a:prstGeom prst="cloud">
            <a:avLst/>
          </a:prstGeom>
          <a:solidFill>
            <a:srgbClr val="8EBCDC">
              <a:alpha val="4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WAN</a:t>
            </a:r>
            <a:endParaRPr lang="en-US" dirty="0"/>
          </a:p>
        </p:txBody>
      </p:sp>
      <p:grpSp>
        <p:nvGrpSpPr>
          <p:cNvPr id="401" name="Group 400"/>
          <p:cNvGrpSpPr/>
          <p:nvPr/>
        </p:nvGrpSpPr>
        <p:grpSpPr>
          <a:xfrm>
            <a:off x="7407432" y="2899819"/>
            <a:ext cx="474794" cy="459775"/>
            <a:chOff x="4442055" y="1508729"/>
            <a:chExt cx="365760" cy="365760"/>
          </a:xfrm>
          <a:solidFill>
            <a:schemeClr val="bg1"/>
          </a:solidFill>
        </p:grpSpPr>
        <p:sp>
          <p:nvSpPr>
            <p:cNvPr id="402" name="Oval 401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4442055" y="1607474"/>
              <a:ext cx="365760" cy="2203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457010"/>
              <a:r>
                <a:rPr lang="en-US" sz="9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Peering</a:t>
              </a:r>
            </a:p>
            <a:p>
              <a:pPr algn="ctr" defTabSz="457010"/>
              <a:r>
                <a:rPr lang="en-US" sz="9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</a:t>
              </a:r>
              <a:endParaRPr lang="fr-FR" sz="9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404" name="Group 403"/>
          <p:cNvGrpSpPr/>
          <p:nvPr/>
        </p:nvGrpSpPr>
        <p:grpSpPr>
          <a:xfrm>
            <a:off x="7487427" y="4153967"/>
            <a:ext cx="474794" cy="459775"/>
            <a:chOff x="4442055" y="1508729"/>
            <a:chExt cx="365760" cy="365760"/>
          </a:xfrm>
          <a:solidFill>
            <a:schemeClr val="bg1"/>
          </a:solidFill>
        </p:grpSpPr>
        <p:sp>
          <p:nvSpPr>
            <p:cNvPr id="405" name="Oval 404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06" name="TextBox 405"/>
            <p:cNvSpPr txBox="1"/>
            <p:nvPr/>
          </p:nvSpPr>
          <p:spPr>
            <a:xfrm>
              <a:off x="4442055" y="1607474"/>
              <a:ext cx="365760" cy="2203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457010"/>
              <a:r>
                <a:rPr lang="en-US" sz="9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Peering</a:t>
              </a:r>
            </a:p>
            <a:p>
              <a:pPr algn="ctr" defTabSz="457010"/>
              <a:r>
                <a:rPr lang="en-US" sz="9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</a:t>
              </a:r>
              <a:endParaRPr lang="fr-FR" sz="9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407" name="Group 406"/>
          <p:cNvGrpSpPr/>
          <p:nvPr/>
        </p:nvGrpSpPr>
        <p:grpSpPr>
          <a:xfrm>
            <a:off x="6977968" y="5081769"/>
            <a:ext cx="474794" cy="459775"/>
            <a:chOff x="4442055" y="1508729"/>
            <a:chExt cx="365760" cy="365760"/>
          </a:xfrm>
          <a:solidFill>
            <a:schemeClr val="bg1"/>
          </a:solidFill>
        </p:grpSpPr>
        <p:sp>
          <p:nvSpPr>
            <p:cNvPr id="408" name="Oval 407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grp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4442055" y="1607474"/>
              <a:ext cx="365760" cy="2203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457010"/>
              <a:r>
                <a:rPr lang="en-US" sz="9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Peering</a:t>
              </a:r>
            </a:p>
            <a:p>
              <a:pPr algn="ctr" defTabSz="457010"/>
              <a:r>
                <a:rPr lang="en-US" sz="9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</a:t>
              </a:r>
              <a:endParaRPr lang="fr-FR" sz="9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410" name="Straight Connector 409"/>
          <p:cNvCxnSpPr>
            <a:stCxn id="275" idx="2"/>
            <a:endCxn id="403" idx="3"/>
          </p:cNvCxnSpPr>
          <p:nvPr/>
        </p:nvCxnSpPr>
        <p:spPr>
          <a:xfrm flipH="1">
            <a:off x="7882226" y="3088316"/>
            <a:ext cx="722155" cy="741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Connector 413"/>
          <p:cNvCxnSpPr>
            <a:endCxn id="402" idx="5"/>
          </p:cNvCxnSpPr>
          <p:nvPr/>
        </p:nvCxnSpPr>
        <p:spPr>
          <a:xfrm flipH="1" flipV="1">
            <a:off x="7812694" y="3292262"/>
            <a:ext cx="1007922" cy="85720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Straight Connector 414"/>
          <p:cNvCxnSpPr>
            <a:endCxn id="405" idx="7"/>
          </p:cNvCxnSpPr>
          <p:nvPr/>
        </p:nvCxnSpPr>
        <p:spPr>
          <a:xfrm flipH="1">
            <a:off x="7892689" y="3566288"/>
            <a:ext cx="989792" cy="6550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Straight Connector 415"/>
          <p:cNvCxnSpPr>
            <a:endCxn id="405" idx="5"/>
          </p:cNvCxnSpPr>
          <p:nvPr/>
        </p:nvCxnSpPr>
        <p:spPr>
          <a:xfrm flipH="1" flipV="1">
            <a:off x="7892689" y="4546410"/>
            <a:ext cx="989792" cy="102724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/>
          <p:cNvCxnSpPr>
            <a:stCxn id="398" idx="2"/>
            <a:endCxn id="408" idx="6"/>
          </p:cNvCxnSpPr>
          <p:nvPr/>
        </p:nvCxnSpPr>
        <p:spPr>
          <a:xfrm flipH="1">
            <a:off x="7452762" y="4542193"/>
            <a:ext cx="1161183" cy="76946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Connector 417"/>
          <p:cNvCxnSpPr>
            <a:stCxn id="399" idx="2"/>
            <a:endCxn id="408" idx="5"/>
          </p:cNvCxnSpPr>
          <p:nvPr/>
        </p:nvCxnSpPr>
        <p:spPr>
          <a:xfrm flipH="1" flipV="1">
            <a:off x="7383230" y="5474212"/>
            <a:ext cx="1227250" cy="5657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2" name="Group 421"/>
          <p:cNvGrpSpPr/>
          <p:nvPr/>
        </p:nvGrpSpPr>
        <p:grpSpPr>
          <a:xfrm>
            <a:off x="10017107" y="3013691"/>
            <a:ext cx="331225" cy="296372"/>
            <a:chOff x="768764" y="2808804"/>
            <a:chExt cx="1759030" cy="468038"/>
          </a:xfrm>
        </p:grpSpPr>
        <p:sp>
          <p:nvSpPr>
            <p:cNvPr id="423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424" name="Rounded Rectangle 423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rIns="0" anchor="ctr"/>
            <a:lstStyle/>
            <a:p>
              <a:pPr algn="ctr"/>
              <a:r>
                <a:rPr lang="en-US" sz="800" smtClean="0"/>
                <a:t>Probe</a:t>
              </a:r>
              <a:endParaRPr lang="en-US" sz="800" dirty="0"/>
            </a:p>
          </p:txBody>
        </p:sp>
      </p:grpSp>
      <p:grpSp>
        <p:nvGrpSpPr>
          <p:cNvPr id="425" name="Group 424"/>
          <p:cNvGrpSpPr/>
          <p:nvPr/>
        </p:nvGrpSpPr>
        <p:grpSpPr>
          <a:xfrm>
            <a:off x="10058138" y="4345857"/>
            <a:ext cx="331225" cy="296372"/>
            <a:chOff x="768764" y="2808804"/>
            <a:chExt cx="1759030" cy="468038"/>
          </a:xfrm>
        </p:grpSpPr>
        <p:sp>
          <p:nvSpPr>
            <p:cNvPr id="426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427" name="Rounded Rectangle 426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rIns="0" anchor="ctr"/>
            <a:lstStyle/>
            <a:p>
              <a:pPr algn="ctr"/>
              <a:r>
                <a:rPr lang="en-US" sz="800" smtClean="0"/>
                <a:t>Probe</a:t>
              </a:r>
              <a:endParaRPr lang="en-US" sz="800" dirty="0"/>
            </a:p>
          </p:txBody>
        </p:sp>
      </p:grpSp>
      <p:grpSp>
        <p:nvGrpSpPr>
          <p:cNvPr id="428" name="Group 427"/>
          <p:cNvGrpSpPr/>
          <p:nvPr/>
        </p:nvGrpSpPr>
        <p:grpSpPr>
          <a:xfrm>
            <a:off x="9906533" y="6089988"/>
            <a:ext cx="331225" cy="296372"/>
            <a:chOff x="768764" y="2808804"/>
            <a:chExt cx="1759030" cy="468038"/>
          </a:xfrm>
        </p:grpSpPr>
        <p:sp>
          <p:nvSpPr>
            <p:cNvPr id="429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  <p:sp>
          <p:nvSpPr>
            <p:cNvPr id="430" name="Rounded Rectangle 429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0" rIns="0" anchor="ctr"/>
            <a:lstStyle/>
            <a:p>
              <a:pPr algn="ctr"/>
              <a:r>
                <a:rPr lang="en-US" sz="800" smtClean="0"/>
                <a:t>Probe</a:t>
              </a:r>
              <a:endParaRPr lang="en-US" sz="800" dirty="0"/>
            </a:p>
          </p:txBody>
        </p:sp>
      </p:grpSp>
      <p:sp>
        <p:nvSpPr>
          <p:cNvPr id="432" name="Oval 431"/>
          <p:cNvSpPr/>
          <p:nvPr/>
        </p:nvSpPr>
        <p:spPr>
          <a:xfrm>
            <a:off x="4379872" y="2792698"/>
            <a:ext cx="474794" cy="459776"/>
          </a:xfrm>
          <a:prstGeom prst="ellipse">
            <a:avLst/>
          </a:prstGeom>
          <a:solidFill>
            <a:schemeClr val="bg1"/>
          </a:solidFill>
          <a:ln w="381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10"/>
            <a:endParaRPr lang="fr-FR" sz="13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5" name="Oval 434"/>
          <p:cNvSpPr/>
          <p:nvPr/>
        </p:nvSpPr>
        <p:spPr>
          <a:xfrm>
            <a:off x="4432337" y="5023118"/>
            <a:ext cx="474794" cy="459776"/>
          </a:xfrm>
          <a:prstGeom prst="ellipse">
            <a:avLst/>
          </a:prstGeom>
          <a:solidFill>
            <a:schemeClr val="bg1"/>
          </a:solidFill>
          <a:ln w="3810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10"/>
            <a:endParaRPr lang="fr-FR" sz="1300" dirty="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437" name="Straight Connector 436"/>
          <p:cNvCxnSpPr>
            <a:stCxn id="432" idx="1"/>
            <a:endCxn id="137" idx="6"/>
          </p:cNvCxnSpPr>
          <p:nvPr/>
        </p:nvCxnSpPr>
        <p:spPr>
          <a:xfrm flipH="1" flipV="1">
            <a:off x="4122075" y="2517180"/>
            <a:ext cx="327329" cy="34285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/>
          <p:cNvCxnSpPr>
            <a:stCxn id="432" idx="3"/>
            <a:endCxn id="353" idx="6"/>
          </p:cNvCxnSpPr>
          <p:nvPr/>
        </p:nvCxnSpPr>
        <p:spPr>
          <a:xfrm flipH="1">
            <a:off x="4141400" y="3185141"/>
            <a:ext cx="308004" cy="5321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/>
          <p:cNvCxnSpPr>
            <a:stCxn id="435" idx="2"/>
            <a:endCxn id="380" idx="5"/>
          </p:cNvCxnSpPr>
          <p:nvPr/>
        </p:nvCxnSpPr>
        <p:spPr>
          <a:xfrm flipH="1" flipV="1">
            <a:off x="4052543" y="5110895"/>
            <a:ext cx="379794" cy="1421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Straight Connector 440"/>
          <p:cNvCxnSpPr>
            <a:stCxn id="435" idx="3"/>
            <a:endCxn id="384" idx="6"/>
          </p:cNvCxnSpPr>
          <p:nvPr/>
        </p:nvCxnSpPr>
        <p:spPr>
          <a:xfrm flipH="1">
            <a:off x="4141400" y="5415561"/>
            <a:ext cx="360469" cy="25395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Arrow Connector 441"/>
          <p:cNvCxnSpPr/>
          <p:nvPr/>
        </p:nvCxnSpPr>
        <p:spPr>
          <a:xfrm>
            <a:off x="2906636" y="6764959"/>
            <a:ext cx="970082" cy="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3" name="Rectangle 442"/>
          <p:cNvSpPr/>
          <p:nvPr/>
        </p:nvSpPr>
        <p:spPr bwMode="auto">
          <a:xfrm>
            <a:off x="748226" y="6368885"/>
            <a:ext cx="658528" cy="30169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444" name="TextBox 443"/>
          <p:cNvSpPr txBox="1"/>
          <p:nvPr/>
        </p:nvSpPr>
        <p:spPr>
          <a:xfrm>
            <a:off x="672012" y="6398091"/>
            <a:ext cx="804464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45" name="Rectangle 444"/>
          <p:cNvSpPr/>
          <p:nvPr/>
        </p:nvSpPr>
        <p:spPr bwMode="auto">
          <a:xfrm>
            <a:off x="1406755" y="6369976"/>
            <a:ext cx="478171" cy="301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446" name="TextBox 445"/>
          <p:cNvSpPr txBox="1"/>
          <p:nvPr/>
        </p:nvSpPr>
        <p:spPr>
          <a:xfrm>
            <a:off x="1327044" y="6402631"/>
            <a:ext cx="631089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47" name="Rectangle 446"/>
          <p:cNvSpPr/>
          <p:nvPr/>
        </p:nvSpPr>
        <p:spPr bwMode="auto">
          <a:xfrm>
            <a:off x="3069302" y="6369808"/>
            <a:ext cx="622918" cy="301692"/>
          </a:xfrm>
          <a:prstGeom prst="rect">
            <a:avLst/>
          </a:prstGeom>
          <a:solidFill>
            <a:srgbClr val="806CC1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448" name="TextBox 447"/>
          <p:cNvSpPr txBox="1"/>
          <p:nvPr/>
        </p:nvSpPr>
        <p:spPr>
          <a:xfrm>
            <a:off x="3009076" y="6415225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DCI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49" name="Rectangle 448"/>
          <p:cNvSpPr/>
          <p:nvPr/>
        </p:nvSpPr>
        <p:spPr bwMode="auto">
          <a:xfrm>
            <a:off x="2464240" y="6366020"/>
            <a:ext cx="622918" cy="301692"/>
          </a:xfrm>
          <a:prstGeom prst="rect">
            <a:avLst/>
          </a:prstGeom>
          <a:solidFill>
            <a:schemeClr val="accent6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450" name="TextBox 449"/>
          <p:cNvSpPr txBox="1"/>
          <p:nvPr/>
        </p:nvSpPr>
        <p:spPr>
          <a:xfrm>
            <a:off x="2404014" y="6394058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Peering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51" name="Rectangle 450"/>
          <p:cNvSpPr/>
          <p:nvPr/>
        </p:nvSpPr>
        <p:spPr bwMode="auto">
          <a:xfrm>
            <a:off x="1859178" y="6369808"/>
            <a:ext cx="622918" cy="301692"/>
          </a:xfrm>
          <a:prstGeom prst="rect">
            <a:avLst/>
          </a:prstGeom>
          <a:solidFill>
            <a:srgbClr val="FFC000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452" name="TextBox 451"/>
          <p:cNvSpPr txBox="1"/>
          <p:nvPr/>
        </p:nvSpPr>
        <p:spPr>
          <a:xfrm>
            <a:off x="1798779" y="6409668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EPE Peer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459" name="Straight Arrow Connector 458"/>
          <p:cNvCxnSpPr/>
          <p:nvPr/>
        </p:nvCxnSpPr>
        <p:spPr>
          <a:xfrm>
            <a:off x="4225674" y="6325557"/>
            <a:ext cx="970082" cy="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0" name="Rectangle 459"/>
          <p:cNvSpPr/>
          <p:nvPr/>
        </p:nvSpPr>
        <p:spPr bwMode="auto">
          <a:xfrm>
            <a:off x="3026985" y="5962433"/>
            <a:ext cx="658528" cy="30169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461" name="TextBox 460"/>
          <p:cNvSpPr txBox="1"/>
          <p:nvPr/>
        </p:nvSpPr>
        <p:spPr>
          <a:xfrm>
            <a:off x="2950771" y="5991639"/>
            <a:ext cx="804464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62" name="Rectangle 461"/>
          <p:cNvSpPr/>
          <p:nvPr/>
        </p:nvSpPr>
        <p:spPr bwMode="auto">
          <a:xfrm>
            <a:off x="3685514" y="5963524"/>
            <a:ext cx="478171" cy="301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463" name="TextBox 462"/>
          <p:cNvSpPr txBox="1"/>
          <p:nvPr/>
        </p:nvSpPr>
        <p:spPr>
          <a:xfrm>
            <a:off x="3605803" y="5996179"/>
            <a:ext cx="631089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66" name="Rectangle 465"/>
          <p:cNvSpPr/>
          <p:nvPr/>
        </p:nvSpPr>
        <p:spPr bwMode="auto">
          <a:xfrm>
            <a:off x="4742999" y="5959568"/>
            <a:ext cx="622918" cy="301692"/>
          </a:xfrm>
          <a:prstGeom prst="rect">
            <a:avLst/>
          </a:prstGeom>
          <a:solidFill>
            <a:schemeClr val="accent6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467" name="TextBox 466"/>
          <p:cNvSpPr txBox="1"/>
          <p:nvPr/>
        </p:nvSpPr>
        <p:spPr>
          <a:xfrm>
            <a:off x="4682773" y="5987606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Peering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68" name="Rectangle 467"/>
          <p:cNvSpPr/>
          <p:nvPr/>
        </p:nvSpPr>
        <p:spPr bwMode="auto">
          <a:xfrm>
            <a:off x="4137937" y="5963356"/>
            <a:ext cx="622918" cy="301692"/>
          </a:xfrm>
          <a:prstGeom prst="rect">
            <a:avLst/>
          </a:prstGeom>
          <a:solidFill>
            <a:srgbClr val="FFC000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469" name="TextBox 468"/>
          <p:cNvSpPr txBox="1"/>
          <p:nvPr/>
        </p:nvSpPr>
        <p:spPr>
          <a:xfrm>
            <a:off x="4077538" y="6003216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EPE Peer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470" name="Straight Arrow Connector 469"/>
          <p:cNvCxnSpPr/>
          <p:nvPr/>
        </p:nvCxnSpPr>
        <p:spPr>
          <a:xfrm>
            <a:off x="6137920" y="6792759"/>
            <a:ext cx="970082" cy="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1" name="Rectangle 470"/>
          <p:cNvSpPr/>
          <p:nvPr/>
        </p:nvSpPr>
        <p:spPr bwMode="auto">
          <a:xfrm>
            <a:off x="4994986" y="6385031"/>
            <a:ext cx="658528" cy="30169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472" name="TextBox 471"/>
          <p:cNvSpPr txBox="1"/>
          <p:nvPr/>
        </p:nvSpPr>
        <p:spPr>
          <a:xfrm>
            <a:off x="4918772" y="6414237"/>
            <a:ext cx="804464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73" name="Rectangle 472"/>
          <p:cNvSpPr/>
          <p:nvPr/>
        </p:nvSpPr>
        <p:spPr bwMode="auto">
          <a:xfrm>
            <a:off x="5653515" y="6386122"/>
            <a:ext cx="478171" cy="301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474" name="TextBox 473"/>
          <p:cNvSpPr txBox="1"/>
          <p:nvPr/>
        </p:nvSpPr>
        <p:spPr>
          <a:xfrm>
            <a:off x="5573804" y="6418777"/>
            <a:ext cx="631089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77" name="Rectangle 476"/>
          <p:cNvSpPr/>
          <p:nvPr/>
        </p:nvSpPr>
        <p:spPr bwMode="auto">
          <a:xfrm>
            <a:off x="6105938" y="6385954"/>
            <a:ext cx="622918" cy="301692"/>
          </a:xfrm>
          <a:prstGeom prst="rect">
            <a:avLst/>
          </a:prstGeom>
          <a:solidFill>
            <a:srgbClr val="FFC000"/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478" name="TextBox 477"/>
          <p:cNvSpPr txBox="1"/>
          <p:nvPr/>
        </p:nvSpPr>
        <p:spPr>
          <a:xfrm>
            <a:off x="6045539" y="6425814"/>
            <a:ext cx="74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EPE Peer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479" name="Straight Arrow Connector 478"/>
          <p:cNvCxnSpPr/>
          <p:nvPr/>
        </p:nvCxnSpPr>
        <p:spPr>
          <a:xfrm>
            <a:off x="7394826" y="6210721"/>
            <a:ext cx="970082" cy="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0" name="Rectangle 479"/>
          <p:cNvSpPr/>
          <p:nvPr/>
        </p:nvSpPr>
        <p:spPr bwMode="auto">
          <a:xfrm>
            <a:off x="6687234" y="5779273"/>
            <a:ext cx="658528" cy="30169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481" name="TextBox 480"/>
          <p:cNvSpPr txBox="1"/>
          <p:nvPr/>
        </p:nvSpPr>
        <p:spPr>
          <a:xfrm>
            <a:off x="6611020" y="5808479"/>
            <a:ext cx="804464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payload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82" name="Rectangle 481"/>
          <p:cNvSpPr/>
          <p:nvPr/>
        </p:nvSpPr>
        <p:spPr bwMode="auto">
          <a:xfrm>
            <a:off x="7345763" y="5780364"/>
            <a:ext cx="478171" cy="301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685783"/>
            <a:endParaRPr lang="en-US" sz="1867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483" name="TextBox 482"/>
          <p:cNvSpPr txBox="1"/>
          <p:nvPr/>
        </p:nvSpPr>
        <p:spPr>
          <a:xfrm>
            <a:off x="7266052" y="5813019"/>
            <a:ext cx="631089" cy="30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tx1">
                    <a:lumMod val="50000"/>
                  </a:schemeClr>
                </a:solidFill>
              </a:rPr>
              <a:t>IP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147" name="Group 146"/>
          <p:cNvGrpSpPr/>
          <p:nvPr/>
        </p:nvGrpSpPr>
        <p:grpSpPr>
          <a:xfrm>
            <a:off x="4463947" y="2153799"/>
            <a:ext cx="1328117" cy="354940"/>
            <a:chOff x="768764" y="2822512"/>
            <a:chExt cx="1759030" cy="440622"/>
          </a:xfrm>
        </p:grpSpPr>
        <p:sp>
          <p:nvSpPr>
            <p:cNvPr id="148" name="Rounded Rectangle 147"/>
            <p:cNvSpPr/>
            <p:nvPr/>
          </p:nvSpPr>
          <p:spPr>
            <a:xfrm>
              <a:off x="768764" y="2829650"/>
              <a:ext cx="1759030" cy="403947"/>
            </a:xfrm>
            <a:prstGeom prst="roundRect">
              <a:avLst>
                <a:gd name="adj" fmla="val 1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49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44546A"/>
                  </a:solidFill>
                  <a:latin typeface="Calibri"/>
                </a:rPr>
                <a:t>Voltron API GW</a:t>
              </a:r>
              <a:endParaRPr lang="en-US" sz="1400" dirty="0">
                <a:solidFill>
                  <a:srgbClr val="44546A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00766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69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183">
        <p:fade/>
      </p:transition>
    </mc:Choice>
    <mc:Fallback xmlns="">
      <p:transition xmlns:p14="http://schemas.microsoft.com/office/powerpoint/2010/main" spd="med" advTm="518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507" y="202193"/>
            <a:ext cx="11457784" cy="761069"/>
          </a:xfrm>
        </p:spPr>
        <p:txBody>
          <a:bodyPr>
            <a:noAutofit/>
          </a:bodyPr>
          <a:lstStyle/>
          <a:p>
            <a:r>
              <a:rPr lang="en-US" sz="3200" b="0" dirty="0" smtClean="0"/>
              <a:t>SDN is a Big Data Problem</a:t>
            </a:r>
            <a:endParaRPr lang="en-US" sz="3200" b="0" dirty="0"/>
          </a:p>
        </p:txBody>
      </p:sp>
      <p:grpSp>
        <p:nvGrpSpPr>
          <p:cNvPr id="119" name="Group 118"/>
          <p:cNvGrpSpPr/>
          <p:nvPr/>
        </p:nvGrpSpPr>
        <p:grpSpPr>
          <a:xfrm>
            <a:off x="10727750" y="5031146"/>
            <a:ext cx="542559" cy="556741"/>
            <a:chOff x="4454104" y="1397996"/>
            <a:chExt cx="441017" cy="567117"/>
          </a:xfrm>
        </p:grpSpPr>
        <p:sp>
          <p:nvSpPr>
            <p:cNvPr id="120" name="Oval 119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4472407" y="1543378"/>
              <a:ext cx="408139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22" name="Straight Connector 121"/>
          <p:cNvCxnSpPr>
            <a:stCxn id="382" idx="6"/>
            <a:endCxn id="120" idx="2"/>
          </p:cNvCxnSpPr>
          <p:nvPr/>
        </p:nvCxnSpPr>
        <p:spPr>
          <a:xfrm flipV="1">
            <a:off x="10414271" y="5309517"/>
            <a:ext cx="313479" cy="292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/>
          <p:cNvGrpSpPr/>
          <p:nvPr/>
        </p:nvGrpSpPr>
        <p:grpSpPr>
          <a:xfrm>
            <a:off x="3087559" y="4962984"/>
            <a:ext cx="542559" cy="556741"/>
            <a:chOff x="4454104" y="1397996"/>
            <a:chExt cx="441017" cy="567117"/>
          </a:xfrm>
        </p:grpSpPr>
        <p:sp>
          <p:nvSpPr>
            <p:cNvPr id="124" name="Oval 123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4454105" y="1543378"/>
              <a:ext cx="441016" cy="2743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User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3966218" y="4692407"/>
            <a:ext cx="2225147" cy="1145325"/>
            <a:chOff x="5844791" y="4730813"/>
            <a:chExt cx="2332069" cy="1145325"/>
          </a:xfrm>
        </p:grpSpPr>
        <p:grpSp>
          <p:nvGrpSpPr>
            <p:cNvPr id="127" name="Group 126"/>
            <p:cNvGrpSpPr/>
            <p:nvPr/>
          </p:nvGrpSpPr>
          <p:grpSpPr>
            <a:xfrm>
              <a:off x="5844791" y="4776447"/>
              <a:ext cx="2332069" cy="1099691"/>
              <a:chOff x="5843704" y="4173353"/>
              <a:chExt cx="2332069" cy="1099691"/>
            </a:xfrm>
          </p:grpSpPr>
          <p:grpSp>
            <p:nvGrpSpPr>
              <p:cNvPr id="133" name="Group 132"/>
              <p:cNvGrpSpPr/>
              <p:nvPr/>
            </p:nvGrpSpPr>
            <p:grpSpPr>
              <a:xfrm>
                <a:off x="6867317" y="4173353"/>
                <a:ext cx="212485" cy="198693"/>
                <a:chOff x="4460682" y="1494845"/>
                <a:chExt cx="365760" cy="365760"/>
              </a:xfrm>
            </p:grpSpPr>
            <p:sp>
              <p:nvSpPr>
                <p:cNvPr id="288" name="Oval 287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89" name="TextBox 288"/>
                <p:cNvSpPr txBox="1"/>
                <p:nvPr/>
              </p:nvSpPr>
              <p:spPr>
                <a:xfrm>
                  <a:off x="4460682" y="157195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S0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141" name="Group 140"/>
              <p:cNvGrpSpPr/>
              <p:nvPr/>
            </p:nvGrpSpPr>
            <p:grpSpPr>
              <a:xfrm>
                <a:off x="6294337" y="4228701"/>
                <a:ext cx="212485" cy="198693"/>
                <a:chOff x="4460682" y="1494845"/>
                <a:chExt cx="365760" cy="365760"/>
              </a:xfrm>
            </p:grpSpPr>
            <p:sp>
              <p:nvSpPr>
                <p:cNvPr id="286" name="Oval 285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87" name="TextBox 286"/>
                <p:cNvSpPr txBox="1"/>
                <p:nvPr/>
              </p:nvSpPr>
              <p:spPr>
                <a:xfrm>
                  <a:off x="4460682" y="157195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L0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142" name="Straight Connector 141"/>
              <p:cNvCxnSpPr>
                <a:stCxn id="288" idx="2"/>
                <a:endCxn id="286" idx="6"/>
              </p:cNvCxnSpPr>
              <p:nvPr/>
            </p:nvCxnSpPr>
            <p:spPr>
              <a:xfrm flipH="1">
                <a:off x="6506822" y="4272700"/>
                <a:ext cx="360495" cy="553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5" name="Group 174"/>
              <p:cNvGrpSpPr/>
              <p:nvPr/>
            </p:nvGrpSpPr>
            <p:grpSpPr>
              <a:xfrm>
                <a:off x="6294337" y="4467134"/>
                <a:ext cx="212485" cy="198693"/>
                <a:chOff x="4460682" y="1494845"/>
                <a:chExt cx="365760" cy="365760"/>
              </a:xfrm>
            </p:grpSpPr>
            <p:sp>
              <p:nvSpPr>
                <p:cNvPr id="284" name="Oval 283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85" name="TextBox 284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L8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176" name="Group 175"/>
              <p:cNvGrpSpPr/>
              <p:nvPr/>
            </p:nvGrpSpPr>
            <p:grpSpPr>
              <a:xfrm>
                <a:off x="5843704" y="4579370"/>
                <a:ext cx="204578" cy="190335"/>
                <a:chOff x="4442055" y="1508729"/>
                <a:chExt cx="365762" cy="365760"/>
              </a:xfrm>
            </p:grpSpPr>
            <p:sp>
              <p:nvSpPr>
                <p:cNvPr id="282" name="Oval 281"/>
                <p:cNvSpPr/>
                <p:nvPr/>
              </p:nvSpPr>
              <p:spPr>
                <a:xfrm>
                  <a:off x="4442055" y="1508729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83" name="TextBox 282"/>
                <p:cNvSpPr txBox="1"/>
                <p:nvPr/>
              </p:nvSpPr>
              <p:spPr>
                <a:xfrm>
                  <a:off x="4442057" y="1597764"/>
                  <a:ext cx="365760" cy="14973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T0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178" name="Straight Connector 177"/>
              <p:cNvCxnSpPr>
                <a:stCxn id="286" idx="3"/>
                <a:endCxn id="282" idx="6"/>
              </p:cNvCxnSpPr>
              <p:nvPr/>
            </p:nvCxnSpPr>
            <p:spPr>
              <a:xfrm flipH="1">
                <a:off x="6048281" y="4398296"/>
                <a:ext cx="277175" cy="27624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>
                <a:stCxn id="283" idx="3"/>
                <a:endCxn id="285" idx="1"/>
              </p:cNvCxnSpPr>
              <p:nvPr/>
            </p:nvCxnSpPr>
            <p:spPr>
              <a:xfrm flipV="1">
                <a:off x="6048282" y="4554657"/>
                <a:ext cx="246056" cy="110005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1" name="Group 180"/>
              <p:cNvGrpSpPr/>
              <p:nvPr/>
            </p:nvGrpSpPr>
            <p:grpSpPr>
              <a:xfrm>
                <a:off x="6294337" y="4712001"/>
                <a:ext cx="212485" cy="198693"/>
                <a:chOff x="4460682" y="1494845"/>
                <a:chExt cx="365760" cy="365760"/>
              </a:xfrm>
            </p:grpSpPr>
            <p:sp>
              <p:nvSpPr>
                <p:cNvPr id="280" name="Oval 279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81" name="TextBox 280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L16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182" name="Group 181"/>
              <p:cNvGrpSpPr/>
              <p:nvPr/>
            </p:nvGrpSpPr>
            <p:grpSpPr>
              <a:xfrm>
                <a:off x="6294337" y="5017201"/>
                <a:ext cx="212485" cy="198693"/>
                <a:chOff x="4460682" y="1494845"/>
                <a:chExt cx="365760" cy="365760"/>
              </a:xfrm>
            </p:grpSpPr>
            <p:sp>
              <p:nvSpPr>
                <p:cNvPr id="278" name="Oval 277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9" name="TextBox 278"/>
                <p:cNvSpPr txBox="1"/>
                <p:nvPr/>
              </p:nvSpPr>
              <p:spPr>
                <a:xfrm>
                  <a:off x="4460682" y="1590385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L64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183" name="Straight Connector 182"/>
              <p:cNvCxnSpPr>
                <a:stCxn id="282" idx="6"/>
                <a:endCxn id="281" idx="1"/>
              </p:cNvCxnSpPr>
              <p:nvPr/>
            </p:nvCxnSpPr>
            <p:spPr>
              <a:xfrm>
                <a:off x="6048280" y="4674537"/>
                <a:ext cx="246057" cy="124986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>
                <a:stCxn id="282" idx="6"/>
                <a:endCxn id="279" idx="1"/>
              </p:cNvCxnSpPr>
              <p:nvPr/>
            </p:nvCxnSpPr>
            <p:spPr>
              <a:xfrm>
                <a:off x="6048280" y="4674537"/>
                <a:ext cx="246057" cy="43352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>
              <a:xfrm>
                <a:off x="6867317" y="4447634"/>
                <a:ext cx="212485" cy="198693"/>
                <a:chOff x="4460682" y="1494845"/>
                <a:chExt cx="365760" cy="365760"/>
              </a:xfrm>
            </p:grpSpPr>
            <p:sp>
              <p:nvSpPr>
                <p:cNvPr id="276" name="Oval 275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7" name="TextBox 276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S16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186" name="Group 185"/>
              <p:cNvGrpSpPr/>
              <p:nvPr/>
            </p:nvGrpSpPr>
            <p:grpSpPr>
              <a:xfrm>
                <a:off x="6867317" y="4737360"/>
                <a:ext cx="212485" cy="198693"/>
                <a:chOff x="4460682" y="1502161"/>
                <a:chExt cx="365760" cy="365760"/>
              </a:xfrm>
            </p:grpSpPr>
            <p:sp>
              <p:nvSpPr>
                <p:cNvPr id="274" name="Oval 273"/>
                <p:cNvSpPr/>
                <p:nvPr/>
              </p:nvSpPr>
              <p:spPr>
                <a:xfrm>
                  <a:off x="4460682" y="1502161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5" name="TextBox 274"/>
                <p:cNvSpPr txBox="1"/>
                <p:nvPr/>
              </p:nvSpPr>
              <p:spPr>
                <a:xfrm>
                  <a:off x="4460682" y="1591557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S32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187" name="Group 186"/>
              <p:cNvGrpSpPr/>
              <p:nvPr/>
            </p:nvGrpSpPr>
            <p:grpSpPr>
              <a:xfrm>
                <a:off x="6856897" y="5074351"/>
                <a:ext cx="237392" cy="198693"/>
                <a:chOff x="4437977" y="1494845"/>
                <a:chExt cx="408634" cy="365760"/>
              </a:xfrm>
            </p:grpSpPr>
            <p:sp>
              <p:nvSpPr>
                <p:cNvPr id="272" name="Oval 271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3" name="TextBox 272"/>
                <p:cNvSpPr txBox="1"/>
                <p:nvPr/>
              </p:nvSpPr>
              <p:spPr>
                <a:xfrm>
                  <a:off x="4437977" y="1603846"/>
                  <a:ext cx="408634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S128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sp>
            <p:nvSpPr>
              <p:cNvPr id="219" name="TextBox 218"/>
              <p:cNvSpPr txBox="1"/>
              <p:nvPr/>
            </p:nvSpPr>
            <p:spPr>
              <a:xfrm rot="5400000">
                <a:off x="6902275" y="4984048"/>
                <a:ext cx="190300" cy="7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>
                    <a:solidFill>
                      <a:srgbClr val="676767"/>
                    </a:solidFill>
                    <a:latin typeface="Arial"/>
                  </a:rPr>
                  <a:t>….</a:t>
                </a:r>
                <a:endParaRPr lang="en-US" sz="200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cxnSp>
            <p:nvCxnSpPr>
              <p:cNvPr id="220" name="Straight Connector 219"/>
              <p:cNvCxnSpPr>
                <a:stCxn id="277" idx="1"/>
                <a:endCxn id="286" idx="6"/>
              </p:cNvCxnSpPr>
              <p:nvPr/>
            </p:nvCxnSpPr>
            <p:spPr>
              <a:xfrm flipH="1" flipV="1">
                <a:off x="6506822" y="4328048"/>
                <a:ext cx="360495" cy="20710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>
                <a:stCxn id="274" idx="2"/>
                <a:endCxn id="286" idx="6"/>
              </p:cNvCxnSpPr>
              <p:nvPr/>
            </p:nvCxnSpPr>
            <p:spPr>
              <a:xfrm flipH="1" flipV="1">
                <a:off x="6506822" y="4328047"/>
                <a:ext cx="360495" cy="50865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>
                <a:stCxn id="273" idx="1"/>
                <a:endCxn id="286" idx="6"/>
              </p:cNvCxnSpPr>
              <p:nvPr/>
            </p:nvCxnSpPr>
            <p:spPr>
              <a:xfrm flipH="1" flipV="1">
                <a:off x="6506822" y="4328048"/>
                <a:ext cx="350075" cy="844477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>
                <a:stCxn id="273" idx="1"/>
                <a:endCxn id="284" idx="6"/>
              </p:cNvCxnSpPr>
              <p:nvPr/>
            </p:nvCxnSpPr>
            <p:spPr>
              <a:xfrm flipH="1" flipV="1">
                <a:off x="6506822" y="4566481"/>
                <a:ext cx="350075" cy="60604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>
                <a:stCxn id="289" idx="1"/>
                <a:endCxn id="284" idx="6"/>
              </p:cNvCxnSpPr>
              <p:nvPr/>
            </p:nvCxnSpPr>
            <p:spPr>
              <a:xfrm flipH="1">
                <a:off x="6506822" y="4254200"/>
                <a:ext cx="360495" cy="312282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>
                <a:stCxn id="277" idx="1"/>
                <a:endCxn id="284" idx="6"/>
              </p:cNvCxnSpPr>
              <p:nvPr/>
            </p:nvCxnSpPr>
            <p:spPr>
              <a:xfrm flipH="1">
                <a:off x="6506822" y="4535157"/>
                <a:ext cx="360495" cy="3132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>
                <a:stCxn id="274" idx="2"/>
                <a:endCxn id="284" idx="6"/>
              </p:cNvCxnSpPr>
              <p:nvPr/>
            </p:nvCxnSpPr>
            <p:spPr>
              <a:xfrm flipH="1" flipV="1">
                <a:off x="6506822" y="4566481"/>
                <a:ext cx="360495" cy="270226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>
                <a:stCxn id="289" idx="1"/>
                <a:endCxn id="280" idx="6"/>
              </p:cNvCxnSpPr>
              <p:nvPr/>
            </p:nvCxnSpPr>
            <p:spPr>
              <a:xfrm flipH="1">
                <a:off x="6506822" y="4254200"/>
                <a:ext cx="360495" cy="5571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>
                <a:stCxn id="277" idx="1"/>
                <a:endCxn id="280" idx="6"/>
              </p:cNvCxnSpPr>
              <p:nvPr/>
            </p:nvCxnSpPr>
            <p:spPr>
              <a:xfrm flipH="1">
                <a:off x="6506822" y="4535157"/>
                <a:ext cx="360495" cy="27619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>
                <a:stCxn id="275" idx="1"/>
                <a:endCxn id="280" idx="6"/>
              </p:cNvCxnSpPr>
              <p:nvPr/>
            </p:nvCxnSpPr>
            <p:spPr>
              <a:xfrm flipH="1" flipV="1">
                <a:off x="6506822" y="4811347"/>
                <a:ext cx="360495" cy="13536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>
                <a:stCxn id="273" idx="1"/>
                <a:endCxn id="280" idx="6"/>
              </p:cNvCxnSpPr>
              <p:nvPr/>
            </p:nvCxnSpPr>
            <p:spPr>
              <a:xfrm flipH="1" flipV="1">
                <a:off x="6506822" y="4811347"/>
                <a:ext cx="350075" cy="361177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>
                <a:stCxn id="288" idx="2"/>
                <a:endCxn id="278" idx="6"/>
              </p:cNvCxnSpPr>
              <p:nvPr/>
            </p:nvCxnSpPr>
            <p:spPr>
              <a:xfrm flipH="1">
                <a:off x="6506822" y="4272700"/>
                <a:ext cx="360495" cy="8438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>
                <a:stCxn id="277" idx="1"/>
                <a:endCxn id="278" idx="6"/>
              </p:cNvCxnSpPr>
              <p:nvPr/>
            </p:nvCxnSpPr>
            <p:spPr>
              <a:xfrm flipH="1">
                <a:off x="6506822" y="4535157"/>
                <a:ext cx="360495" cy="58139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>
                <a:stCxn id="275" idx="1"/>
                <a:endCxn id="278" idx="6"/>
              </p:cNvCxnSpPr>
              <p:nvPr/>
            </p:nvCxnSpPr>
            <p:spPr>
              <a:xfrm flipH="1">
                <a:off x="6506822" y="4824884"/>
                <a:ext cx="360495" cy="29166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>
                <a:stCxn id="273" idx="1"/>
                <a:endCxn id="279" idx="3"/>
              </p:cNvCxnSpPr>
              <p:nvPr/>
            </p:nvCxnSpPr>
            <p:spPr>
              <a:xfrm flipH="1" flipV="1">
                <a:off x="6506822" y="5108062"/>
                <a:ext cx="350075" cy="6446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5" name="Group 234"/>
              <p:cNvGrpSpPr/>
              <p:nvPr/>
            </p:nvGrpSpPr>
            <p:grpSpPr>
              <a:xfrm>
                <a:off x="7460446" y="4228701"/>
                <a:ext cx="212485" cy="198693"/>
                <a:chOff x="4460682" y="1494845"/>
                <a:chExt cx="365760" cy="365760"/>
              </a:xfrm>
            </p:grpSpPr>
            <p:sp>
              <p:nvSpPr>
                <p:cNvPr id="270" name="Oval 269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1" name="TextBox 270"/>
                <p:cNvSpPr txBox="1"/>
                <p:nvPr/>
              </p:nvSpPr>
              <p:spPr>
                <a:xfrm>
                  <a:off x="4460682" y="157195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Ln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236" name="Straight Connector 235"/>
              <p:cNvCxnSpPr>
                <a:stCxn id="271" idx="1"/>
                <a:endCxn id="288" idx="6"/>
              </p:cNvCxnSpPr>
              <p:nvPr/>
            </p:nvCxnSpPr>
            <p:spPr>
              <a:xfrm flipH="1" flipV="1">
                <a:off x="7079802" y="4272700"/>
                <a:ext cx="380644" cy="368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7" name="Group 236"/>
              <p:cNvGrpSpPr/>
              <p:nvPr/>
            </p:nvGrpSpPr>
            <p:grpSpPr>
              <a:xfrm>
                <a:off x="7460446" y="4467134"/>
                <a:ext cx="212485" cy="198693"/>
                <a:chOff x="4460682" y="1494845"/>
                <a:chExt cx="365760" cy="365760"/>
              </a:xfrm>
            </p:grpSpPr>
            <p:sp>
              <p:nvSpPr>
                <p:cNvPr id="268" name="Oval 267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9" name="TextBox 268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Lx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238" name="Group 237"/>
              <p:cNvGrpSpPr/>
              <p:nvPr/>
            </p:nvGrpSpPr>
            <p:grpSpPr>
              <a:xfrm>
                <a:off x="7460446" y="4712001"/>
                <a:ext cx="212485" cy="198693"/>
                <a:chOff x="4460682" y="1494845"/>
                <a:chExt cx="365760" cy="365760"/>
              </a:xfrm>
            </p:grpSpPr>
            <p:sp>
              <p:nvSpPr>
                <p:cNvPr id="266" name="Oval 265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7" name="TextBox 266"/>
                <p:cNvSpPr txBox="1"/>
                <p:nvPr/>
              </p:nvSpPr>
              <p:spPr>
                <a:xfrm>
                  <a:off x="4460682" y="1590385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Ly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239" name="Group 238"/>
              <p:cNvGrpSpPr/>
              <p:nvPr/>
            </p:nvGrpSpPr>
            <p:grpSpPr>
              <a:xfrm>
                <a:off x="7460446" y="5017201"/>
                <a:ext cx="212485" cy="198693"/>
                <a:chOff x="4460682" y="1494845"/>
                <a:chExt cx="365760" cy="365760"/>
              </a:xfrm>
            </p:grpSpPr>
            <p:sp>
              <p:nvSpPr>
                <p:cNvPr id="264" name="Oval 263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5" name="TextBox 264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err="1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Lz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240" name="Straight Connector 239"/>
              <p:cNvCxnSpPr>
                <a:stCxn id="268" idx="2"/>
                <a:endCxn id="288" idx="6"/>
              </p:cNvCxnSpPr>
              <p:nvPr/>
            </p:nvCxnSpPr>
            <p:spPr>
              <a:xfrm flipH="1" flipV="1">
                <a:off x="7079802" y="4272700"/>
                <a:ext cx="380644" cy="29378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>
                <a:stCxn id="267" idx="1"/>
                <a:endCxn id="288" idx="6"/>
              </p:cNvCxnSpPr>
              <p:nvPr/>
            </p:nvCxnSpPr>
            <p:spPr>
              <a:xfrm flipH="1" flipV="1">
                <a:off x="7079802" y="4272700"/>
                <a:ext cx="380644" cy="530162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>
                <a:stCxn id="265" idx="1"/>
                <a:endCxn id="288" idx="6"/>
              </p:cNvCxnSpPr>
              <p:nvPr/>
            </p:nvCxnSpPr>
            <p:spPr>
              <a:xfrm flipH="1" flipV="1">
                <a:off x="7079802" y="4272700"/>
                <a:ext cx="380644" cy="83202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>
                <a:stCxn id="265" idx="1"/>
                <a:endCxn id="276" idx="6"/>
              </p:cNvCxnSpPr>
              <p:nvPr/>
            </p:nvCxnSpPr>
            <p:spPr>
              <a:xfrm flipH="1" flipV="1">
                <a:off x="7079802" y="4546981"/>
                <a:ext cx="380644" cy="557742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>
                <a:stCxn id="271" idx="1"/>
                <a:endCxn id="276" idx="6"/>
              </p:cNvCxnSpPr>
              <p:nvPr/>
            </p:nvCxnSpPr>
            <p:spPr>
              <a:xfrm flipH="1">
                <a:off x="7079802" y="4309548"/>
                <a:ext cx="380644" cy="23743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>
                <a:stCxn id="268" idx="2"/>
                <a:endCxn id="276" idx="6"/>
              </p:cNvCxnSpPr>
              <p:nvPr/>
            </p:nvCxnSpPr>
            <p:spPr>
              <a:xfrm flipH="1" flipV="1">
                <a:off x="7079802" y="4546981"/>
                <a:ext cx="380644" cy="1950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>
                <a:stCxn id="267" idx="1"/>
                <a:endCxn id="276" idx="6"/>
              </p:cNvCxnSpPr>
              <p:nvPr/>
            </p:nvCxnSpPr>
            <p:spPr>
              <a:xfrm flipH="1" flipV="1">
                <a:off x="7079802" y="4546981"/>
                <a:ext cx="380644" cy="25588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>
                <a:stCxn id="271" idx="1"/>
                <a:endCxn id="274" idx="6"/>
              </p:cNvCxnSpPr>
              <p:nvPr/>
            </p:nvCxnSpPr>
            <p:spPr>
              <a:xfrm flipH="1">
                <a:off x="7079802" y="4309548"/>
                <a:ext cx="380644" cy="52715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>
                <a:stCxn id="269" idx="1"/>
                <a:endCxn id="274" idx="6"/>
              </p:cNvCxnSpPr>
              <p:nvPr/>
            </p:nvCxnSpPr>
            <p:spPr>
              <a:xfrm flipH="1">
                <a:off x="7079802" y="4554657"/>
                <a:ext cx="380644" cy="28204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>
                <a:stCxn id="266" idx="2"/>
                <a:endCxn id="274" idx="6"/>
              </p:cNvCxnSpPr>
              <p:nvPr/>
            </p:nvCxnSpPr>
            <p:spPr>
              <a:xfrm flipH="1">
                <a:off x="7079802" y="4811347"/>
                <a:ext cx="380644" cy="2535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>
                <a:stCxn id="265" idx="1"/>
                <a:endCxn id="275" idx="3"/>
              </p:cNvCxnSpPr>
              <p:nvPr/>
            </p:nvCxnSpPr>
            <p:spPr>
              <a:xfrm flipH="1" flipV="1">
                <a:off x="7079802" y="4824884"/>
                <a:ext cx="380644" cy="27984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>
                <a:stCxn id="271" idx="1"/>
                <a:endCxn id="273" idx="3"/>
              </p:cNvCxnSpPr>
              <p:nvPr/>
            </p:nvCxnSpPr>
            <p:spPr>
              <a:xfrm flipH="1">
                <a:off x="7094290" y="4309548"/>
                <a:ext cx="366156" cy="862977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>
                <a:stCxn id="269" idx="1"/>
                <a:endCxn id="273" idx="3"/>
              </p:cNvCxnSpPr>
              <p:nvPr/>
            </p:nvCxnSpPr>
            <p:spPr>
              <a:xfrm flipH="1">
                <a:off x="7094290" y="4554657"/>
                <a:ext cx="366156" cy="61786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>
                <a:stCxn id="267" idx="1"/>
                <a:endCxn id="273" idx="3"/>
              </p:cNvCxnSpPr>
              <p:nvPr/>
            </p:nvCxnSpPr>
            <p:spPr>
              <a:xfrm flipH="1">
                <a:off x="7094290" y="4802862"/>
                <a:ext cx="366156" cy="36966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>
                <a:stCxn id="265" idx="1"/>
                <a:endCxn id="273" idx="3"/>
              </p:cNvCxnSpPr>
              <p:nvPr/>
            </p:nvCxnSpPr>
            <p:spPr>
              <a:xfrm flipH="1">
                <a:off x="7094290" y="5104723"/>
                <a:ext cx="366156" cy="6780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5" name="TextBox 254"/>
              <p:cNvSpPr txBox="1"/>
              <p:nvPr/>
            </p:nvSpPr>
            <p:spPr>
              <a:xfrm rot="5400000">
                <a:off x="6315733" y="4940634"/>
                <a:ext cx="190300" cy="7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>
                    <a:solidFill>
                      <a:srgbClr val="676767"/>
                    </a:solidFill>
                    <a:latin typeface="Arial"/>
                  </a:rPr>
                  <a:t>….</a:t>
                </a:r>
                <a:endParaRPr lang="en-US" sz="200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sp>
            <p:nvSpPr>
              <p:cNvPr id="256" name="TextBox 255"/>
              <p:cNvSpPr txBox="1"/>
              <p:nvPr/>
            </p:nvSpPr>
            <p:spPr>
              <a:xfrm rot="5400000">
                <a:off x="7489784" y="4942789"/>
                <a:ext cx="190300" cy="7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>
                    <a:solidFill>
                      <a:srgbClr val="676767"/>
                    </a:solidFill>
                    <a:latin typeface="Arial"/>
                  </a:rPr>
                  <a:t>….</a:t>
                </a:r>
                <a:endParaRPr lang="en-US" sz="200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grpSp>
            <p:nvGrpSpPr>
              <p:cNvPr id="257" name="Group 256"/>
              <p:cNvGrpSpPr/>
              <p:nvPr/>
            </p:nvGrpSpPr>
            <p:grpSpPr>
              <a:xfrm>
                <a:off x="7971195" y="4475628"/>
                <a:ext cx="204578" cy="230080"/>
                <a:chOff x="4442055" y="1305365"/>
                <a:chExt cx="365762" cy="442136"/>
              </a:xfrm>
            </p:grpSpPr>
            <p:sp>
              <p:nvSpPr>
                <p:cNvPr id="262" name="Oval 261"/>
                <p:cNvSpPr/>
                <p:nvPr/>
              </p:nvSpPr>
              <p:spPr>
                <a:xfrm>
                  <a:off x="4442055" y="130536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3" name="TextBox 262"/>
                <p:cNvSpPr txBox="1"/>
                <p:nvPr/>
              </p:nvSpPr>
              <p:spPr>
                <a:xfrm>
                  <a:off x="4442057" y="1597764"/>
                  <a:ext cx="365760" cy="14973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err="1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Tn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258" name="Straight Connector 257"/>
              <p:cNvCxnSpPr>
                <a:stCxn id="264" idx="6"/>
                <a:endCxn id="132" idx="2"/>
              </p:cNvCxnSpPr>
              <p:nvPr/>
            </p:nvCxnSpPr>
            <p:spPr>
              <a:xfrm flipV="1">
                <a:off x="7672931" y="4793748"/>
                <a:ext cx="291904" cy="32280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>
                <a:stCxn id="266" idx="6"/>
                <a:endCxn id="132" idx="2"/>
              </p:cNvCxnSpPr>
              <p:nvPr/>
            </p:nvCxnSpPr>
            <p:spPr>
              <a:xfrm flipV="1">
                <a:off x="7672931" y="4793748"/>
                <a:ext cx="291904" cy="1760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>
                <a:stCxn id="268" idx="6"/>
                <a:endCxn id="262" idx="2"/>
              </p:cNvCxnSpPr>
              <p:nvPr/>
            </p:nvCxnSpPr>
            <p:spPr>
              <a:xfrm>
                <a:off x="7672931" y="4566481"/>
                <a:ext cx="298264" cy="4315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/>
              <p:cNvCxnSpPr>
                <a:stCxn id="270" idx="5"/>
                <a:endCxn id="262" idx="2"/>
              </p:cNvCxnSpPr>
              <p:nvPr/>
            </p:nvCxnSpPr>
            <p:spPr>
              <a:xfrm>
                <a:off x="7641813" y="4398296"/>
                <a:ext cx="329382" cy="17250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8" name="Cloud 127"/>
            <p:cNvSpPr/>
            <p:nvPr/>
          </p:nvSpPr>
          <p:spPr>
            <a:xfrm rot="402459">
              <a:off x="5903897" y="4730813"/>
              <a:ext cx="2212771" cy="1141720"/>
            </a:xfrm>
            <a:prstGeom prst="cloud">
              <a:avLst/>
            </a:prstGeom>
            <a:solidFill>
              <a:srgbClr val="8EBCDC">
                <a:alpha val="65000"/>
              </a:srgb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Oval 131"/>
            <p:cNvSpPr/>
            <p:nvPr/>
          </p:nvSpPr>
          <p:spPr>
            <a:xfrm>
              <a:off x="7965922" y="5301674"/>
              <a:ext cx="204577" cy="190335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200" dirty="0">
                <a:solidFill>
                  <a:srgbClr val="FFFFFF"/>
                </a:solidFill>
                <a:latin typeface="Arial"/>
              </a:endParaRPr>
            </a:p>
          </p:txBody>
        </p:sp>
      </p:grpSp>
      <p:cxnSp>
        <p:nvCxnSpPr>
          <p:cNvPr id="290" name="Straight Connector 289"/>
          <p:cNvCxnSpPr>
            <a:stCxn id="124" idx="6"/>
            <a:endCxn id="282" idx="2"/>
          </p:cNvCxnSpPr>
          <p:nvPr/>
        </p:nvCxnSpPr>
        <p:spPr>
          <a:xfrm flipV="1">
            <a:off x="3630118" y="5239226"/>
            <a:ext cx="336100" cy="21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Rectangle 290"/>
          <p:cNvSpPr/>
          <p:nvPr/>
        </p:nvSpPr>
        <p:spPr>
          <a:xfrm>
            <a:off x="4288821" y="4342770"/>
            <a:ext cx="1480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Metro Fabric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292" name="Group 291"/>
          <p:cNvGrpSpPr/>
          <p:nvPr/>
        </p:nvGrpSpPr>
        <p:grpSpPr>
          <a:xfrm>
            <a:off x="6146225" y="4696528"/>
            <a:ext cx="2168751" cy="1145325"/>
            <a:chOff x="5903897" y="4730813"/>
            <a:chExt cx="2272963" cy="1145325"/>
          </a:xfrm>
        </p:grpSpPr>
        <p:grpSp>
          <p:nvGrpSpPr>
            <p:cNvPr id="293" name="Group 292"/>
            <p:cNvGrpSpPr/>
            <p:nvPr/>
          </p:nvGrpSpPr>
          <p:grpSpPr>
            <a:xfrm>
              <a:off x="6049367" y="4776447"/>
              <a:ext cx="2127493" cy="1099691"/>
              <a:chOff x="6048280" y="4173353"/>
              <a:chExt cx="2127493" cy="1099691"/>
            </a:xfrm>
          </p:grpSpPr>
          <p:grpSp>
            <p:nvGrpSpPr>
              <p:cNvPr id="296" name="Group 295"/>
              <p:cNvGrpSpPr/>
              <p:nvPr/>
            </p:nvGrpSpPr>
            <p:grpSpPr>
              <a:xfrm>
                <a:off x="6867317" y="4173353"/>
                <a:ext cx="212485" cy="198693"/>
                <a:chOff x="4460682" y="1494845"/>
                <a:chExt cx="365760" cy="365760"/>
              </a:xfrm>
            </p:grpSpPr>
            <p:sp>
              <p:nvSpPr>
                <p:cNvPr id="376" name="Oval 375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77" name="TextBox 376"/>
                <p:cNvSpPr txBox="1"/>
                <p:nvPr/>
              </p:nvSpPr>
              <p:spPr>
                <a:xfrm>
                  <a:off x="4460682" y="157195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S0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297" name="Group 296"/>
              <p:cNvGrpSpPr/>
              <p:nvPr/>
            </p:nvGrpSpPr>
            <p:grpSpPr>
              <a:xfrm>
                <a:off x="6294337" y="4228701"/>
                <a:ext cx="212485" cy="198693"/>
                <a:chOff x="4460682" y="1494845"/>
                <a:chExt cx="365760" cy="365760"/>
              </a:xfrm>
            </p:grpSpPr>
            <p:sp>
              <p:nvSpPr>
                <p:cNvPr id="374" name="Oval 373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75" name="TextBox 374"/>
                <p:cNvSpPr txBox="1"/>
                <p:nvPr/>
              </p:nvSpPr>
              <p:spPr>
                <a:xfrm>
                  <a:off x="4460682" y="157195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L0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298" name="Straight Connector 297"/>
              <p:cNvCxnSpPr>
                <a:stCxn id="376" idx="2"/>
                <a:endCxn id="374" idx="6"/>
              </p:cNvCxnSpPr>
              <p:nvPr/>
            </p:nvCxnSpPr>
            <p:spPr>
              <a:xfrm flipH="1">
                <a:off x="6506822" y="4272700"/>
                <a:ext cx="360495" cy="553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9" name="Group 298"/>
              <p:cNvGrpSpPr/>
              <p:nvPr/>
            </p:nvGrpSpPr>
            <p:grpSpPr>
              <a:xfrm>
                <a:off x="6294337" y="4467134"/>
                <a:ext cx="212485" cy="198693"/>
                <a:chOff x="4460682" y="1494845"/>
                <a:chExt cx="365760" cy="365760"/>
              </a:xfrm>
            </p:grpSpPr>
            <p:sp>
              <p:nvSpPr>
                <p:cNvPr id="372" name="Oval 371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73" name="TextBox 372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L8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300" name="Straight Connector 299"/>
              <p:cNvCxnSpPr>
                <a:stCxn id="374" idx="3"/>
              </p:cNvCxnSpPr>
              <p:nvPr/>
            </p:nvCxnSpPr>
            <p:spPr>
              <a:xfrm flipH="1">
                <a:off x="6048281" y="4398296"/>
                <a:ext cx="277175" cy="27624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>
                <a:endCxn id="373" idx="1"/>
              </p:cNvCxnSpPr>
              <p:nvPr/>
            </p:nvCxnSpPr>
            <p:spPr>
              <a:xfrm flipV="1">
                <a:off x="6048282" y="4554657"/>
                <a:ext cx="246056" cy="110005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2" name="Group 301"/>
              <p:cNvGrpSpPr/>
              <p:nvPr/>
            </p:nvGrpSpPr>
            <p:grpSpPr>
              <a:xfrm>
                <a:off x="6294337" y="4712001"/>
                <a:ext cx="212485" cy="198693"/>
                <a:chOff x="4460682" y="1494845"/>
                <a:chExt cx="365760" cy="365760"/>
              </a:xfrm>
            </p:grpSpPr>
            <p:sp>
              <p:nvSpPr>
                <p:cNvPr id="370" name="Oval 369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71" name="TextBox 370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L16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303" name="Group 302"/>
              <p:cNvGrpSpPr/>
              <p:nvPr/>
            </p:nvGrpSpPr>
            <p:grpSpPr>
              <a:xfrm>
                <a:off x="6294337" y="5017201"/>
                <a:ext cx="212485" cy="198693"/>
                <a:chOff x="4460682" y="1494845"/>
                <a:chExt cx="365760" cy="365760"/>
              </a:xfrm>
            </p:grpSpPr>
            <p:sp>
              <p:nvSpPr>
                <p:cNvPr id="368" name="Oval 367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69" name="TextBox 368"/>
                <p:cNvSpPr txBox="1"/>
                <p:nvPr/>
              </p:nvSpPr>
              <p:spPr>
                <a:xfrm>
                  <a:off x="4460682" y="1590385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L64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304" name="Straight Connector 303"/>
              <p:cNvCxnSpPr>
                <a:endCxn id="371" idx="1"/>
              </p:cNvCxnSpPr>
              <p:nvPr/>
            </p:nvCxnSpPr>
            <p:spPr>
              <a:xfrm>
                <a:off x="6048280" y="4674537"/>
                <a:ext cx="246057" cy="124986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/>
              <p:cNvCxnSpPr>
                <a:endCxn id="369" idx="1"/>
              </p:cNvCxnSpPr>
              <p:nvPr/>
            </p:nvCxnSpPr>
            <p:spPr>
              <a:xfrm>
                <a:off x="6048280" y="4674537"/>
                <a:ext cx="246057" cy="43352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6" name="Group 305"/>
              <p:cNvGrpSpPr/>
              <p:nvPr/>
            </p:nvGrpSpPr>
            <p:grpSpPr>
              <a:xfrm>
                <a:off x="6867317" y="4447634"/>
                <a:ext cx="212485" cy="198693"/>
                <a:chOff x="4460682" y="1494845"/>
                <a:chExt cx="365760" cy="365760"/>
              </a:xfrm>
            </p:grpSpPr>
            <p:sp>
              <p:nvSpPr>
                <p:cNvPr id="366" name="Oval 365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67" name="TextBox 366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S16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307" name="Group 306"/>
              <p:cNvGrpSpPr/>
              <p:nvPr/>
            </p:nvGrpSpPr>
            <p:grpSpPr>
              <a:xfrm>
                <a:off x="6867317" y="4737360"/>
                <a:ext cx="212485" cy="198693"/>
                <a:chOff x="4460682" y="1502161"/>
                <a:chExt cx="365760" cy="365760"/>
              </a:xfrm>
            </p:grpSpPr>
            <p:sp>
              <p:nvSpPr>
                <p:cNvPr id="364" name="Oval 363"/>
                <p:cNvSpPr/>
                <p:nvPr/>
              </p:nvSpPr>
              <p:spPr>
                <a:xfrm>
                  <a:off x="4460682" y="1502161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65" name="TextBox 364"/>
                <p:cNvSpPr txBox="1"/>
                <p:nvPr/>
              </p:nvSpPr>
              <p:spPr>
                <a:xfrm>
                  <a:off x="4460682" y="1591557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S32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308" name="Group 307"/>
              <p:cNvGrpSpPr/>
              <p:nvPr/>
            </p:nvGrpSpPr>
            <p:grpSpPr>
              <a:xfrm>
                <a:off x="6856897" y="5074351"/>
                <a:ext cx="237392" cy="198693"/>
                <a:chOff x="4437977" y="1494845"/>
                <a:chExt cx="408634" cy="365760"/>
              </a:xfrm>
            </p:grpSpPr>
            <p:sp>
              <p:nvSpPr>
                <p:cNvPr id="362" name="Oval 361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63" name="TextBox 362"/>
                <p:cNvSpPr txBox="1"/>
                <p:nvPr/>
              </p:nvSpPr>
              <p:spPr>
                <a:xfrm>
                  <a:off x="4437977" y="1603846"/>
                  <a:ext cx="408634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S128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sp>
            <p:nvSpPr>
              <p:cNvPr id="309" name="TextBox 308"/>
              <p:cNvSpPr txBox="1"/>
              <p:nvPr/>
            </p:nvSpPr>
            <p:spPr>
              <a:xfrm rot="5400000">
                <a:off x="6902275" y="4984048"/>
                <a:ext cx="190300" cy="7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>
                    <a:solidFill>
                      <a:srgbClr val="676767"/>
                    </a:solidFill>
                    <a:latin typeface="Arial"/>
                  </a:rPr>
                  <a:t>….</a:t>
                </a:r>
                <a:endParaRPr lang="en-US" sz="200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cxnSp>
            <p:nvCxnSpPr>
              <p:cNvPr id="310" name="Straight Connector 309"/>
              <p:cNvCxnSpPr>
                <a:stCxn id="367" idx="1"/>
                <a:endCxn id="374" idx="6"/>
              </p:cNvCxnSpPr>
              <p:nvPr/>
            </p:nvCxnSpPr>
            <p:spPr>
              <a:xfrm flipH="1" flipV="1">
                <a:off x="6506822" y="4328048"/>
                <a:ext cx="360495" cy="20710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/>
              <p:cNvCxnSpPr>
                <a:stCxn id="364" idx="2"/>
                <a:endCxn id="374" idx="6"/>
              </p:cNvCxnSpPr>
              <p:nvPr/>
            </p:nvCxnSpPr>
            <p:spPr>
              <a:xfrm flipH="1" flipV="1">
                <a:off x="6506822" y="4328047"/>
                <a:ext cx="360495" cy="50865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>
                <a:stCxn id="363" idx="1"/>
                <a:endCxn id="374" idx="6"/>
              </p:cNvCxnSpPr>
              <p:nvPr/>
            </p:nvCxnSpPr>
            <p:spPr>
              <a:xfrm flipH="1" flipV="1">
                <a:off x="6506822" y="4328048"/>
                <a:ext cx="350075" cy="844477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>
                <a:stCxn id="363" idx="1"/>
                <a:endCxn id="372" idx="6"/>
              </p:cNvCxnSpPr>
              <p:nvPr/>
            </p:nvCxnSpPr>
            <p:spPr>
              <a:xfrm flipH="1" flipV="1">
                <a:off x="6506822" y="4566481"/>
                <a:ext cx="350075" cy="60604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>
                <a:stCxn id="377" idx="1"/>
                <a:endCxn id="372" idx="6"/>
              </p:cNvCxnSpPr>
              <p:nvPr/>
            </p:nvCxnSpPr>
            <p:spPr>
              <a:xfrm flipH="1">
                <a:off x="6506822" y="4254200"/>
                <a:ext cx="360495" cy="312282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/>
              <p:cNvCxnSpPr>
                <a:stCxn id="367" idx="1"/>
                <a:endCxn id="372" idx="6"/>
              </p:cNvCxnSpPr>
              <p:nvPr/>
            </p:nvCxnSpPr>
            <p:spPr>
              <a:xfrm flipH="1">
                <a:off x="6506822" y="4535157"/>
                <a:ext cx="360495" cy="3132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/>
              <p:cNvCxnSpPr>
                <a:stCxn id="364" idx="2"/>
                <a:endCxn id="372" idx="6"/>
              </p:cNvCxnSpPr>
              <p:nvPr/>
            </p:nvCxnSpPr>
            <p:spPr>
              <a:xfrm flipH="1" flipV="1">
                <a:off x="6506822" y="4566481"/>
                <a:ext cx="360495" cy="270226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/>
              <p:cNvCxnSpPr>
                <a:stCxn id="377" idx="1"/>
                <a:endCxn id="370" idx="6"/>
              </p:cNvCxnSpPr>
              <p:nvPr/>
            </p:nvCxnSpPr>
            <p:spPr>
              <a:xfrm flipH="1">
                <a:off x="6506822" y="4254200"/>
                <a:ext cx="360495" cy="5571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/>
              <p:cNvCxnSpPr>
                <a:stCxn id="367" idx="1"/>
                <a:endCxn id="370" idx="6"/>
              </p:cNvCxnSpPr>
              <p:nvPr/>
            </p:nvCxnSpPr>
            <p:spPr>
              <a:xfrm flipH="1">
                <a:off x="6506822" y="4535157"/>
                <a:ext cx="360495" cy="27619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>
                <a:stCxn id="365" idx="1"/>
                <a:endCxn id="370" idx="6"/>
              </p:cNvCxnSpPr>
              <p:nvPr/>
            </p:nvCxnSpPr>
            <p:spPr>
              <a:xfrm flipH="1" flipV="1">
                <a:off x="6506822" y="4811347"/>
                <a:ext cx="360495" cy="13536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/>
              <p:cNvCxnSpPr>
                <a:stCxn id="363" idx="1"/>
                <a:endCxn id="370" idx="6"/>
              </p:cNvCxnSpPr>
              <p:nvPr/>
            </p:nvCxnSpPr>
            <p:spPr>
              <a:xfrm flipH="1" flipV="1">
                <a:off x="6506822" y="4811347"/>
                <a:ext cx="350075" cy="361177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/>
              <p:cNvCxnSpPr>
                <a:stCxn id="376" idx="2"/>
                <a:endCxn id="368" idx="6"/>
              </p:cNvCxnSpPr>
              <p:nvPr/>
            </p:nvCxnSpPr>
            <p:spPr>
              <a:xfrm flipH="1">
                <a:off x="6506822" y="4272700"/>
                <a:ext cx="360495" cy="8438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>
                <a:stCxn id="367" idx="1"/>
                <a:endCxn id="368" idx="6"/>
              </p:cNvCxnSpPr>
              <p:nvPr/>
            </p:nvCxnSpPr>
            <p:spPr>
              <a:xfrm flipH="1">
                <a:off x="6506822" y="4535157"/>
                <a:ext cx="360495" cy="58139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/>
              <p:cNvCxnSpPr>
                <a:stCxn id="365" idx="1"/>
                <a:endCxn id="368" idx="6"/>
              </p:cNvCxnSpPr>
              <p:nvPr/>
            </p:nvCxnSpPr>
            <p:spPr>
              <a:xfrm flipH="1">
                <a:off x="6506822" y="4824884"/>
                <a:ext cx="360495" cy="29166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/>
              <p:cNvCxnSpPr>
                <a:stCxn id="363" idx="1"/>
                <a:endCxn id="369" idx="3"/>
              </p:cNvCxnSpPr>
              <p:nvPr/>
            </p:nvCxnSpPr>
            <p:spPr>
              <a:xfrm flipH="1" flipV="1">
                <a:off x="6506822" y="5108062"/>
                <a:ext cx="350075" cy="6446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5" name="Group 324"/>
              <p:cNvGrpSpPr/>
              <p:nvPr/>
            </p:nvGrpSpPr>
            <p:grpSpPr>
              <a:xfrm>
                <a:off x="7460446" y="4228701"/>
                <a:ext cx="212485" cy="198693"/>
                <a:chOff x="4460682" y="1494845"/>
                <a:chExt cx="365760" cy="365760"/>
              </a:xfrm>
            </p:grpSpPr>
            <p:sp>
              <p:nvSpPr>
                <p:cNvPr id="360" name="Oval 359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61" name="TextBox 360"/>
                <p:cNvSpPr txBox="1"/>
                <p:nvPr/>
              </p:nvSpPr>
              <p:spPr>
                <a:xfrm>
                  <a:off x="4460682" y="157195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Ln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326" name="Straight Connector 325"/>
              <p:cNvCxnSpPr>
                <a:stCxn id="361" idx="1"/>
                <a:endCxn id="376" idx="6"/>
              </p:cNvCxnSpPr>
              <p:nvPr/>
            </p:nvCxnSpPr>
            <p:spPr>
              <a:xfrm flipH="1" flipV="1">
                <a:off x="7079802" y="4272700"/>
                <a:ext cx="380644" cy="368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7" name="Group 326"/>
              <p:cNvGrpSpPr/>
              <p:nvPr/>
            </p:nvGrpSpPr>
            <p:grpSpPr>
              <a:xfrm>
                <a:off x="7460446" y="4467134"/>
                <a:ext cx="212485" cy="198693"/>
                <a:chOff x="4460682" y="1494845"/>
                <a:chExt cx="365760" cy="365760"/>
              </a:xfrm>
            </p:grpSpPr>
            <p:sp>
              <p:nvSpPr>
                <p:cNvPr id="358" name="Oval 357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59" name="TextBox 358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Lx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328" name="Group 327"/>
              <p:cNvGrpSpPr/>
              <p:nvPr/>
            </p:nvGrpSpPr>
            <p:grpSpPr>
              <a:xfrm>
                <a:off x="7460446" y="4712001"/>
                <a:ext cx="212485" cy="198693"/>
                <a:chOff x="4460682" y="1494845"/>
                <a:chExt cx="365760" cy="365760"/>
              </a:xfrm>
            </p:grpSpPr>
            <p:sp>
              <p:nvSpPr>
                <p:cNvPr id="356" name="Oval 355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57" name="TextBox 356"/>
                <p:cNvSpPr txBox="1"/>
                <p:nvPr/>
              </p:nvSpPr>
              <p:spPr>
                <a:xfrm>
                  <a:off x="4460682" y="1590385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Ly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329" name="Group 328"/>
              <p:cNvGrpSpPr/>
              <p:nvPr/>
            </p:nvGrpSpPr>
            <p:grpSpPr>
              <a:xfrm>
                <a:off x="7460446" y="5017201"/>
                <a:ext cx="212485" cy="198693"/>
                <a:chOff x="4460682" y="1494845"/>
                <a:chExt cx="365760" cy="365760"/>
              </a:xfrm>
            </p:grpSpPr>
            <p:sp>
              <p:nvSpPr>
                <p:cNvPr id="354" name="Oval 353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55" name="TextBox 354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err="1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Lz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330" name="Straight Connector 329"/>
              <p:cNvCxnSpPr>
                <a:stCxn id="358" idx="2"/>
                <a:endCxn id="376" idx="6"/>
              </p:cNvCxnSpPr>
              <p:nvPr/>
            </p:nvCxnSpPr>
            <p:spPr>
              <a:xfrm flipH="1" flipV="1">
                <a:off x="7079802" y="4272700"/>
                <a:ext cx="380644" cy="29378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/>
              <p:cNvCxnSpPr>
                <a:stCxn id="357" idx="1"/>
                <a:endCxn id="376" idx="6"/>
              </p:cNvCxnSpPr>
              <p:nvPr/>
            </p:nvCxnSpPr>
            <p:spPr>
              <a:xfrm flipH="1" flipV="1">
                <a:off x="7079802" y="4272700"/>
                <a:ext cx="380644" cy="530162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/>
              <p:cNvCxnSpPr>
                <a:stCxn id="355" idx="1"/>
                <a:endCxn id="376" idx="6"/>
              </p:cNvCxnSpPr>
              <p:nvPr/>
            </p:nvCxnSpPr>
            <p:spPr>
              <a:xfrm flipH="1" flipV="1">
                <a:off x="7079802" y="4272700"/>
                <a:ext cx="380644" cy="83202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>
                <a:stCxn id="355" idx="1"/>
                <a:endCxn id="366" idx="6"/>
              </p:cNvCxnSpPr>
              <p:nvPr/>
            </p:nvCxnSpPr>
            <p:spPr>
              <a:xfrm flipH="1" flipV="1">
                <a:off x="7079802" y="4546981"/>
                <a:ext cx="380644" cy="557742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/>
              <p:cNvCxnSpPr>
                <a:stCxn id="361" idx="1"/>
                <a:endCxn id="366" idx="6"/>
              </p:cNvCxnSpPr>
              <p:nvPr/>
            </p:nvCxnSpPr>
            <p:spPr>
              <a:xfrm flipH="1">
                <a:off x="7079802" y="4309548"/>
                <a:ext cx="380644" cy="23743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/>
              <p:cNvCxnSpPr>
                <a:stCxn id="358" idx="2"/>
                <a:endCxn id="366" idx="6"/>
              </p:cNvCxnSpPr>
              <p:nvPr/>
            </p:nvCxnSpPr>
            <p:spPr>
              <a:xfrm flipH="1" flipV="1">
                <a:off x="7079802" y="4546981"/>
                <a:ext cx="380644" cy="1950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/>
              <p:cNvCxnSpPr>
                <a:stCxn id="357" idx="1"/>
                <a:endCxn id="366" idx="6"/>
              </p:cNvCxnSpPr>
              <p:nvPr/>
            </p:nvCxnSpPr>
            <p:spPr>
              <a:xfrm flipH="1" flipV="1">
                <a:off x="7079802" y="4546981"/>
                <a:ext cx="380644" cy="25588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/>
              <p:cNvCxnSpPr>
                <a:stCxn id="361" idx="1"/>
                <a:endCxn id="364" idx="6"/>
              </p:cNvCxnSpPr>
              <p:nvPr/>
            </p:nvCxnSpPr>
            <p:spPr>
              <a:xfrm flipH="1">
                <a:off x="7079802" y="4309548"/>
                <a:ext cx="380644" cy="52715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/>
              <p:cNvCxnSpPr>
                <a:stCxn id="359" idx="1"/>
                <a:endCxn id="364" idx="6"/>
              </p:cNvCxnSpPr>
              <p:nvPr/>
            </p:nvCxnSpPr>
            <p:spPr>
              <a:xfrm flipH="1">
                <a:off x="7079802" y="4554657"/>
                <a:ext cx="380644" cy="28204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/>
              <p:cNvCxnSpPr>
                <a:stCxn id="356" idx="2"/>
                <a:endCxn id="364" idx="6"/>
              </p:cNvCxnSpPr>
              <p:nvPr/>
            </p:nvCxnSpPr>
            <p:spPr>
              <a:xfrm flipH="1">
                <a:off x="7079802" y="4811347"/>
                <a:ext cx="380644" cy="2535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/>
              <p:cNvCxnSpPr>
                <a:stCxn id="355" idx="1"/>
                <a:endCxn id="365" idx="3"/>
              </p:cNvCxnSpPr>
              <p:nvPr/>
            </p:nvCxnSpPr>
            <p:spPr>
              <a:xfrm flipH="1" flipV="1">
                <a:off x="7079802" y="4824884"/>
                <a:ext cx="380644" cy="27984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/>
              <p:cNvCxnSpPr>
                <a:stCxn id="361" idx="1"/>
                <a:endCxn id="363" idx="3"/>
              </p:cNvCxnSpPr>
              <p:nvPr/>
            </p:nvCxnSpPr>
            <p:spPr>
              <a:xfrm flipH="1">
                <a:off x="7094290" y="4309548"/>
                <a:ext cx="366156" cy="862977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/>
              <p:cNvCxnSpPr>
                <a:stCxn id="359" idx="1"/>
                <a:endCxn id="363" idx="3"/>
              </p:cNvCxnSpPr>
              <p:nvPr/>
            </p:nvCxnSpPr>
            <p:spPr>
              <a:xfrm flipH="1">
                <a:off x="7094290" y="4554657"/>
                <a:ext cx="366156" cy="61786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/>
              <p:cNvCxnSpPr>
                <a:stCxn id="357" idx="1"/>
                <a:endCxn id="363" idx="3"/>
              </p:cNvCxnSpPr>
              <p:nvPr/>
            </p:nvCxnSpPr>
            <p:spPr>
              <a:xfrm flipH="1">
                <a:off x="7094290" y="4802862"/>
                <a:ext cx="366156" cy="36966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/>
              <p:cNvCxnSpPr>
                <a:stCxn id="355" idx="1"/>
                <a:endCxn id="363" idx="3"/>
              </p:cNvCxnSpPr>
              <p:nvPr/>
            </p:nvCxnSpPr>
            <p:spPr>
              <a:xfrm flipH="1">
                <a:off x="7094290" y="5104723"/>
                <a:ext cx="366156" cy="6780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5" name="TextBox 344"/>
              <p:cNvSpPr txBox="1"/>
              <p:nvPr/>
            </p:nvSpPr>
            <p:spPr>
              <a:xfrm rot="5400000">
                <a:off x="6315733" y="4940634"/>
                <a:ext cx="190300" cy="7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>
                    <a:solidFill>
                      <a:srgbClr val="676767"/>
                    </a:solidFill>
                    <a:latin typeface="Arial"/>
                  </a:rPr>
                  <a:t>….</a:t>
                </a:r>
                <a:endParaRPr lang="en-US" sz="200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sp>
            <p:nvSpPr>
              <p:cNvPr id="346" name="TextBox 345"/>
              <p:cNvSpPr txBox="1"/>
              <p:nvPr/>
            </p:nvSpPr>
            <p:spPr>
              <a:xfrm rot="5400000">
                <a:off x="7489784" y="4942789"/>
                <a:ext cx="190300" cy="7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>
                    <a:solidFill>
                      <a:srgbClr val="676767"/>
                    </a:solidFill>
                    <a:latin typeface="Arial"/>
                  </a:rPr>
                  <a:t>….</a:t>
                </a:r>
                <a:endParaRPr lang="en-US" sz="200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grpSp>
            <p:nvGrpSpPr>
              <p:cNvPr id="347" name="Group 346"/>
              <p:cNvGrpSpPr/>
              <p:nvPr/>
            </p:nvGrpSpPr>
            <p:grpSpPr>
              <a:xfrm>
                <a:off x="7971195" y="4475628"/>
                <a:ext cx="204578" cy="230080"/>
                <a:chOff x="4442055" y="1305365"/>
                <a:chExt cx="365762" cy="442136"/>
              </a:xfrm>
            </p:grpSpPr>
            <p:sp>
              <p:nvSpPr>
                <p:cNvPr id="352" name="Oval 351"/>
                <p:cNvSpPr/>
                <p:nvPr/>
              </p:nvSpPr>
              <p:spPr>
                <a:xfrm>
                  <a:off x="4442055" y="130536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53" name="TextBox 352"/>
                <p:cNvSpPr txBox="1"/>
                <p:nvPr/>
              </p:nvSpPr>
              <p:spPr>
                <a:xfrm>
                  <a:off x="4442057" y="1597764"/>
                  <a:ext cx="365760" cy="14973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err="1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Tn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348" name="Straight Connector 347"/>
              <p:cNvCxnSpPr>
                <a:stCxn id="354" idx="6"/>
                <a:endCxn id="295" idx="2"/>
              </p:cNvCxnSpPr>
              <p:nvPr/>
            </p:nvCxnSpPr>
            <p:spPr>
              <a:xfrm flipV="1">
                <a:off x="7672931" y="4793748"/>
                <a:ext cx="291904" cy="32280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/>
              <p:cNvCxnSpPr>
                <a:stCxn id="356" idx="6"/>
                <a:endCxn id="295" idx="2"/>
              </p:cNvCxnSpPr>
              <p:nvPr/>
            </p:nvCxnSpPr>
            <p:spPr>
              <a:xfrm flipV="1">
                <a:off x="7672931" y="4793748"/>
                <a:ext cx="291904" cy="1760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Connector 349"/>
              <p:cNvCxnSpPr>
                <a:stCxn id="358" idx="6"/>
                <a:endCxn id="352" idx="2"/>
              </p:cNvCxnSpPr>
              <p:nvPr/>
            </p:nvCxnSpPr>
            <p:spPr>
              <a:xfrm>
                <a:off x="7672931" y="4566481"/>
                <a:ext cx="298264" cy="4315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Connector 350"/>
              <p:cNvCxnSpPr>
                <a:stCxn id="360" idx="5"/>
                <a:endCxn id="352" idx="2"/>
              </p:cNvCxnSpPr>
              <p:nvPr/>
            </p:nvCxnSpPr>
            <p:spPr>
              <a:xfrm>
                <a:off x="7641813" y="4398296"/>
                <a:ext cx="329382" cy="17250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4" name="Cloud 293"/>
            <p:cNvSpPr/>
            <p:nvPr/>
          </p:nvSpPr>
          <p:spPr>
            <a:xfrm rot="402459">
              <a:off x="5903897" y="4730813"/>
              <a:ext cx="2212771" cy="1141720"/>
            </a:xfrm>
            <a:prstGeom prst="cloud">
              <a:avLst/>
            </a:prstGeom>
            <a:solidFill>
              <a:srgbClr val="8EBCDC">
                <a:alpha val="65000"/>
              </a:srgb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5" name="Oval 294"/>
            <p:cNvSpPr/>
            <p:nvPr/>
          </p:nvSpPr>
          <p:spPr>
            <a:xfrm>
              <a:off x="7965922" y="5301674"/>
              <a:ext cx="204577" cy="190335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200" dirty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378" name="Rectangle 377"/>
          <p:cNvSpPr/>
          <p:nvPr/>
        </p:nvSpPr>
        <p:spPr>
          <a:xfrm>
            <a:off x="6442470" y="4346891"/>
            <a:ext cx="1420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WAN Fabric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379" name="Group 378"/>
          <p:cNvGrpSpPr/>
          <p:nvPr/>
        </p:nvGrpSpPr>
        <p:grpSpPr>
          <a:xfrm>
            <a:off x="8268802" y="4708145"/>
            <a:ext cx="2151540" cy="1145327"/>
            <a:chOff x="5921942" y="4730811"/>
            <a:chExt cx="2254920" cy="1145327"/>
          </a:xfrm>
        </p:grpSpPr>
        <p:grpSp>
          <p:nvGrpSpPr>
            <p:cNvPr id="380" name="Group 379"/>
            <p:cNvGrpSpPr/>
            <p:nvPr/>
          </p:nvGrpSpPr>
          <p:grpSpPr>
            <a:xfrm>
              <a:off x="6049367" y="4776447"/>
              <a:ext cx="2127495" cy="1099691"/>
              <a:chOff x="6048280" y="4173353"/>
              <a:chExt cx="2127495" cy="1099691"/>
            </a:xfrm>
          </p:grpSpPr>
          <p:grpSp>
            <p:nvGrpSpPr>
              <p:cNvPr id="383" name="Group 382"/>
              <p:cNvGrpSpPr/>
              <p:nvPr/>
            </p:nvGrpSpPr>
            <p:grpSpPr>
              <a:xfrm>
                <a:off x="6867317" y="4173353"/>
                <a:ext cx="212485" cy="198693"/>
                <a:chOff x="4460682" y="1494845"/>
                <a:chExt cx="365760" cy="365760"/>
              </a:xfrm>
            </p:grpSpPr>
            <p:sp>
              <p:nvSpPr>
                <p:cNvPr id="461" name="Oval 460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62" name="TextBox 461"/>
                <p:cNvSpPr txBox="1"/>
                <p:nvPr/>
              </p:nvSpPr>
              <p:spPr>
                <a:xfrm>
                  <a:off x="4460682" y="157195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S0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384" name="Group 383"/>
              <p:cNvGrpSpPr/>
              <p:nvPr/>
            </p:nvGrpSpPr>
            <p:grpSpPr>
              <a:xfrm>
                <a:off x="6294337" y="4228701"/>
                <a:ext cx="212485" cy="198693"/>
                <a:chOff x="4460682" y="1494845"/>
                <a:chExt cx="365760" cy="365760"/>
              </a:xfrm>
            </p:grpSpPr>
            <p:sp>
              <p:nvSpPr>
                <p:cNvPr id="459" name="Oval 458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60" name="TextBox 459"/>
                <p:cNvSpPr txBox="1"/>
                <p:nvPr/>
              </p:nvSpPr>
              <p:spPr>
                <a:xfrm>
                  <a:off x="4460682" y="157195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L0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385" name="Straight Connector 384"/>
              <p:cNvCxnSpPr>
                <a:stCxn id="461" idx="2"/>
                <a:endCxn id="459" idx="6"/>
              </p:cNvCxnSpPr>
              <p:nvPr/>
            </p:nvCxnSpPr>
            <p:spPr>
              <a:xfrm flipH="1">
                <a:off x="6506822" y="4272700"/>
                <a:ext cx="360495" cy="553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6" name="Group 385"/>
              <p:cNvGrpSpPr/>
              <p:nvPr/>
            </p:nvGrpSpPr>
            <p:grpSpPr>
              <a:xfrm>
                <a:off x="6294337" y="4467134"/>
                <a:ext cx="212485" cy="198693"/>
                <a:chOff x="4460682" y="1494845"/>
                <a:chExt cx="365760" cy="365760"/>
              </a:xfrm>
            </p:grpSpPr>
            <p:sp>
              <p:nvSpPr>
                <p:cNvPr id="457" name="Oval 456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58" name="TextBox 457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L8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387" name="Straight Connector 386"/>
              <p:cNvCxnSpPr>
                <a:stCxn id="459" idx="3"/>
              </p:cNvCxnSpPr>
              <p:nvPr/>
            </p:nvCxnSpPr>
            <p:spPr>
              <a:xfrm flipH="1">
                <a:off x="6048281" y="4398296"/>
                <a:ext cx="277175" cy="27624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/>
              <p:cNvCxnSpPr>
                <a:endCxn id="458" idx="1"/>
              </p:cNvCxnSpPr>
              <p:nvPr/>
            </p:nvCxnSpPr>
            <p:spPr>
              <a:xfrm flipV="1">
                <a:off x="6048282" y="4554657"/>
                <a:ext cx="246056" cy="110005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9" name="Group 388"/>
              <p:cNvGrpSpPr/>
              <p:nvPr/>
            </p:nvGrpSpPr>
            <p:grpSpPr>
              <a:xfrm>
                <a:off x="6294337" y="4712001"/>
                <a:ext cx="212485" cy="198693"/>
                <a:chOff x="4460682" y="1494845"/>
                <a:chExt cx="365760" cy="365760"/>
              </a:xfrm>
            </p:grpSpPr>
            <p:sp>
              <p:nvSpPr>
                <p:cNvPr id="455" name="Oval 454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56" name="TextBox 455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L16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390" name="Group 389"/>
              <p:cNvGrpSpPr/>
              <p:nvPr/>
            </p:nvGrpSpPr>
            <p:grpSpPr>
              <a:xfrm>
                <a:off x="6294337" y="5017201"/>
                <a:ext cx="212485" cy="198693"/>
                <a:chOff x="4460682" y="1494845"/>
                <a:chExt cx="365760" cy="365760"/>
              </a:xfrm>
            </p:grpSpPr>
            <p:sp>
              <p:nvSpPr>
                <p:cNvPr id="453" name="Oval 452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54" name="TextBox 453"/>
                <p:cNvSpPr txBox="1"/>
                <p:nvPr/>
              </p:nvSpPr>
              <p:spPr>
                <a:xfrm>
                  <a:off x="4460682" y="1590385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L64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391" name="Straight Connector 390"/>
              <p:cNvCxnSpPr>
                <a:endCxn id="456" idx="1"/>
              </p:cNvCxnSpPr>
              <p:nvPr/>
            </p:nvCxnSpPr>
            <p:spPr>
              <a:xfrm>
                <a:off x="6048280" y="4674537"/>
                <a:ext cx="246057" cy="124986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/>
              <p:cNvCxnSpPr>
                <a:endCxn id="454" idx="1"/>
              </p:cNvCxnSpPr>
              <p:nvPr/>
            </p:nvCxnSpPr>
            <p:spPr>
              <a:xfrm>
                <a:off x="6048280" y="4674537"/>
                <a:ext cx="246057" cy="43352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3" name="Group 392"/>
              <p:cNvGrpSpPr/>
              <p:nvPr/>
            </p:nvGrpSpPr>
            <p:grpSpPr>
              <a:xfrm>
                <a:off x="6867317" y="4447634"/>
                <a:ext cx="212485" cy="198693"/>
                <a:chOff x="4460682" y="1494845"/>
                <a:chExt cx="365760" cy="365760"/>
              </a:xfrm>
            </p:grpSpPr>
            <p:sp>
              <p:nvSpPr>
                <p:cNvPr id="451" name="Oval 450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52" name="TextBox 451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S16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394" name="Group 393"/>
              <p:cNvGrpSpPr/>
              <p:nvPr/>
            </p:nvGrpSpPr>
            <p:grpSpPr>
              <a:xfrm>
                <a:off x="6867317" y="4737360"/>
                <a:ext cx="212485" cy="198693"/>
                <a:chOff x="4460682" y="1502161"/>
                <a:chExt cx="365760" cy="365760"/>
              </a:xfrm>
            </p:grpSpPr>
            <p:sp>
              <p:nvSpPr>
                <p:cNvPr id="449" name="Oval 448"/>
                <p:cNvSpPr/>
                <p:nvPr/>
              </p:nvSpPr>
              <p:spPr>
                <a:xfrm>
                  <a:off x="4460682" y="1502161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50" name="TextBox 449"/>
                <p:cNvSpPr txBox="1"/>
                <p:nvPr/>
              </p:nvSpPr>
              <p:spPr>
                <a:xfrm>
                  <a:off x="4460682" y="1591557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S32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395" name="Group 394"/>
              <p:cNvGrpSpPr/>
              <p:nvPr/>
            </p:nvGrpSpPr>
            <p:grpSpPr>
              <a:xfrm>
                <a:off x="6856897" y="5074351"/>
                <a:ext cx="237392" cy="198693"/>
                <a:chOff x="4437977" y="1494845"/>
                <a:chExt cx="408634" cy="365760"/>
              </a:xfrm>
            </p:grpSpPr>
            <p:sp>
              <p:nvSpPr>
                <p:cNvPr id="447" name="Oval 446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48" name="TextBox 447"/>
                <p:cNvSpPr txBox="1"/>
                <p:nvPr/>
              </p:nvSpPr>
              <p:spPr>
                <a:xfrm>
                  <a:off x="4437977" y="1603846"/>
                  <a:ext cx="408634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S128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sp>
            <p:nvSpPr>
              <p:cNvPr id="396" name="TextBox 395"/>
              <p:cNvSpPr txBox="1"/>
              <p:nvPr/>
            </p:nvSpPr>
            <p:spPr>
              <a:xfrm rot="5400000">
                <a:off x="6902275" y="4984048"/>
                <a:ext cx="190300" cy="7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>
                    <a:solidFill>
                      <a:srgbClr val="676767"/>
                    </a:solidFill>
                    <a:latin typeface="Arial"/>
                  </a:rPr>
                  <a:t>….</a:t>
                </a:r>
                <a:endParaRPr lang="en-US" sz="200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cxnSp>
            <p:nvCxnSpPr>
              <p:cNvPr id="397" name="Straight Connector 396"/>
              <p:cNvCxnSpPr>
                <a:stCxn id="452" idx="1"/>
                <a:endCxn id="459" idx="6"/>
              </p:cNvCxnSpPr>
              <p:nvPr/>
            </p:nvCxnSpPr>
            <p:spPr>
              <a:xfrm flipH="1" flipV="1">
                <a:off x="6506822" y="4328048"/>
                <a:ext cx="360495" cy="20710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Connector 397"/>
              <p:cNvCxnSpPr>
                <a:stCxn id="449" idx="2"/>
                <a:endCxn id="459" idx="6"/>
              </p:cNvCxnSpPr>
              <p:nvPr/>
            </p:nvCxnSpPr>
            <p:spPr>
              <a:xfrm flipH="1" flipV="1">
                <a:off x="6506822" y="4328047"/>
                <a:ext cx="360495" cy="50865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Connector 398"/>
              <p:cNvCxnSpPr>
                <a:stCxn id="448" idx="1"/>
                <a:endCxn id="459" idx="6"/>
              </p:cNvCxnSpPr>
              <p:nvPr/>
            </p:nvCxnSpPr>
            <p:spPr>
              <a:xfrm flipH="1" flipV="1">
                <a:off x="6506822" y="4328048"/>
                <a:ext cx="350075" cy="844477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/>
              <p:cNvCxnSpPr>
                <a:stCxn id="448" idx="1"/>
                <a:endCxn id="457" idx="6"/>
              </p:cNvCxnSpPr>
              <p:nvPr/>
            </p:nvCxnSpPr>
            <p:spPr>
              <a:xfrm flipH="1" flipV="1">
                <a:off x="6506822" y="4566481"/>
                <a:ext cx="350075" cy="60604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Straight Connector 400"/>
              <p:cNvCxnSpPr>
                <a:stCxn id="462" idx="1"/>
                <a:endCxn id="457" idx="6"/>
              </p:cNvCxnSpPr>
              <p:nvPr/>
            </p:nvCxnSpPr>
            <p:spPr>
              <a:xfrm flipH="1">
                <a:off x="6506822" y="4254200"/>
                <a:ext cx="360495" cy="312282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/>
              <p:cNvCxnSpPr>
                <a:stCxn id="452" idx="1"/>
                <a:endCxn id="457" idx="6"/>
              </p:cNvCxnSpPr>
              <p:nvPr/>
            </p:nvCxnSpPr>
            <p:spPr>
              <a:xfrm flipH="1">
                <a:off x="6506822" y="4535157"/>
                <a:ext cx="360495" cy="3132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/>
              <p:cNvCxnSpPr>
                <a:stCxn id="449" idx="2"/>
                <a:endCxn id="457" idx="6"/>
              </p:cNvCxnSpPr>
              <p:nvPr/>
            </p:nvCxnSpPr>
            <p:spPr>
              <a:xfrm flipH="1" flipV="1">
                <a:off x="6506822" y="4566481"/>
                <a:ext cx="360495" cy="270226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Connector 403"/>
              <p:cNvCxnSpPr>
                <a:stCxn id="462" idx="1"/>
                <a:endCxn id="455" idx="6"/>
              </p:cNvCxnSpPr>
              <p:nvPr/>
            </p:nvCxnSpPr>
            <p:spPr>
              <a:xfrm flipH="1">
                <a:off x="6506822" y="4254200"/>
                <a:ext cx="360495" cy="5571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/>
              <p:cNvCxnSpPr>
                <a:stCxn id="452" idx="1"/>
                <a:endCxn id="455" idx="6"/>
              </p:cNvCxnSpPr>
              <p:nvPr/>
            </p:nvCxnSpPr>
            <p:spPr>
              <a:xfrm flipH="1">
                <a:off x="6506822" y="4535157"/>
                <a:ext cx="360495" cy="27619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/>
              <p:cNvCxnSpPr>
                <a:stCxn id="450" idx="1"/>
                <a:endCxn id="455" idx="6"/>
              </p:cNvCxnSpPr>
              <p:nvPr/>
            </p:nvCxnSpPr>
            <p:spPr>
              <a:xfrm flipH="1" flipV="1">
                <a:off x="6506822" y="4811347"/>
                <a:ext cx="360495" cy="13536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Straight Connector 406"/>
              <p:cNvCxnSpPr>
                <a:stCxn id="448" idx="1"/>
                <a:endCxn id="455" idx="6"/>
              </p:cNvCxnSpPr>
              <p:nvPr/>
            </p:nvCxnSpPr>
            <p:spPr>
              <a:xfrm flipH="1" flipV="1">
                <a:off x="6506822" y="4811347"/>
                <a:ext cx="350075" cy="361177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Connector 407"/>
              <p:cNvCxnSpPr>
                <a:stCxn id="461" idx="2"/>
                <a:endCxn id="453" idx="6"/>
              </p:cNvCxnSpPr>
              <p:nvPr/>
            </p:nvCxnSpPr>
            <p:spPr>
              <a:xfrm flipH="1">
                <a:off x="6506822" y="4272700"/>
                <a:ext cx="360495" cy="8438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Straight Connector 408"/>
              <p:cNvCxnSpPr>
                <a:stCxn id="452" idx="1"/>
                <a:endCxn id="453" idx="6"/>
              </p:cNvCxnSpPr>
              <p:nvPr/>
            </p:nvCxnSpPr>
            <p:spPr>
              <a:xfrm flipH="1">
                <a:off x="6506822" y="4535157"/>
                <a:ext cx="360495" cy="58139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Connector 409"/>
              <p:cNvCxnSpPr>
                <a:stCxn id="450" idx="1"/>
                <a:endCxn id="453" idx="6"/>
              </p:cNvCxnSpPr>
              <p:nvPr/>
            </p:nvCxnSpPr>
            <p:spPr>
              <a:xfrm flipH="1">
                <a:off x="6506822" y="4824884"/>
                <a:ext cx="360495" cy="29166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/>
              <p:cNvCxnSpPr>
                <a:stCxn id="448" idx="1"/>
                <a:endCxn id="454" idx="3"/>
              </p:cNvCxnSpPr>
              <p:nvPr/>
            </p:nvCxnSpPr>
            <p:spPr>
              <a:xfrm flipH="1" flipV="1">
                <a:off x="6506822" y="5108062"/>
                <a:ext cx="350075" cy="6446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2" name="Group 411"/>
              <p:cNvGrpSpPr/>
              <p:nvPr/>
            </p:nvGrpSpPr>
            <p:grpSpPr>
              <a:xfrm>
                <a:off x="7460446" y="4228701"/>
                <a:ext cx="212485" cy="198693"/>
                <a:chOff x="4460682" y="1494845"/>
                <a:chExt cx="365760" cy="365760"/>
              </a:xfrm>
            </p:grpSpPr>
            <p:sp>
              <p:nvSpPr>
                <p:cNvPr id="445" name="Oval 444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46" name="TextBox 445"/>
                <p:cNvSpPr txBox="1"/>
                <p:nvPr/>
              </p:nvSpPr>
              <p:spPr>
                <a:xfrm>
                  <a:off x="4460682" y="157195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Ln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413" name="Straight Connector 412"/>
              <p:cNvCxnSpPr>
                <a:stCxn id="446" idx="1"/>
                <a:endCxn id="461" idx="6"/>
              </p:cNvCxnSpPr>
              <p:nvPr/>
            </p:nvCxnSpPr>
            <p:spPr>
              <a:xfrm flipH="1" flipV="1">
                <a:off x="7079802" y="4272700"/>
                <a:ext cx="380644" cy="368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4" name="Group 413"/>
              <p:cNvGrpSpPr/>
              <p:nvPr/>
            </p:nvGrpSpPr>
            <p:grpSpPr>
              <a:xfrm>
                <a:off x="7460446" y="4467134"/>
                <a:ext cx="212485" cy="198693"/>
                <a:chOff x="4460682" y="1494845"/>
                <a:chExt cx="365760" cy="365760"/>
              </a:xfrm>
            </p:grpSpPr>
            <p:sp>
              <p:nvSpPr>
                <p:cNvPr id="443" name="Oval 442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44" name="TextBox 443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Lx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415" name="Group 414"/>
              <p:cNvGrpSpPr/>
              <p:nvPr/>
            </p:nvGrpSpPr>
            <p:grpSpPr>
              <a:xfrm>
                <a:off x="7460446" y="4712001"/>
                <a:ext cx="212485" cy="198693"/>
                <a:chOff x="4460682" y="1494845"/>
                <a:chExt cx="365760" cy="365760"/>
              </a:xfrm>
            </p:grpSpPr>
            <p:sp>
              <p:nvSpPr>
                <p:cNvPr id="441" name="Oval 440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42" name="TextBox 441"/>
                <p:cNvSpPr txBox="1"/>
                <p:nvPr/>
              </p:nvSpPr>
              <p:spPr>
                <a:xfrm>
                  <a:off x="4460682" y="1590385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Ly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416" name="Group 415"/>
              <p:cNvGrpSpPr/>
              <p:nvPr/>
            </p:nvGrpSpPr>
            <p:grpSpPr>
              <a:xfrm>
                <a:off x="7460446" y="5017201"/>
                <a:ext cx="212485" cy="198693"/>
                <a:chOff x="4460682" y="1494845"/>
                <a:chExt cx="365760" cy="365760"/>
              </a:xfrm>
            </p:grpSpPr>
            <p:sp>
              <p:nvSpPr>
                <p:cNvPr id="439" name="Oval 438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40" name="TextBox 439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err="1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Lz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417" name="Straight Connector 416"/>
              <p:cNvCxnSpPr>
                <a:stCxn id="443" idx="2"/>
                <a:endCxn id="461" idx="6"/>
              </p:cNvCxnSpPr>
              <p:nvPr/>
            </p:nvCxnSpPr>
            <p:spPr>
              <a:xfrm flipH="1" flipV="1">
                <a:off x="7079802" y="4272700"/>
                <a:ext cx="380644" cy="29378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Straight Connector 417"/>
              <p:cNvCxnSpPr>
                <a:stCxn id="442" idx="1"/>
                <a:endCxn id="461" idx="6"/>
              </p:cNvCxnSpPr>
              <p:nvPr/>
            </p:nvCxnSpPr>
            <p:spPr>
              <a:xfrm flipH="1" flipV="1">
                <a:off x="7079802" y="4272700"/>
                <a:ext cx="380644" cy="530162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Straight Connector 418"/>
              <p:cNvCxnSpPr>
                <a:stCxn id="440" idx="1"/>
                <a:endCxn id="461" idx="6"/>
              </p:cNvCxnSpPr>
              <p:nvPr/>
            </p:nvCxnSpPr>
            <p:spPr>
              <a:xfrm flipH="1" flipV="1">
                <a:off x="7079802" y="4272700"/>
                <a:ext cx="380644" cy="83202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/>
              <p:cNvCxnSpPr>
                <a:stCxn id="440" idx="1"/>
                <a:endCxn id="451" idx="6"/>
              </p:cNvCxnSpPr>
              <p:nvPr/>
            </p:nvCxnSpPr>
            <p:spPr>
              <a:xfrm flipH="1" flipV="1">
                <a:off x="7079802" y="4546981"/>
                <a:ext cx="380644" cy="557742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Straight Connector 420"/>
              <p:cNvCxnSpPr>
                <a:stCxn id="446" idx="1"/>
                <a:endCxn id="451" idx="6"/>
              </p:cNvCxnSpPr>
              <p:nvPr/>
            </p:nvCxnSpPr>
            <p:spPr>
              <a:xfrm flipH="1">
                <a:off x="7079802" y="4309548"/>
                <a:ext cx="380644" cy="23743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Connector 421"/>
              <p:cNvCxnSpPr>
                <a:stCxn id="443" idx="2"/>
                <a:endCxn id="451" idx="6"/>
              </p:cNvCxnSpPr>
              <p:nvPr/>
            </p:nvCxnSpPr>
            <p:spPr>
              <a:xfrm flipH="1" flipV="1">
                <a:off x="7079802" y="4546981"/>
                <a:ext cx="380644" cy="1950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Straight Connector 422"/>
              <p:cNvCxnSpPr>
                <a:stCxn id="442" idx="1"/>
                <a:endCxn id="451" idx="6"/>
              </p:cNvCxnSpPr>
              <p:nvPr/>
            </p:nvCxnSpPr>
            <p:spPr>
              <a:xfrm flipH="1" flipV="1">
                <a:off x="7079802" y="4546981"/>
                <a:ext cx="380644" cy="25588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/>
              <p:cNvCxnSpPr>
                <a:stCxn id="446" idx="1"/>
                <a:endCxn id="449" idx="6"/>
              </p:cNvCxnSpPr>
              <p:nvPr/>
            </p:nvCxnSpPr>
            <p:spPr>
              <a:xfrm flipH="1">
                <a:off x="7079802" y="4309548"/>
                <a:ext cx="380644" cy="52715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Straight Connector 424"/>
              <p:cNvCxnSpPr>
                <a:stCxn id="444" idx="1"/>
                <a:endCxn id="449" idx="6"/>
              </p:cNvCxnSpPr>
              <p:nvPr/>
            </p:nvCxnSpPr>
            <p:spPr>
              <a:xfrm flipH="1">
                <a:off x="7079802" y="4554657"/>
                <a:ext cx="380644" cy="28204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Straight Connector 425"/>
              <p:cNvCxnSpPr>
                <a:stCxn id="441" idx="2"/>
                <a:endCxn id="449" idx="6"/>
              </p:cNvCxnSpPr>
              <p:nvPr/>
            </p:nvCxnSpPr>
            <p:spPr>
              <a:xfrm flipH="1">
                <a:off x="7079802" y="4811347"/>
                <a:ext cx="380644" cy="2535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Straight Connector 426"/>
              <p:cNvCxnSpPr>
                <a:stCxn id="440" idx="1"/>
                <a:endCxn id="450" idx="3"/>
              </p:cNvCxnSpPr>
              <p:nvPr/>
            </p:nvCxnSpPr>
            <p:spPr>
              <a:xfrm flipH="1" flipV="1">
                <a:off x="7079802" y="4824884"/>
                <a:ext cx="380644" cy="27984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/>
              <p:cNvCxnSpPr>
                <a:stCxn id="446" idx="1"/>
                <a:endCxn id="448" idx="3"/>
              </p:cNvCxnSpPr>
              <p:nvPr/>
            </p:nvCxnSpPr>
            <p:spPr>
              <a:xfrm flipH="1">
                <a:off x="7094290" y="4309548"/>
                <a:ext cx="366156" cy="862977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Straight Connector 428"/>
              <p:cNvCxnSpPr>
                <a:stCxn id="444" idx="1"/>
                <a:endCxn id="448" idx="3"/>
              </p:cNvCxnSpPr>
              <p:nvPr/>
            </p:nvCxnSpPr>
            <p:spPr>
              <a:xfrm flipH="1">
                <a:off x="7094290" y="4554657"/>
                <a:ext cx="366156" cy="61786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/>
              <p:cNvCxnSpPr>
                <a:stCxn id="442" idx="1"/>
                <a:endCxn id="448" idx="3"/>
              </p:cNvCxnSpPr>
              <p:nvPr/>
            </p:nvCxnSpPr>
            <p:spPr>
              <a:xfrm flipH="1">
                <a:off x="7094290" y="4802862"/>
                <a:ext cx="366156" cy="36966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Connector 430"/>
              <p:cNvCxnSpPr>
                <a:stCxn id="440" idx="1"/>
                <a:endCxn id="448" idx="3"/>
              </p:cNvCxnSpPr>
              <p:nvPr/>
            </p:nvCxnSpPr>
            <p:spPr>
              <a:xfrm flipH="1">
                <a:off x="7094290" y="5104723"/>
                <a:ext cx="366156" cy="6780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2" name="TextBox 431"/>
              <p:cNvSpPr txBox="1"/>
              <p:nvPr/>
            </p:nvSpPr>
            <p:spPr>
              <a:xfrm rot="5400000">
                <a:off x="6315733" y="4940634"/>
                <a:ext cx="190300" cy="7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>
                    <a:solidFill>
                      <a:srgbClr val="676767"/>
                    </a:solidFill>
                    <a:latin typeface="Arial"/>
                  </a:rPr>
                  <a:t>….</a:t>
                </a:r>
                <a:endParaRPr lang="en-US" sz="200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sp>
            <p:nvSpPr>
              <p:cNvPr id="433" name="TextBox 432"/>
              <p:cNvSpPr txBox="1"/>
              <p:nvPr/>
            </p:nvSpPr>
            <p:spPr>
              <a:xfrm rot="5400000">
                <a:off x="7489784" y="4942789"/>
                <a:ext cx="190300" cy="7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>
                    <a:solidFill>
                      <a:srgbClr val="676767"/>
                    </a:solidFill>
                    <a:latin typeface="Arial"/>
                  </a:rPr>
                  <a:t>….</a:t>
                </a:r>
                <a:endParaRPr lang="en-US" sz="200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sp>
            <p:nvSpPr>
              <p:cNvPr id="434" name="TextBox 433"/>
              <p:cNvSpPr txBox="1"/>
              <p:nvPr/>
            </p:nvSpPr>
            <p:spPr>
              <a:xfrm>
                <a:off x="7971199" y="4627792"/>
                <a:ext cx="204576" cy="779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200" dirty="0" err="1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Tn</a:t>
                </a:r>
                <a:endParaRPr lang="fr-FR" sz="2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cxnSp>
            <p:nvCxnSpPr>
              <p:cNvPr id="435" name="Straight Connector 434"/>
              <p:cNvCxnSpPr>
                <a:stCxn id="439" idx="6"/>
                <a:endCxn id="382" idx="2"/>
              </p:cNvCxnSpPr>
              <p:nvPr/>
            </p:nvCxnSpPr>
            <p:spPr>
              <a:xfrm flipV="1">
                <a:off x="7672931" y="4732015"/>
                <a:ext cx="291903" cy="38453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Straight Connector 435"/>
              <p:cNvCxnSpPr>
                <a:stCxn id="441" idx="6"/>
                <a:endCxn id="382" idx="2"/>
              </p:cNvCxnSpPr>
              <p:nvPr/>
            </p:nvCxnSpPr>
            <p:spPr>
              <a:xfrm flipV="1">
                <a:off x="7672931" y="4732015"/>
                <a:ext cx="291903" cy="7933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Straight Connector 436"/>
              <p:cNvCxnSpPr>
                <a:stCxn id="443" idx="6"/>
                <a:endCxn id="382" idx="1"/>
              </p:cNvCxnSpPr>
              <p:nvPr/>
            </p:nvCxnSpPr>
            <p:spPr>
              <a:xfrm>
                <a:off x="7672931" y="4566481"/>
                <a:ext cx="321863" cy="9824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/>
              <p:cNvCxnSpPr>
                <a:stCxn id="445" idx="5"/>
                <a:endCxn id="382" idx="1"/>
              </p:cNvCxnSpPr>
              <p:nvPr/>
            </p:nvCxnSpPr>
            <p:spPr>
              <a:xfrm>
                <a:off x="7641814" y="4398296"/>
                <a:ext cx="352981" cy="266425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1" name="Cloud 380"/>
            <p:cNvSpPr/>
            <p:nvPr/>
          </p:nvSpPr>
          <p:spPr>
            <a:xfrm rot="402459">
              <a:off x="5921942" y="4730811"/>
              <a:ext cx="2212771" cy="1141720"/>
            </a:xfrm>
            <a:prstGeom prst="cloud">
              <a:avLst/>
            </a:prstGeom>
            <a:solidFill>
              <a:srgbClr val="8EBCDC">
                <a:alpha val="65000"/>
              </a:srgb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2" name="Oval 381"/>
            <p:cNvSpPr/>
            <p:nvPr/>
          </p:nvSpPr>
          <p:spPr>
            <a:xfrm>
              <a:off x="7965922" y="5239941"/>
              <a:ext cx="204577" cy="190335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200" dirty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463" name="Rectangle 462"/>
          <p:cNvSpPr/>
          <p:nvPr/>
        </p:nvSpPr>
        <p:spPr>
          <a:xfrm>
            <a:off x="8646092" y="4358510"/>
            <a:ext cx="1223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DC Fabric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64" name="TextBox 463"/>
          <p:cNvSpPr txBox="1"/>
          <p:nvPr/>
        </p:nvSpPr>
        <p:spPr>
          <a:xfrm>
            <a:off x="5815492" y="5592792"/>
            <a:ext cx="626977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ASBR</a:t>
            </a:r>
            <a:endParaRPr lang="fr-FR" sz="1200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65" name="TextBox 464"/>
          <p:cNvSpPr txBox="1"/>
          <p:nvPr/>
        </p:nvSpPr>
        <p:spPr>
          <a:xfrm>
            <a:off x="7968957" y="5575471"/>
            <a:ext cx="626977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ASBR</a:t>
            </a:r>
            <a:endParaRPr lang="fr-FR" sz="1200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87244" y="5904300"/>
            <a:ext cx="6096000" cy="3616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968AF"/>
                </a:solidFill>
              </a:rPr>
              <a:t>https://</a:t>
            </a:r>
            <a:r>
              <a:rPr lang="en-US" sz="1400" dirty="0" err="1">
                <a:solidFill>
                  <a:srgbClr val="2968AF"/>
                </a:solidFill>
              </a:rPr>
              <a:t>www.ietf.org</a:t>
            </a:r>
            <a:r>
              <a:rPr lang="en-US" sz="1400" dirty="0">
                <a:solidFill>
                  <a:srgbClr val="2968AF"/>
                </a:solidFill>
              </a:rPr>
              <a:t>/id/draft-filsfils-spring-large-scale-interconnect-03.txt</a:t>
            </a:r>
          </a:p>
        </p:txBody>
      </p:sp>
      <p:sp>
        <p:nvSpPr>
          <p:cNvPr id="466" name="Rectangle 465"/>
          <p:cNvSpPr/>
          <p:nvPr/>
        </p:nvSpPr>
        <p:spPr>
          <a:xfrm>
            <a:off x="378538" y="877012"/>
            <a:ext cx="11526077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dirty="0" smtClean="0">
                <a:solidFill>
                  <a:schemeClr val="tx2"/>
                </a:solidFill>
                <a:latin typeface="Arial"/>
              </a:rPr>
              <a:t>Don’t think in terms of “Controller” (controllers tend to be monolithic)</a:t>
            </a:r>
          </a:p>
          <a:p>
            <a:pPr>
              <a:lnSpc>
                <a:spcPct val="130000"/>
              </a:lnSpc>
            </a:pPr>
            <a:r>
              <a:rPr lang="en-US" dirty="0" smtClean="0">
                <a:solidFill>
                  <a:schemeClr val="tx2"/>
                </a:solidFill>
                <a:latin typeface="Arial"/>
              </a:rPr>
              <a:t>Think in terms of distributed applications (your Facebook page is not assembled by a monolithic ‘web controller’)</a:t>
            </a:r>
          </a:p>
          <a:p>
            <a:pPr>
              <a:lnSpc>
                <a:spcPct val="130000"/>
              </a:lnSpc>
            </a:pPr>
            <a:r>
              <a:rPr lang="en-US" dirty="0" smtClean="0">
                <a:solidFill>
                  <a:schemeClr val="tx2"/>
                </a:solidFill>
                <a:latin typeface="Arial"/>
              </a:rPr>
              <a:t>Distributed applications = Scaled </a:t>
            </a:r>
            <a:r>
              <a:rPr lang="en-US" dirty="0" err="1" smtClean="0">
                <a:solidFill>
                  <a:schemeClr val="tx2"/>
                </a:solidFill>
                <a:latin typeface="Arial"/>
              </a:rPr>
              <a:t>Microservice</a:t>
            </a:r>
            <a:r>
              <a:rPr lang="en-US" dirty="0" smtClean="0">
                <a:solidFill>
                  <a:schemeClr val="tx2"/>
                </a:solidFill>
                <a:latin typeface="Arial"/>
              </a:rPr>
              <a:t> Architecture</a:t>
            </a:r>
          </a:p>
        </p:txBody>
      </p:sp>
      <p:sp>
        <p:nvSpPr>
          <p:cNvPr id="3" name="Can 2"/>
          <p:cNvSpPr/>
          <p:nvPr/>
        </p:nvSpPr>
        <p:spPr>
          <a:xfrm>
            <a:off x="6871384" y="2812942"/>
            <a:ext cx="602766" cy="557348"/>
          </a:xfrm>
          <a:prstGeom prst="can">
            <a:avLst/>
          </a:prstGeom>
          <a:noFill/>
          <a:ln w="38100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592864" y="2455890"/>
            <a:ext cx="1246571" cy="1236617"/>
          </a:xfrm>
          <a:prstGeom prst="ellipse">
            <a:avLst/>
          </a:pr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7" name="Straight Connector 466"/>
          <p:cNvCxnSpPr>
            <a:endCxn id="6" idx="5"/>
          </p:cNvCxnSpPr>
          <p:nvPr/>
        </p:nvCxnSpPr>
        <p:spPr>
          <a:xfrm>
            <a:off x="6738572" y="2675036"/>
            <a:ext cx="918307" cy="836373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19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507" y="202193"/>
            <a:ext cx="11457784" cy="761069"/>
          </a:xfrm>
        </p:spPr>
        <p:txBody>
          <a:bodyPr>
            <a:noAutofit/>
          </a:bodyPr>
          <a:lstStyle/>
          <a:p>
            <a:r>
              <a:rPr lang="en-US" sz="3200" b="0" dirty="0" smtClean="0"/>
              <a:t>SDN is a Big Data Problem</a:t>
            </a:r>
            <a:endParaRPr lang="en-US" sz="3200" b="0" dirty="0"/>
          </a:p>
        </p:txBody>
      </p:sp>
      <p:grpSp>
        <p:nvGrpSpPr>
          <p:cNvPr id="119" name="Group 118"/>
          <p:cNvGrpSpPr/>
          <p:nvPr/>
        </p:nvGrpSpPr>
        <p:grpSpPr>
          <a:xfrm>
            <a:off x="10727750" y="5031146"/>
            <a:ext cx="542559" cy="556741"/>
            <a:chOff x="4454104" y="1397996"/>
            <a:chExt cx="441017" cy="567117"/>
          </a:xfrm>
        </p:grpSpPr>
        <p:sp>
          <p:nvSpPr>
            <p:cNvPr id="120" name="Oval 119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4472407" y="1543378"/>
              <a:ext cx="408139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22" name="Straight Connector 121"/>
          <p:cNvCxnSpPr>
            <a:stCxn id="382" idx="6"/>
            <a:endCxn id="120" idx="2"/>
          </p:cNvCxnSpPr>
          <p:nvPr/>
        </p:nvCxnSpPr>
        <p:spPr>
          <a:xfrm flipV="1">
            <a:off x="10414271" y="5309517"/>
            <a:ext cx="313479" cy="292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/>
          <p:cNvGrpSpPr/>
          <p:nvPr/>
        </p:nvGrpSpPr>
        <p:grpSpPr>
          <a:xfrm>
            <a:off x="3087559" y="4962984"/>
            <a:ext cx="542559" cy="556741"/>
            <a:chOff x="4454104" y="1397996"/>
            <a:chExt cx="441017" cy="567117"/>
          </a:xfrm>
        </p:grpSpPr>
        <p:sp>
          <p:nvSpPr>
            <p:cNvPr id="124" name="Oval 123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4454105" y="1543378"/>
              <a:ext cx="441016" cy="2743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User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3966218" y="4692407"/>
            <a:ext cx="2225147" cy="1145325"/>
            <a:chOff x="5844791" y="4730813"/>
            <a:chExt cx="2332069" cy="1145325"/>
          </a:xfrm>
        </p:grpSpPr>
        <p:grpSp>
          <p:nvGrpSpPr>
            <p:cNvPr id="127" name="Group 126"/>
            <p:cNvGrpSpPr/>
            <p:nvPr/>
          </p:nvGrpSpPr>
          <p:grpSpPr>
            <a:xfrm>
              <a:off x="5844791" y="4776447"/>
              <a:ext cx="2332069" cy="1099691"/>
              <a:chOff x="5843704" y="4173353"/>
              <a:chExt cx="2332069" cy="1099691"/>
            </a:xfrm>
          </p:grpSpPr>
          <p:grpSp>
            <p:nvGrpSpPr>
              <p:cNvPr id="133" name="Group 132"/>
              <p:cNvGrpSpPr/>
              <p:nvPr/>
            </p:nvGrpSpPr>
            <p:grpSpPr>
              <a:xfrm>
                <a:off x="6867317" y="4173353"/>
                <a:ext cx="212485" cy="198693"/>
                <a:chOff x="4460682" y="1494845"/>
                <a:chExt cx="365760" cy="365760"/>
              </a:xfrm>
            </p:grpSpPr>
            <p:sp>
              <p:nvSpPr>
                <p:cNvPr id="288" name="Oval 287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89" name="TextBox 288"/>
                <p:cNvSpPr txBox="1"/>
                <p:nvPr/>
              </p:nvSpPr>
              <p:spPr>
                <a:xfrm>
                  <a:off x="4460682" y="157195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S0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141" name="Group 140"/>
              <p:cNvGrpSpPr/>
              <p:nvPr/>
            </p:nvGrpSpPr>
            <p:grpSpPr>
              <a:xfrm>
                <a:off x="6294337" y="4228701"/>
                <a:ext cx="212485" cy="198693"/>
                <a:chOff x="4460682" y="1494845"/>
                <a:chExt cx="365760" cy="365760"/>
              </a:xfrm>
            </p:grpSpPr>
            <p:sp>
              <p:nvSpPr>
                <p:cNvPr id="286" name="Oval 285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87" name="TextBox 286"/>
                <p:cNvSpPr txBox="1"/>
                <p:nvPr/>
              </p:nvSpPr>
              <p:spPr>
                <a:xfrm>
                  <a:off x="4460682" y="157195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L0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142" name="Straight Connector 141"/>
              <p:cNvCxnSpPr>
                <a:stCxn id="288" idx="2"/>
                <a:endCxn id="286" idx="6"/>
              </p:cNvCxnSpPr>
              <p:nvPr/>
            </p:nvCxnSpPr>
            <p:spPr>
              <a:xfrm flipH="1">
                <a:off x="6506822" y="4272700"/>
                <a:ext cx="360495" cy="553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5" name="Group 174"/>
              <p:cNvGrpSpPr/>
              <p:nvPr/>
            </p:nvGrpSpPr>
            <p:grpSpPr>
              <a:xfrm>
                <a:off x="6294337" y="4467134"/>
                <a:ext cx="212485" cy="198693"/>
                <a:chOff x="4460682" y="1494845"/>
                <a:chExt cx="365760" cy="365760"/>
              </a:xfrm>
            </p:grpSpPr>
            <p:sp>
              <p:nvSpPr>
                <p:cNvPr id="284" name="Oval 283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85" name="TextBox 284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L8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176" name="Group 175"/>
              <p:cNvGrpSpPr/>
              <p:nvPr/>
            </p:nvGrpSpPr>
            <p:grpSpPr>
              <a:xfrm>
                <a:off x="5843704" y="4579370"/>
                <a:ext cx="204578" cy="190335"/>
                <a:chOff x="4442055" y="1508729"/>
                <a:chExt cx="365762" cy="365760"/>
              </a:xfrm>
            </p:grpSpPr>
            <p:sp>
              <p:nvSpPr>
                <p:cNvPr id="282" name="Oval 281"/>
                <p:cNvSpPr/>
                <p:nvPr/>
              </p:nvSpPr>
              <p:spPr>
                <a:xfrm>
                  <a:off x="4442055" y="1508729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83" name="TextBox 282"/>
                <p:cNvSpPr txBox="1"/>
                <p:nvPr/>
              </p:nvSpPr>
              <p:spPr>
                <a:xfrm>
                  <a:off x="4442057" y="1597764"/>
                  <a:ext cx="365760" cy="14973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T0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178" name="Straight Connector 177"/>
              <p:cNvCxnSpPr>
                <a:stCxn id="286" idx="3"/>
                <a:endCxn id="282" idx="6"/>
              </p:cNvCxnSpPr>
              <p:nvPr/>
            </p:nvCxnSpPr>
            <p:spPr>
              <a:xfrm flipH="1">
                <a:off x="6048281" y="4398296"/>
                <a:ext cx="277175" cy="27624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>
                <a:stCxn id="283" idx="3"/>
                <a:endCxn id="285" idx="1"/>
              </p:cNvCxnSpPr>
              <p:nvPr/>
            </p:nvCxnSpPr>
            <p:spPr>
              <a:xfrm flipV="1">
                <a:off x="6048282" y="4554657"/>
                <a:ext cx="246056" cy="110005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1" name="Group 180"/>
              <p:cNvGrpSpPr/>
              <p:nvPr/>
            </p:nvGrpSpPr>
            <p:grpSpPr>
              <a:xfrm>
                <a:off x="6294337" y="4712001"/>
                <a:ext cx="212485" cy="198693"/>
                <a:chOff x="4460682" y="1494845"/>
                <a:chExt cx="365760" cy="365760"/>
              </a:xfrm>
            </p:grpSpPr>
            <p:sp>
              <p:nvSpPr>
                <p:cNvPr id="280" name="Oval 279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81" name="TextBox 280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L16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182" name="Group 181"/>
              <p:cNvGrpSpPr/>
              <p:nvPr/>
            </p:nvGrpSpPr>
            <p:grpSpPr>
              <a:xfrm>
                <a:off x="6294337" y="5017201"/>
                <a:ext cx="212485" cy="198693"/>
                <a:chOff x="4460682" y="1494845"/>
                <a:chExt cx="365760" cy="365760"/>
              </a:xfrm>
            </p:grpSpPr>
            <p:sp>
              <p:nvSpPr>
                <p:cNvPr id="278" name="Oval 277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9" name="TextBox 278"/>
                <p:cNvSpPr txBox="1"/>
                <p:nvPr/>
              </p:nvSpPr>
              <p:spPr>
                <a:xfrm>
                  <a:off x="4460682" y="1590385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L64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183" name="Straight Connector 182"/>
              <p:cNvCxnSpPr>
                <a:stCxn id="282" idx="6"/>
                <a:endCxn id="281" idx="1"/>
              </p:cNvCxnSpPr>
              <p:nvPr/>
            </p:nvCxnSpPr>
            <p:spPr>
              <a:xfrm>
                <a:off x="6048280" y="4674537"/>
                <a:ext cx="246057" cy="124986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>
                <a:stCxn id="282" idx="6"/>
                <a:endCxn id="279" idx="1"/>
              </p:cNvCxnSpPr>
              <p:nvPr/>
            </p:nvCxnSpPr>
            <p:spPr>
              <a:xfrm>
                <a:off x="6048280" y="4674537"/>
                <a:ext cx="246057" cy="43352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>
              <a:xfrm>
                <a:off x="6867317" y="4447634"/>
                <a:ext cx="212485" cy="198693"/>
                <a:chOff x="4460682" y="1494845"/>
                <a:chExt cx="365760" cy="365760"/>
              </a:xfrm>
            </p:grpSpPr>
            <p:sp>
              <p:nvSpPr>
                <p:cNvPr id="276" name="Oval 275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7" name="TextBox 276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S16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186" name="Group 185"/>
              <p:cNvGrpSpPr/>
              <p:nvPr/>
            </p:nvGrpSpPr>
            <p:grpSpPr>
              <a:xfrm>
                <a:off x="6867317" y="4737360"/>
                <a:ext cx="212485" cy="198693"/>
                <a:chOff x="4460682" y="1502161"/>
                <a:chExt cx="365760" cy="365760"/>
              </a:xfrm>
            </p:grpSpPr>
            <p:sp>
              <p:nvSpPr>
                <p:cNvPr id="274" name="Oval 273"/>
                <p:cNvSpPr/>
                <p:nvPr/>
              </p:nvSpPr>
              <p:spPr>
                <a:xfrm>
                  <a:off x="4460682" y="1502161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5" name="TextBox 274"/>
                <p:cNvSpPr txBox="1"/>
                <p:nvPr/>
              </p:nvSpPr>
              <p:spPr>
                <a:xfrm>
                  <a:off x="4460682" y="1591557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S32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187" name="Group 186"/>
              <p:cNvGrpSpPr/>
              <p:nvPr/>
            </p:nvGrpSpPr>
            <p:grpSpPr>
              <a:xfrm>
                <a:off x="6856897" y="5074351"/>
                <a:ext cx="237392" cy="198693"/>
                <a:chOff x="4437977" y="1494845"/>
                <a:chExt cx="408634" cy="365760"/>
              </a:xfrm>
            </p:grpSpPr>
            <p:sp>
              <p:nvSpPr>
                <p:cNvPr id="272" name="Oval 271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3" name="TextBox 272"/>
                <p:cNvSpPr txBox="1"/>
                <p:nvPr/>
              </p:nvSpPr>
              <p:spPr>
                <a:xfrm>
                  <a:off x="4437977" y="1603846"/>
                  <a:ext cx="408634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S128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sp>
            <p:nvSpPr>
              <p:cNvPr id="219" name="TextBox 218"/>
              <p:cNvSpPr txBox="1"/>
              <p:nvPr/>
            </p:nvSpPr>
            <p:spPr>
              <a:xfrm rot="5400000">
                <a:off x="6902275" y="4984048"/>
                <a:ext cx="190300" cy="7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>
                    <a:solidFill>
                      <a:srgbClr val="676767"/>
                    </a:solidFill>
                    <a:latin typeface="Arial"/>
                  </a:rPr>
                  <a:t>….</a:t>
                </a:r>
                <a:endParaRPr lang="en-US" sz="200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cxnSp>
            <p:nvCxnSpPr>
              <p:cNvPr id="220" name="Straight Connector 219"/>
              <p:cNvCxnSpPr>
                <a:stCxn id="277" idx="1"/>
                <a:endCxn id="286" idx="6"/>
              </p:cNvCxnSpPr>
              <p:nvPr/>
            </p:nvCxnSpPr>
            <p:spPr>
              <a:xfrm flipH="1" flipV="1">
                <a:off x="6506822" y="4328048"/>
                <a:ext cx="360495" cy="20710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>
                <a:stCxn id="274" idx="2"/>
                <a:endCxn id="286" idx="6"/>
              </p:cNvCxnSpPr>
              <p:nvPr/>
            </p:nvCxnSpPr>
            <p:spPr>
              <a:xfrm flipH="1" flipV="1">
                <a:off x="6506822" y="4328047"/>
                <a:ext cx="360495" cy="50865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>
                <a:stCxn id="273" idx="1"/>
                <a:endCxn id="286" idx="6"/>
              </p:cNvCxnSpPr>
              <p:nvPr/>
            </p:nvCxnSpPr>
            <p:spPr>
              <a:xfrm flipH="1" flipV="1">
                <a:off x="6506822" y="4328048"/>
                <a:ext cx="350075" cy="844477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>
                <a:stCxn id="273" idx="1"/>
                <a:endCxn id="284" idx="6"/>
              </p:cNvCxnSpPr>
              <p:nvPr/>
            </p:nvCxnSpPr>
            <p:spPr>
              <a:xfrm flipH="1" flipV="1">
                <a:off x="6506822" y="4566481"/>
                <a:ext cx="350075" cy="60604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>
                <a:stCxn id="289" idx="1"/>
                <a:endCxn id="284" idx="6"/>
              </p:cNvCxnSpPr>
              <p:nvPr/>
            </p:nvCxnSpPr>
            <p:spPr>
              <a:xfrm flipH="1">
                <a:off x="6506822" y="4254200"/>
                <a:ext cx="360495" cy="312282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>
                <a:stCxn id="277" idx="1"/>
                <a:endCxn id="284" idx="6"/>
              </p:cNvCxnSpPr>
              <p:nvPr/>
            </p:nvCxnSpPr>
            <p:spPr>
              <a:xfrm flipH="1">
                <a:off x="6506822" y="4535157"/>
                <a:ext cx="360495" cy="3132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>
                <a:stCxn id="274" idx="2"/>
                <a:endCxn id="284" idx="6"/>
              </p:cNvCxnSpPr>
              <p:nvPr/>
            </p:nvCxnSpPr>
            <p:spPr>
              <a:xfrm flipH="1" flipV="1">
                <a:off x="6506822" y="4566481"/>
                <a:ext cx="360495" cy="270226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>
                <a:stCxn id="289" idx="1"/>
                <a:endCxn id="280" idx="6"/>
              </p:cNvCxnSpPr>
              <p:nvPr/>
            </p:nvCxnSpPr>
            <p:spPr>
              <a:xfrm flipH="1">
                <a:off x="6506822" y="4254200"/>
                <a:ext cx="360495" cy="5571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>
                <a:stCxn id="277" idx="1"/>
                <a:endCxn id="280" idx="6"/>
              </p:cNvCxnSpPr>
              <p:nvPr/>
            </p:nvCxnSpPr>
            <p:spPr>
              <a:xfrm flipH="1">
                <a:off x="6506822" y="4535157"/>
                <a:ext cx="360495" cy="27619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>
                <a:stCxn id="275" idx="1"/>
                <a:endCxn id="280" idx="6"/>
              </p:cNvCxnSpPr>
              <p:nvPr/>
            </p:nvCxnSpPr>
            <p:spPr>
              <a:xfrm flipH="1" flipV="1">
                <a:off x="6506822" y="4811347"/>
                <a:ext cx="360495" cy="13536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>
                <a:stCxn id="273" idx="1"/>
                <a:endCxn id="280" idx="6"/>
              </p:cNvCxnSpPr>
              <p:nvPr/>
            </p:nvCxnSpPr>
            <p:spPr>
              <a:xfrm flipH="1" flipV="1">
                <a:off x="6506822" y="4811347"/>
                <a:ext cx="350075" cy="361177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>
                <a:stCxn id="288" idx="2"/>
                <a:endCxn id="278" idx="6"/>
              </p:cNvCxnSpPr>
              <p:nvPr/>
            </p:nvCxnSpPr>
            <p:spPr>
              <a:xfrm flipH="1">
                <a:off x="6506822" y="4272700"/>
                <a:ext cx="360495" cy="8438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>
                <a:stCxn id="277" idx="1"/>
                <a:endCxn id="278" idx="6"/>
              </p:cNvCxnSpPr>
              <p:nvPr/>
            </p:nvCxnSpPr>
            <p:spPr>
              <a:xfrm flipH="1">
                <a:off x="6506822" y="4535157"/>
                <a:ext cx="360495" cy="58139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>
                <a:stCxn id="275" idx="1"/>
                <a:endCxn id="278" idx="6"/>
              </p:cNvCxnSpPr>
              <p:nvPr/>
            </p:nvCxnSpPr>
            <p:spPr>
              <a:xfrm flipH="1">
                <a:off x="6506822" y="4824884"/>
                <a:ext cx="360495" cy="29166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>
                <a:stCxn id="273" idx="1"/>
                <a:endCxn id="279" idx="3"/>
              </p:cNvCxnSpPr>
              <p:nvPr/>
            </p:nvCxnSpPr>
            <p:spPr>
              <a:xfrm flipH="1" flipV="1">
                <a:off x="6506822" y="5108062"/>
                <a:ext cx="350075" cy="6446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5" name="Group 234"/>
              <p:cNvGrpSpPr/>
              <p:nvPr/>
            </p:nvGrpSpPr>
            <p:grpSpPr>
              <a:xfrm>
                <a:off x="7460446" y="4228701"/>
                <a:ext cx="212485" cy="198693"/>
                <a:chOff x="4460682" y="1494845"/>
                <a:chExt cx="365760" cy="365760"/>
              </a:xfrm>
            </p:grpSpPr>
            <p:sp>
              <p:nvSpPr>
                <p:cNvPr id="270" name="Oval 269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71" name="TextBox 270"/>
                <p:cNvSpPr txBox="1"/>
                <p:nvPr/>
              </p:nvSpPr>
              <p:spPr>
                <a:xfrm>
                  <a:off x="4460682" y="157195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Ln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236" name="Straight Connector 235"/>
              <p:cNvCxnSpPr>
                <a:stCxn id="271" idx="1"/>
                <a:endCxn id="288" idx="6"/>
              </p:cNvCxnSpPr>
              <p:nvPr/>
            </p:nvCxnSpPr>
            <p:spPr>
              <a:xfrm flipH="1" flipV="1">
                <a:off x="7079802" y="4272700"/>
                <a:ext cx="380644" cy="368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7" name="Group 236"/>
              <p:cNvGrpSpPr/>
              <p:nvPr/>
            </p:nvGrpSpPr>
            <p:grpSpPr>
              <a:xfrm>
                <a:off x="7460446" y="4467134"/>
                <a:ext cx="212485" cy="198693"/>
                <a:chOff x="4460682" y="1494845"/>
                <a:chExt cx="365760" cy="365760"/>
              </a:xfrm>
            </p:grpSpPr>
            <p:sp>
              <p:nvSpPr>
                <p:cNvPr id="268" name="Oval 267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9" name="TextBox 268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Lx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238" name="Group 237"/>
              <p:cNvGrpSpPr/>
              <p:nvPr/>
            </p:nvGrpSpPr>
            <p:grpSpPr>
              <a:xfrm>
                <a:off x="7460446" y="4712001"/>
                <a:ext cx="212485" cy="198693"/>
                <a:chOff x="4460682" y="1494845"/>
                <a:chExt cx="365760" cy="365760"/>
              </a:xfrm>
            </p:grpSpPr>
            <p:sp>
              <p:nvSpPr>
                <p:cNvPr id="266" name="Oval 265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7" name="TextBox 266"/>
                <p:cNvSpPr txBox="1"/>
                <p:nvPr/>
              </p:nvSpPr>
              <p:spPr>
                <a:xfrm>
                  <a:off x="4460682" y="1590385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Ly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239" name="Group 238"/>
              <p:cNvGrpSpPr/>
              <p:nvPr/>
            </p:nvGrpSpPr>
            <p:grpSpPr>
              <a:xfrm>
                <a:off x="7460446" y="5017201"/>
                <a:ext cx="212485" cy="198693"/>
                <a:chOff x="4460682" y="1494845"/>
                <a:chExt cx="365760" cy="365760"/>
              </a:xfrm>
            </p:grpSpPr>
            <p:sp>
              <p:nvSpPr>
                <p:cNvPr id="264" name="Oval 263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5" name="TextBox 264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err="1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Lz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240" name="Straight Connector 239"/>
              <p:cNvCxnSpPr>
                <a:stCxn id="268" idx="2"/>
                <a:endCxn id="288" idx="6"/>
              </p:cNvCxnSpPr>
              <p:nvPr/>
            </p:nvCxnSpPr>
            <p:spPr>
              <a:xfrm flipH="1" flipV="1">
                <a:off x="7079802" y="4272700"/>
                <a:ext cx="380644" cy="29378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>
                <a:stCxn id="267" idx="1"/>
                <a:endCxn id="288" idx="6"/>
              </p:cNvCxnSpPr>
              <p:nvPr/>
            </p:nvCxnSpPr>
            <p:spPr>
              <a:xfrm flipH="1" flipV="1">
                <a:off x="7079802" y="4272700"/>
                <a:ext cx="380644" cy="530162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>
                <a:stCxn id="265" idx="1"/>
                <a:endCxn id="288" idx="6"/>
              </p:cNvCxnSpPr>
              <p:nvPr/>
            </p:nvCxnSpPr>
            <p:spPr>
              <a:xfrm flipH="1" flipV="1">
                <a:off x="7079802" y="4272700"/>
                <a:ext cx="380644" cy="83202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>
                <a:stCxn id="265" idx="1"/>
                <a:endCxn id="276" idx="6"/>
              </p:cNvCxnSpPr>
              <p:nvPr/>
            </p:nvCxnSpPr>
            <p:spPr>
              <a:xfrm flipH="1" flipV="1">
                <a:off x="7079802" y="4546981"/>
                <a:ext cx="380644" cy="557742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>
                <a:stCxn id="271" idx="1"/>
                <a:endCxn id="276" idx="6"/>
              </p:cNvCxnSpPr>
              <p:nvPr/>
            </p:nvCxnSpPr>
            <p:spPr>
              <a:xfrm flipH="1">
                <a:off x="7079802" y="4309548"/>
                <a:ext cx="380644" cy="23743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>
                <a:stCxn id="268" idx="2"/>
                <a:endCxn id="276" idx="6"/>
              </p:cNvCxnSpPr>
              <p:nvPr/>
            </p:nvCxnSpPr>
            <p:spPr>
              <a:xfrm flipH="1" flipV="1">
                <a:off x="7079802" y="4546981"/>
                <a:ext cx="380644" cy="1950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>
                <a:stCxn id="267" idx="1"/>
                <a:endCxn id="276" idx="6"/>
              </p:cNvCxnSpPr>
              <p:nvPr/>
            </p:nvCxnSpPr>
            <p:spPr>
              <a:xfrm flipH="1" flipV="1">
                <a:off x="7079802" y="4546981"/>
                <a:ext cx="380644" cy="25588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>
                <a:stCxn id="271" idx="1"/>
                <a:endCxn id="274" idx="6"/>
              </p:cNvCxnSpPr>
              <p:nvPr/>
            </p:nvCxnSpPr>
            <p:spPr>
              <a:xfrm flipH="1">
                <a:off x="7079802" y="4309548"/>
                <a:ext cx="380644" cy="52715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>
                <a:stCxn id="269" idx="1"/>
                <a:endCxn id="274" idx="6"/>
              </p:cNvCxnSpPr>
              <p:nvPr/>
            </p:nvCxnSpPr>
            <p:spPr>
              <a:xfrm flipH="1">
                <a:off x="7079802" y="4554657"/>
                <a:ext cx="380644" cy="28204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>
                <a:stCxn id="266" idx="2"/>
                <a:endCxn id="274" idx="6"/>
              </p:cNvCxnSpPr>
              <p:nvPr/>
            </p:nvCxnSpPr>
            <p:spPr>
              <a:xfrm flipH="1">
                <a:off x="7079802" y="4811347"/>
                <a:ext cx="380644" cy="2535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>
                <a:stCxn id="265" idx="1"/>
                <a:endCxn id="275" idx="3"/>
              </p:cNvCxnSpPr>
              <p:nvPr/>
            </p:nvCxnSpPr>
            <p:spPr>
              <a:xfrm flipH="1" flipV="1">
                <a:off x="7079802" y="4824884"/>
                <a:ext cx="380644" cy="27984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>
                <a:stCxn id="271" idx="1"/>
                <a:endCxn id="273" idx="3"/>
              </p:cNvCxnSpPr>
              <p:nvPr/>
            </p:nvCxnSpPr>
            <p:spPr>
              <a:xfrm flipH="1">
                <a:off x="7094290" y="4309548"/>
                <a:ext cx="366156" cy="862977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>
                <a:stCxn id="269" idx="1"/>
                <a:endCxn id="273" idx="3"/>
              </p:cNvCxnSpPr>
              <p:nvPr/>
            </p:nvCxnSpPr>
            <p:spPr>
              <a:xfrm flipH="1">
                <a:off x="7094290" y="4554657"/>
                <a:ext cx="366156" cy="61786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>
                <a:stCxn id="267" idx="1"/>
                <a:endCxn id="273" idx="3"/>
              </p:cNvCxnSpPr>
              <p:nvPr/>
            </p:nvCxnSpPr>
            <p:spPr>
              <a:xfrm flipH="1">
                <a:off x="7094290" y="4802862"/>
                <a:ext cx="366156" cy="36966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>
                <a:stCxn id="265" idx="1"/>
                <a:endCxn id="273" idx="3"/>
              </p:cNvCxnSpPr>
              <p:nvPr/>
            </p:nvCxnSpPr>
            <p:spPr>
              <a:xfrm flipH="1">
                <a:off x="7094290" y="5104723"/>
                <a:ext cx="366156" cy="6780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5" name="TextBox 254"/>
              <p:cNvSpPr txBox="1"/>
              <p:nvPr/>
            </p:nvSpPr>
            <p:spPr>
              <a:xfrm rot="5400000">
                <a:off x="6315733" y="4940634"/>
                <a:ext cx="190300" cy="7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>
                    <a:solidFill>
                      <a:srgbClr val="676767"/>
                    </a:solidFill>
                    <a:latin typeface="Arial"/>
                  </a:rPr>
                  <a:t>….</a:t>
                </a:r>
                <a:endParaRPr lang="en-US" sz="200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sp>
            <p:nvSpPr>
              <p:cNvPr id="256" name="TextBox 255"/>
              <p:cNvSpPr txBox="1"/>
              <p:nvPr/>
            </p:nvSpPr>
            <p:spPr>
              <a:xfrm rot="5400000">
                <a:off x="7489784" y="4942789"/>
                <a:ext cx="190300" cy="7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>
                    <a:solidFill>
                      <a:srgbClr val="676767"/>
                    </a:solidFill>
                    <a:latin typeface="Arial"/>
                  </a:rPr>
                  <a:t>….</a:t>
                </a:r>
                <a:endParaRPr lang="en-US" sz="200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grpSp>
            <p:nvGrpSpPr>
              <p:cNvPr id="257" name="Group 256"/>
              <p:cNvGrpSpPr/>
              <p:nvPr/>
            </p:nvGrpSpPr>
            <p:grpSpPr>
              <a:xfrm>
                <a:off x="7971195" y="4475628"/>
                <a:ext cx="204578" cy="230080"/>
                <a:chOff x="4442055" y="1305365"/>
                <a:chExt cx="365762" cy="442136"/>
              </a:xfrm>
            </p:grpSpPr>
            <p:sp>
              <p:nvSpPr>
                <p:cNvPr id="262" name="Oval 261"/>
                <p:cNvSpPr/>
                <p:nvPr/>
              </p:nvSpPr>
              <p:spPr>
                <a:xfrm>
                  <a:off x="4442055" y="130536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263" name="TextBox 262"/>
                <p:cNvSpPr txBox="1"/>
                <p:nvPr/>
              </p:nvSpPr>
              <p:spPr>
                <a:xfrm>
                  <a:off x="4442057" y="1597764"/>
                  <a:ext cx="365760" cy="14973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err="1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Tn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258" name="Straight Connector 257"/>
              <p:cNvCxnSpPr>
                <a:stCxn id="264" idx="6"/>
                <a:endCxn id="132" idx="2"/>
              </p:cNvCxnSpPr>
              <p:nvPr/>
            </p:nvCxnSpPr>
            <p:spPr>
              <a:xfrm flipV="1">
                <a:off x="7672931" y="4793748"/>
                <a:ext cx="291904" cy="32280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>
                <a:stCxn id="266" idx="6"/>
                <a:endCxn id="132" idx="2"/>
              </p:cNvCxnSpPr>
              <p:nvPr/>
            </p:nvCxnSpPr>
            <p:spPr>
              <a:xfrm flipV="1">
                <a:off x="7672931" y="4793748"/>
                <a:ext cx="291904" cy="1760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>
                <a:stCxn id="268" idx="6"/>
                <a:endCxn id="262" idx="2"/>
              </p:cNvCxnSpPr>
              <p:nvPr/>
            </p:nvCxnSpPr>
            <p:spPr>
              <a:xfrm>
                <a:off x="7672931" y="4566481"/>
                <a:ext cx="298264" cy="4315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/>
              <p:cNvCxnSpPr>
                <a:stCxn id="270" idx="5"/>
                <a:endCxn id="262" idx="2"/>
              </p:cNvCxnSpPr>
              <p:nvPr/>
            </p:nvCxnSpPr>
            <p:spPr>
              <a:xfrm>
                <a:off x="7641813" y="4398296"/>
                <a:ext cx="329382" cy="17250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8" name="Cloud 127"/>
            <p:cNvSpPr/>
            <p:nvPr/>
          </p:nvSpPr>
          <p:spPr>
            <a:xfrm rot="402459">
              <a:off x="5903897" y="4730813"/>
              <a:ext cx="2212771" cy="1141720"/>
            </a:xfrm>
            <a:prstGeom prst="cloud">
              <a:avLst/>
            </a:prstGeom>
            <a:solidFill>
              <a:srgbClr val="8EBCDC">
                <a:alpha val="65000"/>
              </a:srgb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Oval 131"/>
            <p:cNvSpPr/>
            <p:nvPr/>
          </p:nvSpPr>
          <p:spPr>
            <a:xfrm>
              <a:off x="7965922" y="5301674"/>
              <a:ext cx="204577" cy="190335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200" dirty="0">
                <a:solidFill>
                  <a:srgbClr val="FFFFFF"/>
                </a:solidFill>
                <a:latin typeface="Arial"/>
              </a:endParaRPr>
            </a:p>
          </p:txBody>
        </p:sp>
      </p:grpSp>
      <p:cxnSp>
        <p:nvCxnSpPr>
          <p:cNvPr id="290" name="Straight Connector 289"/>
          <p:cNvCxnSpPr>
            <a:stCxn id="124" idx="6"/>
            <a:endCxn id="282" idx="2"/>
          </p:cNvCxnSpPr>
          <p:nvPr/>
        </p:nvCxnSpPr>
        <p:spPr>
          <a:xfrm flipV="1">
            <a:off x="3630118" y="5239226"/>
            <a:ext cx="336100" cy="21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Rectangle 290"/>
          <p:cNvSpPr/>
          <p:nvPr/>
        </p:nvSpPr>
        <p:spPr>
          <a:xfrm>
            <a:off x="4288821" y="4342770"/>
            <a:ext cx="1480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Metro Fabric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292" name="Group 291"/>
          <p:cNvGrpSpPr/>
          <p:nvPr/>
        </p:nvGrpSpPr>
        <p:grpSpPr>
          <a:xfrm>
            <a:off x="6146225" y="4696528"/>
            <a:ext cx="2168751" cy="1145325"/>
            <a:chOff x="5903897" y="4730813"/>
            <a:chExt cx="2272963" cy="1145325"/>
          </a:xfrm>
        </p:grpSpPr>
        <p:grpSp>
          <p:nvGrpSpPr>
            <p:cNvPr id="293" name="Group 292"/>
            <p:cNvGrpSpPr/>
            <p:nvPr/>
          </p:nvGrpSpPr>
          <p:grpSpPr>
            <a:xfrm>
              <a:off x="6049367" y="4776447"/>
              <a:ext cx="2127493" cy="1099691"/>
              <a:chOff x="6048280" y="4173353"/>
              <a:chExt cx="2127493" cy="1099691"/>
            </a:xfrm>
          </p:grpSpPr>
          <p:grpSp>
            <p:nvGrpSpPr>
              <p:cNvPr id="296" name="Group 295"/>
              <p:cNvGrpSpPr/>
              <p:nvPr/>
            </p:nvGrpSpPr>
            <p:grpSpPr>
              <a:xfrm>
                <a:off x="6867317" y="4173353"/>
                <a:ext cx="212485" cy="198693"/>
                <a:chOff x="4460682" y="1494845"/>
                <a:chExt cx="365760" cy="365760"/>
              </a:xfrm>
            </p:grpSpPr>
            <p:sp>
              <p:nvSpPr>
                <p:cNvPr id="376" name="Oval 375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77" name="TextBox 376"/>
                <p:cNvSpPr txBox="1"/>
                <p:nvPr/>
              </p:nvSpPr>
              <p:spPr>
                <a:xfrm>
                  <a:off x="4460682" y="157195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S0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297" name="Group 296"/>
              <p:cNvGrpSpPr/>
              <p:nvPr/>
            </p:nvGrpSpPr>
            <p:grpSpPr>
              <a:xfrm>
                <a:off x="6294337" y="4228701"/>
                <a:ext cx="212485" cy="198693"/>
                <a:chOff x="4460682" y="1494845"/>
                <a:chExt cx="365760" cy="365760"/>
              </a:xfrm>
            </p:grpSpPr>
            <p:sp>
              <p:nvSpPr>
                <p:cNvPr id="374" name="Oval 373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75" name="TextBox 374"/>
                <p:cNvSpPr txBox="1"/>
                <p:nvPr/>
              </p:nvSpPr>
              <p:spPr>
                <a:xfrm>
                  <a:off x="4460682" y="157195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L0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298" name="Straight Connector 297"/>
              <p:cNvCxnSpPr>
                <a:stCxn id="376" idx="2"/>
                <a:endCxn id="374" idx="6"/>
              </p:cNvCxnSpPr>
              <p:nvPr/>
            </p:nvCxnSpPr>
            <p:spPr>
              <a:xfrm flipH="1">
                <a:off x="6506822" y="4272700"/>
                <a:ext cx="360495" cy="553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9" name="Group 298"/>
              <p:cNvGrpSpPr/>
              <p:nvPr/>
            </p:nvGrpSpPr>
            <p:grpSpPr>
              <a:xfrm>
                <a:off x="6294337" y="4467134"/>
                <a:ext cx="212485" cy="198693"/>
                <a:chOff x="4460682" y="1494845"/>
                <a:chExt cx="365760" cy="365760"/>
              </a:xfrm>
            </p:grpSpPr>
            <p:sp>
              <p:nvSpPr>
                <p:cNvPr id="372" name="Oval 371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73" name="TextBox 372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L8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300" name="Straight Connector 299"/>
              <p:cNvCxnSpPr>
                <a:stCxn id="374" idx="3"/>
              </p:cNvCxnSpPr>
              <p:nvPr/>
            </p:nvCxnSpPr>
            <p:spPr>
              <a:xfrm flipH="1">
                <a:off x="6048281" y="4398296"/>
                <a:ext cx="277175" cy="27624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>
                <a:endCxn id="373" idx="1"/>
              </p:cNvCxnSpPr>
              <p:nvPr/>
            </p:nvCxnSpPr>
            <p:spPr>
              <a:xfrm flipV="1">
                <a:off x="6048282" y="4554657"/>
                <a:ext cx="246056" cy="110005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2" name="Group 301"/>
              <p:cNvGrpSpPr/>
              <p:nvPr/>
            </p:nvGrpSpPr>
            <p:grpSpPr>
              <a:xfrm>
                <a:off x="6294337" y="4712001"/>
                <a:ext cx="212485" cy="198693"/>
                <a:chOff x="4460682" y="1494845"/>
                <a:chExt cx="365760" cy="365760"/>
              </a:xfrm>
            </p:grpSpPr>
            <p:sp>
              <p:nvSpPr>
                <p:cNvPr id="370" name="Oval 369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71" name="TextBox 370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L16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303" name="Group 302"/>
              <p:cNvGrpSpPr/>
              <p:nvPr/>
            </p:nvGrpSpPr>
            <p:grpSpPr>
              <a:xfrm>
                <a:off x="6294337" y="5017201"/>
                <a:ext cx="212485" cy="198693"/>
                <a:chOff x="4460682" y="1494845"/>
                <a:chExt cx="365760" cy="365760"/>
              </a:xfrm>
            </p:grpSpPr>
            <p:sp>
              <p:nvSpPr>
                <p:cNvPr id="368" name="Oval 367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69" name="TextBox 368"/>
                <p:cNvSpPr txBox="1"/>
                <p:nvPr/>
              </p:nvSpPr>
              <p:spPr>
                <a:xfrm>
                  <a:off x="4460682" y="1590385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L64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304" name="Straight Connector 303"/>
              <p:cNvCxnSpPr>
                <a:endCxn id="371" idx="1"/>
              </p:cNvCxnSpPr>
              <p:nvPr/>
            </p:nvCxnSpPr>
            <p:spPr>
              <a:xfrm>
                <a:off x="6048280" y="4674537"/>
                <a:ext cx="246057" cy="124986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/>
              <p:cNvCxnSpPr>
                <a:endCxn id="369" idx="1"/>
              </p:cNvCxnSpPr>
              <p:nvPr/>
            </p:nvCxnSpPr>
            <p:spPr>
              <a:xfrm>
                <a:off x="6048280" y="4674537"/>
                <a:ext cx="246057" cy="43352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6" name="Group 305"/>
              <p:cNvGrpSpPr/>
              <p:nvPr/>
            </p:nvGrpSpPr>
            <p:grpSpPr>
              <a:xfrm>
                <a:off x="6867317" y="4447634"/>
                <a:ext cx="212485" cy="198693"/>
                <a:chOff x="4460682" y="1494845"/>
                <a:chExt cx="365760" cy="365760"/>
              </a:xfrm>
            </p:grpSpPr>
            <p:sp>
              <p:nvSpPr>
                <p:cNvPr id="366" name="Oval 365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67" name="TextBox 366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S16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307" name="Group 306"/>
              <p:cNvGrpSpPr/>
              <p:nvPr/>
            </p:nvGrpSpPr>
            <p:grpSpPr>
              <a:xfrm>
                <a:off x="6867317" y="4737360"/>
                <a:ext cx="212485" cy="198693"/>
                <a:chOff x="4460682" y="1502161"/>
                <a:chExt cx="365760" cy="365760"/>
              </a:xfrm>
            </p:grpSpPr>
            <p:sp>
              <p:nvSpPr>
                <p:cNvPr id="364" name="Oval 363"/>
                <p:cNvSpPr/>
                <p:nvPr/>
              </p:nvSpPr>
              <p:spPr>
                <a:xfrm>
                  <a:off x="4460682" y="1502161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65" name="TextBox 364"/>
                <p:cNvSpPr txBox="1"/>
                <p:nvPr/>
              </p:nvSpPr>
              <p:spPr>
                <a:xfrm>
                  <a:off x="4460682" y="1591557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S32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308" name="Group 307"/>
              <p:cNvGrpSpPr/>
              <p:nvPr/>
            </p:nvGrpSpPr>
            <p:grpSpPr>
              <a:xfrm>
                <a:off x="6856897" y="5074351"/>
                <a:ext cx="237392" cy="198693"/>
                <a:chOff x="4437977" y="1494845"/>
                <a:chExt cx="408634" cy="365760"/>
              </a:xfrm>
            </p:grpSpPr>
            <p:sp>
              <p:nvSpPr>
                <p:cNvPr id="362" name="Oval 361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63" name="TextBox 362"/>
                <p:cNvSpPr txBox="1"/>
                <p:nvPr/>
              </p:nvSpPr>
              <p:spPr>
                <a:xfrm>
                  <a:off x="4437977" y="1603846"/>
                  <a:ext cx="408634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S128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sp>
            <p:nvSpPr>
              <p:cNvPr id="309" name="TextBox 308"/>
              <p:cNvSpPr txBox="1"/>
              <p:nvPr/>
            </p:nvSpPr>
            <p:spPr>
              <a:xfrm rot="5400000">
                <a:off x="6902275" y="4984048"/>
                <a:ext cx="190300" cy="7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>
                    <a:solidFill>
                      <a:srgbClr val="676767"/>
                    </a:solidFill>
                    <a:latin typeface="Arial"/>
                  </a:rPr>
                  <a:t>….</a:t>
                </a:r>
                <a:endParaRPr lang="en-US" sz="200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cxnSp>
            <p:nvCxnSpPr>
              <p:cNvPr id="310" name="Straight Connector 309"/>
              <p:cNvCxnSpPr>
                <a:stCxn id="367" idx="1"/>
                <a:endCxn id="374" idx="6"/>
              </p:cNvCxnSpPr>
              <p:nvPr/>
            </p:nvCxnSpPr>
            <p:spPr>
              <a:xfrm flipH="1" flipV="1">
                <a:off x="6506822" y="4328048"/>
                <a:ext cx="360495" cy="20710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/>
              <p:cNvCxnSpPr>
                <a:stCxn id="364" idx="2"/>
                <a:endCxn id="374" idx="6"/>
              </p:cNvCxnSpPr>
              <p:nvPr/>
            </p:nvCxnSpPr>
            <p:spPr>
              <a:xfrm flipH="1" flipV="1">
                <a:off x="6506822" y="4328047"/>
                <a:ext cx="360495" cy="50865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>
                <a:stCxn id="363" idx="1"/>
                <a:endCxn id="374" idx="6"/>
              </p:cNvCxnSpPr>
              <p:nvPr/>
            </p:nvCxnSpPr>
            <p:spPr>
              <a:xfrm flipH="1" flipV="1">
                <a:off x="6506822" y="4328048"/>
                <a:ext cx="350075" cy="844477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>
                <a:stCxn id="363" idx="1"/>
                <a:endCxn id="372" idx="6"/>
              </p:cNvCxnSpPr>
              <p:nvPr/>
            </p:nvCxnSpPr>
            <p:spPr>
              <a:xfrm flipH="1" flipV="1">
                <a:off x="6506822" y="4566481"/>
                <a:ext cx="350075" cy="60604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>
                <a:stCxn id="377" idx="1"/>
                <a:endCxn id="372" idx="6"/>
              </p:cNvCxnSpPr>
              <p:nvPr/>
            </p:nvCxnSpPr>
            <p:spPr>
              <a:xfrm flipH="1">
                <a:off x="6506822" y="4254200"/>
                <a:ext cx="360495" cy="312282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/>
              <p:cNvCxnSpPr>
                <a:stCxn id="367" idx="1"/>
                <a:endCxn id="372" idx="6"/>
              </p:cNvCxnSpPr>
              <p:nvPr/>
            </p:nvCxnSpPr>
            <p:spPr>
              <a:xfrm flipH="1">
                <a:off x="6506822" y="4535157"/>
                <a:ext cx="360495" cy="3132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/>
              <p:cNvCxnSpPr>
                <a:stCxn id="364" idx="2"/>
                <a:endCxn id="372" idx="6"/>
              </p:cNvCxnSpPr>
              <p:nvPr/>
            </p:nvCxnSpPr>
            <p:spPr>
              <a:xfrm flipH="1" flipV="1">
                <a:off x="6506822" y="4566481"/>
                <a:ext cx="360495" cy="270226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/>
              <p:cNvCxnSpPr>
                <a:stCxn id="377" idx="1"/>
                <a:endCxn id="370" idx="6"/>
              </p:cNvCxnSpPr>
              <p:nvPr/>
            </p:nvCxnSpPr>
            <p:spPr>
              <a:xfrm flipH="1">
                <a:off x="6506822" y="4254200"/>
                <a:ext cx="360495" cy="5571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/>
              <p:cNvCxnSpPr>
                <a:stCxn id="367" idx="1"/>
                <a:endCxn id="370" idx="6"/>
              </p:cNvCxnSpPr>
              <p:nvPr/>
            </p:nvCxnSpPr>
            <p:spPr>
              <a:xfrm flipH="1">
                <a:off x="6506822" y="4535157"/>
                <a:ext cx="360495" cy="27619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>
                <a:stCxn id="365" idx="1"/>
                <a:endCxn id="370" idx="6"/>
              </p:cNvCxnSpPr>
              <p:nvPr/>
            </p:nvCxnSpPr>
            <p:spPr>
              <a:xfrm flipH="1" flipV="1">
                <a:off x="6506822" y="4811347"/>
                <a:ext cx="360495" cy="13536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/>
              <p:cNvCxnSpPr>
                <a:stCxn id="363" idx="1"/>
                <a:endCxn id="370" idx="6"/>
              </p:cNvCxnSpPr>
              <p:nvPr/>
            </p:nvCxnSpPr>
            <p:spPr>
              <a:xfrm flipH="1" flipV="1">
                <a:off x="6506822" y="4811347"/>
                <a:ext cx="350075" cy="361177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/>
              <p:cNvCxnSpPr>
                <a:stCxn id="376" idx="2"/>
                <a:endCxn id="368" idx="6"/>
              </p:cNvCxnSpPr>
              <p:nvPr/>
            </p:nvCxnSpPr>
            <p:spPr>
              <a:xfrm flipH="1">
                <a:off x="6506822" y="4272700"/>
                <a:ext cx="360495" cy="8438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>
                <a:stCxn id="367" idx="1"/>
                <a:endCxn id="368" idx="6"/>
              </p:cNvCxnSpPr>
              <p:nvPr/>
            </p:nvCxnSpPr>
            <p:spPr>
              <a:xfrm flipH="1">
                <a:off x="6506822" y="4535157"/>
                <a:ext cx="360495" cy="58139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/>
              <p:cNvCxnSpPr>
                <a:stCxn id="365" idx="1"/>
                <a:endCxn id="368" idx="6"/>
              </p:cNvCxnSpPr>
              <p:nvPr/>
            </p:nvCxnSpPr>
            <p:spPr>
              <a:xfrm flipH="1">
                <a:off x="6506822" y="4824884"/>
                <a:ext cx="360495" cy="29166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/>
              <p:cNvCxnSpPr>
                <a:stCxn id="363" idx="1"/>
                <a:endCxn id="369" idx="3"/>
              </p:cNvCxnSpPr>
              <p:nvPr/>
            </p:nvCxnSpPr>
            <p:spPr>
              <a:xfrm flipH="1" flipV="1">
                <a:off x="6506822" y="5108062"/>
                <a:ext cx="350075" cy="6446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5" name="Group 324"/>
              <p:cNvGrpSpPr/>
              <p:nvPr/>
            </p:nvGrpSpPr>
            <p:grpSpPr>
              <a:xfrm>
                <a:off x="7460446" y="4228701"/>
                <a:ext cx="212485" cy="198693"/>
                <a:chOff x="4460682" y="1494845"/>
                <a:chExt cx="365760" cy="365760"/>
              </a:xfrm>
            </p:grpSpPr>
            <p:sp>
              <p:nvSpPr>
                <p:cNvPr id="360" name="Oval 359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61" name="TextBox 360"/>
                <p:cNvSpPr txBox="1"/>
                <p:nvPr/>
              </p:nvSpPr>
              <p:spPr>
                <a:xfrm>
                  <a:off x="4460682" y="157195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Ln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326" name="Straight Connector 325"/>
              <p:cNvCxnSpPr>
                <a:stCxn id="361" idx="1"/>
                <a:endCxn id="376" idx="6"/>
              </p:cNvCxnSpPr>
              <p:nvPr/>
            </p:nvCxnSpPr>
            <p:spPr>
              <a:xfrm flipH="1" flipV="1">
                <a:off x="7079802" y="4272700"/>
                <a:ext cx="380644" cy="368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7" name="Group 326"/>
              <p:cNvGrpSpPr/>
              <p:nvPr/>
            </p:nvGrpSpPr>
            <p:grpSpPr>
              <a:xfrm>
                <a:off x="7460446" y="4467134"/>
                <a:ext cx="212485" cy="198693"/>
                <a:chOff x="4460682" y="1494845"/>
                <a:chExt cx="365760" cy="365760"/>
              </a:xfrm>
            </p:grpSpPr>
            <p:sp>
              <p:nvSpPr>
                <p:cNvPr id="358" name="Oval 357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59" name="TextBox 358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Lx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328" name="Group 327"/>
              <p:cNvGrpSpPr/>
              <p:nvPr/>
            </p:nvGrpSpPr>
            <p:grpSpPr>
              <a:xfrm>
                <a:off x="7460446" y="4712001"/>
                <a:ext cx="212485" cy="198693"/>
                <a:chOff x="4460682" y="1494845"/>
                <a:chExt cx="365760" cy="365760"/>
              </a:xfrm>
            </p:grpSpPr>
            <p:sp>
              <p:nvSpPr>
                <p:cNvPr id="356" name="Oval 355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57" name="TextBox 356"/>
                <p:cNvSpPr txBox="1"/>
                <p:nvPr/>
              </p:nvSpPr>
              <p:spPr>
                <a:xfrm>
                  <a:off x="4460682" y="1590385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Ly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329" name="Group 328"/>
              <p:cNvGrpSpPr/>
              <p:nvPr/>
            </p:nvGrpSpPr>
            <p:grpSpPr>
              <a:xfrm>
                <a:off x="7460446" y="5017201"/>
                <a:ext cx="212485" cy="198693"/>
                <a:chOff x="4460682" y="1494845"/>
                <a:chExt cx="365760" cy="365760"/>
              </a:xfrm>
            </p:grpSpPr>
            <p:sp>
              <p:nvSpPr>
                <p:cNvPr id="354" name="Oval 353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55" name="TextBox 354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err="1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Lz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330" name="Straight Connector 329"/>
              <p:cNvCxnSpPr>
                <a:stCxn id="358" idx="2"/>
                <a:endCxn id="376" idx="6"/>
              </p:cNvCxnSpPr>
              <p:nvPr/>
            </p:nvCxnSpPr>
            <p:spPr>
              <a:xfrm flipH="1" flipV="1">
                <a:off x="7079802" y="4272700"/>
                <a:ext cx="380644" cy="29378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/>
              <p:cNvCxnSpPr>
                <a:stCxn id="357" idx="1"/>
                <a:endCxn id="376" idx="6"/>
              </p:cNvCxnSpPr>
              <p:nvPr/>
            </p:nvCxnSpPr>
            <p:spPr>
              <a:xfrm flipH="1" flipV="1">
                <a:off x="7079802" y="4272700"/>
                <a:ext cx="380644" cy="530162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/>
              <p:cNvCxnSpPr>
                <a:stCxn id="355" idx="1"/>
                <a:endCxn id="376" idx="6"/>
              </p:cNvCxnSpPr>
              <p:nvPr/>
            </p:nvCxnSpPr>
            <p:spPr>
              <a:xfrm flipH="1" flipV="1">
                <a:off x="7079802" y="4272700"/>
                <a:ext cx="380644" cy="83202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>
                <a:stCxn id="355" idx="1"/>
                <a:endCxn id="366" idx="6"/>
              </p:cNvCxnSpPr>
              <p:nvPr/>
            </p:nvCxnSpPr>
            <p:spPr>
              <a:xfrm flipH="1" flipV="1">
                <a:off x="7079802" y="4546981"/>
                <a:ext cx="380644" cy="557742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/>
              <p:cNvCxnSpPr>
                <a:stCxn id="361" idx="1"/>
                <a:endCxn id="366" idx="6"/>
              </p:cNvCxnSpPr>
              <p:nvPr/>
            </p:nvCxnSpPr>
            <p:spPr>
              <a:xfrm flipH="1">
                <a:off x="7079802" y="4309548"/>
                <a:ext cx="380644" cy="23743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/>
              <p:cNvCxnSpPr>
                <a:stCxn id="358" idx="2"/>
                <a:endCxn id="366" idx="6"/>
              </p:cNvCxnSpPr>
              <p:nvPr/>
            </p:nvCxnSpPr>
            <p:spPr>
              <a:xfrm flipH="1" flipV="1">
                <a:off x="7079802" y="4546981"/>
                <a:ext cx="380644" cy="1950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/>
              <p:cNvCxnSpPr>
                <a:stCxn id="357" idx="1"/>
                <a:endCxn id="366" idx="6"/>
              </p:cNvCxnSpPr>
              <p:nvPr/>
            </p:nvCxnSpPr>
            <p:spPr>
              <a:xfrm flipH="1" flipV="1">
                <a:off x="7079802" y="4546981"/>
                <a:ext cx="380644" cy="25588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/>
              <p:cNvCxnSpPr>
                <a:stCxn id="361" idx="1"/>
                <a:endCxn id="364" idx="6"/>
              </p:cNvCxnSpPr>
              <p:nvPr/>
            </p:nvCxnSpPr>
            <p:spPr>
              <a:xfrm flipH="1">
                <a:off x="7079802" y="4309548"/>
                <a:ext cx="380644" cy="52715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/>
              <p:cNvCxnSpPr>
                <a:stCxn id="359" idx="1"/>
                <a:endCxn id="364" idx="6"/>
              </p:cNvCxnSpPr>
              <p:nvPr/>
            </p:nvCxnSpPr>
            <p:spPr>
              <a:xfrm flipH="1">
                <a:off x="7079802" y="4554657"/>
                <a:ext cx="380644" cy="28204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/>
              <p:cNvCxnSpPr>
                <a:stCxn id="356" idx="2"/>
                <a:endCxn id="364" idx="6"/>
              </p:cNvCxnSpPr>
              <p:nvPr/>
            </p:nvCxnSpPr>
            <p:spPr>
              <a:xfrm flipH="1">
                <a:off x="7079802" y="4811347"/>
                <a:ext cx="380644" cy="2535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/>
              <p:cNvCxnSpPr>
                <a:stCxn id="355" idx="1"/>
                <a:endCxn id="365" idx="3"/>
              </p:cNvCxnSpPr>
              <p:nvPr/>
            </p:nvCxnSpPr>
            <p:spPr>
              <a:xfrm flipH="1" flipV="1">
                <a:off x="7079802" y="4824884"/>
                <a:ext cx="380644" cy="27984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/>
              <p:cNvCxnSpPr>
                <a:stCxn id="361" idx="1"/>
                <a:endCxn id="363" idx="3"/>
              </p:cNvCxnSpPr>
              <p:nvPr/>
            </p:nvCxnSpPr>
            <p:spPr>
              <a:xfrm flipH="1">
                <a:off x="7094290" y="4309548"/>
                <a:ext cx="366156" cy="862977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/>
              <p:cNvCxnSpPr>
                <a:stCxn id="359" idx="1"/>
                <a:endCxn id="363" idx="3"/>
              </p:cNvCxnSpPr>
              <p:nvPr/>
            </p:nvCxnSpPr>
            <p:spPr>
              <a:xfrm flipH="1">
                <a:off x="7094290" y="4554657"/>
                <a:ext cx="366156" cy="61786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/>
              <p:cNvCxnSpPr>
                <a:stCxn id="357" idx="1"/>
                <a:endCxn id="363" idx="3"/>
              </p:cNvCxnSpPr>
              <p:nvPr/>
            </p:nvCxnSpPr>
            <p:spPr>
              <a:xfrm flipH="1">
                <a:off x="7094290" y="4802862"/>
                <a:ext cx="366156" cy="36966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/>
              <p:cNvCxnSpPr>
                <a:stCxn id="355" idx="1"/>
                <a:endCxn id="363" idx="3"/>
              </p:cNvCxnSpPr>
              <p:nvPr/>
            </p:nvCxnSpPr>
            <p:spPr>
              <a:xfrm flipH="1">
                <a:off x="7094290" y="5104723"/>
                <a:ext cx="366156" cy="6780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5" name="TextBox 344"/>
              <p:cNvSpPr txBox="1"/>
              <p:nvPr/>
            </p:nvSpPr>
            <p:spPr>
              <a:xfrm rot="5400000">
                <a:off x="6315733" y="4940634"/>
                <a:ext cx="190300" cy="7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>
                    <a:solidFill>
                      <a:srgbClr val="676767"/>
                    </a:solidFill>
                    <a:latin typeface="Arial"/>
                  </a:rPr>
                  <a:t>….</a:t>
                </a:r>
                <a:endParaRPr lang="en-US" sz="200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sp>
            <p:nvSpPr>
              <p:cNvPr id="346" name="TextBox 345"/>
              <p:cNvSpPr txBox="1"/>
              <p:nvPr/>
            </p:nvSpPr>
            <p:spPr>
              <a:xfrm rot="5400000">
                <a:off x="7489784" y="4942789"/>
                <a:ext cx="190300" cy="7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>
                    <a:solidFill>
                      <a:srgbClr val="676767"/>
                    </a:solidFill>
                    <a:latin typeface="Arial"/>
                  </a:rPr>
                  <a:t>….</a:t>
                </a:r>
                <a:endParaRPr lang="en-US" sz="200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grpSp>
            <p:nvGrpSpPr>
              <p:cNvPr id="347" name="Group 346"/>
              <p:cNvGrpSpPr/>
              <p:nvPr/>
            </p:nvGrpSpPr>
            <p:grpSpPr>
              <a:xfrm>
                <a:off x="7971195" y="4475628"/>
                <a:ext cx="204578" cy="230080"/>
                <a:chOff x="4442055" y="1305365"/>
                <a:chExt cx="365762" cy="442136"/>
              </a:xfrm>
            </p:grpSpPr>
            <p:sp>
              <p:nvSpPr>
                <p:cNvPr id="352" name="Oval 351"/>
                <p:cNvSpPr/>
                <p:nvPr/>
              </p:nvSpPr>
              <p:spPr>
                <a:xfrm>
                  <a:off x="4442055" y="130536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353" name="TextBox 352"/>
                <p:cNvSpPr txBox="1"/>
                <p:nvPr/>
              </p:nvSpPr>
              <p:spPr>
                <a:xfrm>
                  <a:off x="4442057" y="1597764"/>
                  <a:ext cx="365760" cy="14973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err="1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Tn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348" name="Straight Connector 347"/>
              <p:cNvCxnSpPr>
                <a:stCxn id="354" idx="6"/>
                <a:endCxn id="295" idx="2"/>
              </p:cNvCxnSpPr>
              <p:nvPr/>
            </p:nvCxnSpPr>
            <p:spPr>
              <a:xfrm flipV="1">
                <a:off x="7672931" y="4793748"/>
                <a:ext cx="291904" cy="32280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/>
              <p:cNvCxnSpPr>
                <a:stCxn id="356" idx="6"/>
                <a:endCxn id="295" idx="2"/>
              </p:cNvCxnSpPr>
              <p:nvPr/>
            </p:nvCxnSpPr>
            <p:spPr>
              <a:xfrm flipV="1">
                <a:off x="7672931" y="4793748"/>
                <a:ext cx="291904" cy="1760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Connector 349"/>
              <p:cNvCxnSpPr>
                <a:stCxn id="358" idx="6"/>
                <a:endCxn id="352" idx="2"/>
              </p:cNvCxnSpPr>
              <p:nvPr/>
            </p:nvCxnSpPr>
            <p:spPr>
              <a:xfrm>
                <a:off x="7672931" y="4566481"/>
                <a:ext cx="298264" cy="4315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Connector 350"/>
              <p:cNvCxnSpPr>
                <a:stCxn id="360" idx="5"/>
                <a:endCxn id="352" idx="2"/>
              </p:cNvCxnSpPr>
              <p:nvPr/>
            </p:nvCxnSpPr>
            <p:spPr>
              <a:xfrm>
                <a:off x="7641813" y="4398296"/>
                <a:ext cx="329382" cy="17250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4" name="Cloud 293"/>
            <p:cNvSpPr/>
            <p:nvPr/>
          </p:nvSpPr>
          <p:spPr>
            <a:xfrm rot="402459">
              <a:off x="5903897" y="4730813"/>
              <a:ext cx="2212771" cy="1141720"/>
            </a:xfrm>
            <a:prstGeom prst="cloud">
              <a:avLst/>
            </a:prstGeom>
            <a:solidFill>
              <a:srgbClr val="8EBCDC">
                <a:alpha val="65000"/>
              </a:srgb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5" name="Oval 294"/>
            <p:cNvSpPr/>
            <p:nvPr/>
          </p:nvSpPr>
          <p:spPr>
            <a:xfrm>
              <a:off x="7965922" y="5301674"/>
              <a:ext cx="204577" cy="190335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200" dirty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378" name="Rectangle 377"/>
          <p:cNvSpPr/>
          <p:nvPr/>
        </p:nvSpPr>
        <p:spPr>
          <a:xfrm>
            <a:off x="6442470" y="4346891"/>
            <a:ext cx="1420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WAN Fabric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379" name="Group 378"/>
          <p:cNvGrpSpPr/>
          <p:nvPr/>
        </p:nvGrpSpPr>
        <p:grpSpPr>
          <a:xfrm>
            <a:off x="8268802" y="4708145"/>
            <a:ext cx="2151540" cy="1145327"/>
            <a:chOff x="5921942" y="4730811"/>
            <a:chExt cx="2254920" cy="1145327"/>
          </a:xfrm>
        </p:grpSpPr>
        <p:grpSp>
          <p:nvGrpSpPr>
            <p:cNvPr id="380" name="Group 379"/>
            <p:cNvGrpSpPr/>
            <p:nvPr/>
          </p:nvGrpSpPr>
          <p:grpSpPr>
            <a:xfrm>
              <a:off x="6049367" y="4776447"/>
              <a:ext cx="2127495" cy="1099691"/>
              <a:chOff x="6048280" y="4173353"/>
              <a:chExt cx="2127495" cy="1099691"/>
            </a:xfrm>
          </p:grpSpPr>
          <p:grpSp>
            <p:nvGrpSpPr>
              <p:cNvPr id="383" name="Group 382"/>
              <p:cNvGrpSpPr/>
              <p:nvPr/>
            </p:nvGrpSpPr>
            <p:grpSpPr>
              <a:xfrm>
                <a:off x="6867317" y="4173353"/>
                <a:ext cx="212485" cy="198693"/>
                <a:chOff x="4460682" y="1494845"/>
                <a:chExt cx="365760" cy="365760"/>
              </a:xfrm>
            </p:grpSpPr>
            <p:sp>
              <p:nvSpPr>
                <p:cNvPr id="461" name="Oval 460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62" name="TextBox 461"/>
                <p:cNvSpPr txBox="1"/>
                <p:nvPr/>
              </p:nvSpPr>
              <p:spPr>
                <a:xfrm>
                  <a:off x="4460682" y="157195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S0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384" name="Group 383"/>
              <p:cNvGrpSpPr/>
              <p:nvPr/>
            </p:nvGrpSpPr>
            <p:grpSpPr>
              <a:xfrm>
                <a:off x="6294337" y="4228701"/>
                <a:ext cx="212485" cy="198693"/>
                <a:chOff x="4460682" y="1494845"/>
                <a:chExt cx="365760" cy="365760"/>
              </a:xfrm>
            </p:grpSpPr>
            <p:sp>
              <p:nvSpPr>
                <p:cNvPr id="459" name="Oval 458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60" name="TextBox 459"/>
                <p:cNvSpPr txBox="1"/>
                <p:nvPr/>
              </p:nvSpPr>
              <p:spPr>
                <a:xfrm>
                  <a:off x="4460682" y="157195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L0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385" name="Straight Connector 384"/>
              <p:cNvCxnSpPr>
                <a:stCxn id="461" idx="2"/>
                <a:endCxn id="459" idx="6"/>
              </p:cNvCxnSpPr>
              <p:nvPr/>
            </p:nvCxnSpPr>
            <p:spPr>
              <a:xfrm flipH="1">
                <a:off x="6506822" y="4272700"/>
                <a:ext cx="360495" cy="553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6" name="Group 385"/>
              <p:cNvGrpSpPr/>
              <p:nvPr/>
            </p:nvGrpSpPr>
            <p:grpSpPr>
              <a:xfrm>
                <a:off x="6294337" y="4467134"/>
                <a:ext cx="212485" cy="198693"/>
                <a:chOff x="4460682" y="1494845"/>
                <a:chExt cx="365760" cy="365760"/>
              </a:xfrm>
            </p:grpSpPr>
            <p:sp>
              <p:nvSpPr>
                <p:cNvPr id="457" name="Oval 456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58" name="TextBox 457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L8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387" name="Straight Connector 386"/>
              <p:cNvCxnSpPr>
                <a:stCxn id="459" idx="3"/>
              </p:cNvCxnSpPr>
              <p:nvPr/>
            </p:nvCxnSpPr>
            <p:spPr>
              <a:xfrm flipH="1">
                <a:off x="6048281" y="4398296"/>
                <a:ext cx="277175" cy="27624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/>
              <p:cNvCxnSpPr>
                <a:endCxn id="458" idx="1"/>
              </p:cNvCxnSpPr>
              <p:nvPr/>
            </p:nvCxnSpPr>
            <p:spPr>
              <a:xfrm flipV="1">
                <a:off x="6048282" y="4554657"/>
                <a:ext cx="246056" cy="110005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9" name="Group 388"/>
              <p:cNvGrpSpPr/>
              <p:nvPr/>
            </p:nvGrpSpPr>
            <p:grpSpPr>
              <a:xfrm>
                <a:off x="6294337" y="4712001"/>
                <a:ext cx="212485" cy="198693"/>
                <a:chOff x="4460682" y="1494845"/>
                <a:chExt cx="365760" cy="365760"/>
              </a:xfrm>
            </p:grpSpPr>
            <p:sp>
              <p:nvSpPr>
                <p:cNvPr id="455" name="Oval 454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56" name="TextBox 455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L16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390" name="Group 389"/>
              <p:cNvGrpSpPr/>
              <p:nvPr/>
            </p:nvGrpSpPr>
            <p:grpSpPr>
              <a:xfrm>
                <a:off x="6294337" y="5017201"/>
                <a:ext cx="212485" cy="198693"/>
                <a:chOff x="4460682" y="1494845"/>
                <a:chExt cx="365760" cy="365760"/>
              </a:xfrm>
            </p:grpSpPr>
            <p:sp>
              <p:nvSpPr>
                <p:cNvPr id="453" name="Oval 452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54" name="TextBox 453"/>
                <p:cNvSpPr txBox="1"/>
                <p:nvPr/>
              </p:nvSpPr>
              <p:spPr>
                <a:xfrm>
                  <a:off x="4460682" y="1590385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L64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391" name="Straight Connector 390"/>
              <p:cNvCxnSpPr>
                <a:endCxn id="456" idx="1"/>
              </p:cNvCxnSpPr>
              <p:nvPr/>
            </p:nvCxnSpPr>
            <p:spPr>
              <a:xfrm>
                <a:off x="6048280" y="4674537"/>
                <a:ext cx="246057" cy="124986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/>
              <p:cNvCxnSpPr>
                <a:endCxn id="454" idx="1"/>
              </p:cNvCxnSpPr>
              <p:nvPr/>
            </p:nvCxnSpPr>
            <p:spPr>
              <a:xfrm>
                <a:off x="6048280" y="4674537"/>
                <a:ext cx="246057" cy="43352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3" name="Group 392"/>
              <p:cNvGrpSpPr/>
              <p:nvPr/>
            </p:nvGrpSpPr>
            <p:grpSpPr>
              <a:xfrm>
                <a:off x="6867317" y="4447634"/>
                <a:ext cx="212485" cy="198693"/>
                <a:chOff x="4460682" y="1494845"/>
                <a:chExt cx="365760" cy="365760"/>
              </a:xfrm>
            </p:grpSpPr>
            <p:sp>
              <p:nvSpPr>
                <p:cNvPr id="451" name="Oval 450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52" name="TextBox 451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S16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394" name="Group 393"/>
              <p:cNvGrpSpPr/>
              <p:nvPr/>
            </p:nvGrpSpPr>
            <p:grpSpPr>
              <a:xfrm>
                <a:off x="6867317" y="4737360"/>
                <a:ext cx="212485" cy="198693"/>
                <a:chOff x="4460682" y="1502161"/>
                <a:chExt cx="365760" cy="365760"/>
              </a:xfrm>
            </p:grpSpPr>
            <p:sp>
              <p:nvSpPr>
                <p:cNvPr id="449" name="Oval 448"/>
                <p:cNvSpPr/>
                <p:nvPr/>
              </p:nvSpPr>
              <p:spPr>
                <a:xfrm>
                  <a:off x="4460682" y="1502161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50" name="TextBox 449"/>
                <p:cNvSpPr txBox="1"/>
                <p:nvPr/>
              </p:nvSpPr>
              <p:spPr>
                <a:xfrm>
                  <a:off x="4460682" y="1591557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S32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395" name="Group 394"/>
              <p:cNvGrpSpPr/>
              <p:nvPr/>
            </p:nvGrpSpPr>
            <p:grpSpPr>
              <a:xfrm>
                <a:off x="6856897" y="5074351"/>
                <a:ext cx="237392" cy="198693"/>
                <a:chOff x="4437977" y="1494845"/>
                <a:chExt cx="408634" cy="365760"/>
              </a:xfrm>
            </p:grpSpPr>
            <p:sp>
              <p:nvSpPr>
                <p:cNvPr id="447" name="Oval 446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48" name="TextBox 447"/>
                <p:cNvSpPr txBox="1"/>
                <p:nvPr/>
              </p:nvSpPr>
              <p:spPr>
                <a:xfrm>
                  <a:off x="4437977" y="1603846"/>
                  <a:ext cx="408634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S128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sp>
            <p:nvSpPr>
              <p:cNvPr id="396" name="TextBox 395"/>
              <p:cNvSpPr txBox="1"/>
              <p:nvPr/>
            </p:nvSpPr>
            <p:spPr>
              <a:xfrm rot="5400000">
                <a:off x="6902275" y="4984048"/>
                <a:ext cx="190300" cy="7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>
                    <a:solidFill>
                      <a:srgbClr val="676767"/>
                    </a:solidFill>
                    <a:latin typeface="Arial"/>
                  </a:rPr>
                  <a:t>….</a:t>
                </a:r>
                <a:endParaRPr lang="en-US" sz="200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cxnSp>
            <p:nvCxnSpPr>
              <p:cNvPr id="397" name="Straight Connector 396"/>
              <p:cNvCxnSpPr>
                <a:stCxn id="452" idx="1"/>
                <a:endCxn id="459" idx="6"/>
              </p:cNvCxnSpPr>
              <p:nvPr/>
            </p:nvCxnSpPr>
            <p:spPr>
              <a:xfrm flipH="1" flipV="1">
                <a:off x="6506822" y="4328048"/>
                <a:ext cx="360495" cy="20710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Connector 397"/>
              <p:cNvCxnSpPr>
                <a:stCxn id="449" idx="2"/>
                <a:endCxn id="459" idx="6"/>
              </p:cNvCxnSpPr>
              <p:nvPr/>
            </p:nvCxnSpPr>
            <p:spPr>
              <a:xfrm flipH="1" flipV="1">
                <a:off x="6506822" y="4328047"/>
                <a:ext cx="360495" cy="50865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Connector 398"/>
              <p:cNvCxnSpPr>
                <a:stCxn id="448" idx="1"/>
                <a:endCxn id="459" idx="6"/>
              </p:cNvCxnSpPr>
              <p:nvPr/>
            </p:nvCxnSpPr>
            <p:spPr>
              <a:xfrm flipH="1" flipV="1">
                <a:off x="6506822" y="4328048"/>
                <a:ext cx="350075" cy="844477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/>
              <p:cNvCxnSpPr>
                <a:stCxn id="448" idx="1"/>
                <a:endCxn id="457" idx="6"/>
              </p:cNvCxnSpPr>
              <p:nvPr/>
            </p:nvCxnSpPr>
            <p:spPr>
              <a:xfrm flipH="1" flipV="1">
                <a:off x="6506822" y="4566481"/>
                <a:ext cx="350075" cy="60604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Straight Connector 400"/>
              <p:cNvCxnSpPr>
                <a:stCxn id="462" idx="1"/>
                <a:endCxn id="457" idx="6"/>
              </p:cNvCxnSpPr>
              <p:nvPr/>
            </p:nvCxnSpPr>
            <p:spPr>
              <a:xfrm flipH="1">
                <a:off x="6506822" y="4254200"/>
                <a:ext cx="360495" cy="312282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/>
              <p:cNvCxnSpPr>
                <a:stCxn id="452" idx="1"/>
                <a:endCxn id="457" idx="6"/>
              </p:cNvCxnSpPr>
              <p:nvPr/>
            </p:nvCxnSpPr>
            <p:spPr>
              <a:xfrm flipH="1">
                <a:off x="6506822" y="4535157"/>
                <a:ext cx="360495" cy="3132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/>
              <p:cNvCxnSpPr>
                <a:stCxn id="449" idx="2"/>
                <a:endCxn id="457" idx="6"/>
              </p:cNvCxnSpPr>
              <p:nvPr/>
            </p:nvCxnSpPr>
            <p:spPr>
              <a:xfrm flipH="1" flipV="1">
                <a:off x="6506822" y="4566481"/>
                <a:ext cx="360495" cy="270226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Connector 403"/>
              <p:cNvCxnSpPr>
                <a:stCxn id="462" idx="1"/>
                <a:endCxn id="455" idx="6"/>
              </p:cNvCxnSpPr>
              <p:nvPr/>
            </p:nvCxnSpPr>
            <p:spPr>
              <a:xfrm flipH="1">
                <a:off x="6506822" y="4254200"/>
                <a:ext cx="360495" cy="5571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/>
              <p:cNvCxnSpPr>
                <a:stCxn id="452" idx="1"/>
                <a:endCxn id="455" idx="6"/>
              </p:cNvCxnSpPr>
              <p:nvPr/>
            </p:nvCxnSpPr>
            <p:spPr>
              <a:xfrm flipH="1">
                <a:off x="6506822" y="4535157"/>
                <a:ext cx="360495" cy="27619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/>
              <p:cNvCxnSpPr>
                <a:stCxn id="450" idx="1"/>
                <a:endCxn id="455" idx="6"/>
              </p:cNvCxnSpPr>
              <p:nvPr/>
            </p:nvCxnSpPr>
            <p:spPr>
              <a:xfrm flipH="1" flipV="1">
                <a:off x="6506822" y="4811347"/>
                <a:ext cx="360495" cy="13536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Straight Connector 406"/>
              <p:cNvCxnSpPr>
                <a:stCxn id="448" idx="1"/>
                <a:endCxn id="455" idx="6"/>
              </p:cNvCxnSpPr>
              <p:nvPr/>
            </p:nvCxnSpPr>
            <p:spPr>
              <a:xfrm flipH="1" flipV="1">
                <a:off x="6506822" y="4811347"/>
                <a:ext cx="350075" cy="361177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Connector 407"/>
              <p:cNvCxnSpPr>
                <a:stCxn id="461" idx="2"/>
                <a:endCxn id="453" idx="6"/>
              </p:cNvCxnSpPr>
              <p:nvPr/>
            </p:nvCxnSpPr>
            <p:spPr>
              <a:xfrm flipH="1">
                <a:off x="6506822" y="4272700"/>
                <a:ext cx="360495" cy="8438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Straight Connector 408"/>
              <p:cNvCxnSpPr>
                <a:stCxn id="452" idx="1"/>
                <a:endCxn id="453" idx="6"/>
              </p:cNvCxnSpPr>
              <p:nvPr/>
            </p:nvCxnSpPr>
            <p:spPr>
              <a:xfrm flipH="1">
                <a:off x="6506822" y="4535157"/>
                <a:ext cx="360495" cy="58139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Connector 409"/>
              <p:cNvCxnSpPr>
                <a:stCxn id="450" idx="1"/>
                <a:endCxn id="453" idx="6"/>
              </p:cNvCxnSpPr>
              <p:nvPr/>
            </p:nvCxnSpPr>
            <p:spPr>
              <a:xfrm flipH="1">
                <a:off x="6506822" y="4824884"/>
                <a:ext cx="360495" cy="29166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/>
              <p:cNvCxnSpPr>
                <a:stCxn id="448" idx="1"/>
                <a:endCxn id="454" idx="3"/>
              </p:cNvCxnSpPr>
              <p:nvPr/>
            </p:nvCxnSpPr>
            <p:spPr>
              <a:xfrm flipH="1" flipV="1">
                <a:off x="6506822" y="5108062"/>
                <a:ext cx="350075" cy="6446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2" name="Group 411"/>
              <p:cNvGrpSpPr/>
              <p:nvPr/>
            </p:nvGrpSpPr>
            <p:grpSpPr>
              <a:xfrm>
                <a:off x="7460446" y="4228701"/>
                <a:ext cx="212485" cy="198693"/>
                <a:chOff x="4460682" y="1494845"/>
                <a:chExt cx="365760" cy="365760"/>
              </a:xfrm>
            </p:grpSpPr>
            <p:sp>
              <p:nvSpPr>
                <p:cNvPr id="445" name="Oval 444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46" name="TextBox 445"/>
                <p:cNvSpPr txBox="1"/>
                <p:nvPr/>
              </p:nvSpPr>
              <p:spPr>
                <a:xfrm>
                  <a:off x="4460682" y="157195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Ln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413" name="Straight Connector 412"/>
              <p:cNvCxnSpPr>
                <a:stCxn id="446" idx="1"/>
                <a:endCxn id="461" idx="6"/>
              </p:cNvCxnSpPr>
              <p:nvPr/>
            </p:nvCxnSpPr>
            <p:spPr>
              <a:xfrm flipH="1" flipV="1">
                <a:off x="7079802" y="4272700"/>
                <a:ext cx="380644" cy="3684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4" name="Group 413"/>
              <p:cNvGrpSpPr/>
              <p:nvPr/>
            </p:nvGrpSpPr>
            <p:grpSpPr>
              <a:xfrm>
                <a:off x="7460446" y="4467134"/>
                <a:ext cx="212485" cy="198693"/>
                <a:chOff x="4460682" y="1494845"/>
                <a:chExt cx="365760" cy="365760"/>
              </a:xfrm>
            </p:grpSpPr>
            <p:sp>
              <p:nvSpPr>
                <p:cNvPr id="443" name="Oval 442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44" name="TextBox 443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Lx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415" name="Group 414"/>
              <p:cNvGrpSpPr/>
              <p:nvPr/>
            </p:nvGrpSpPr>
            <p:grpSpPr>
              <a:xfrm>
                <a:off x="7460446" y="4712001"/>
                <a:ext cx="212485" cy="198693"/>
                <a:chOff x="4460682" y="1494845"/>
                <a:chExt cx="365760" cy="365760"/>
              </a:xfrm>
            </p:grpSpPr>
            <p:sp>
              <p:nvSpPr>
                <p:cNvPr id="441" name="Oval 440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42" name="TextBox 441"/>
                <p:cNvSpPr txBox="1"/>
                <p:nvPr/>
              </p:nvSpPr>
              <p:spPr>
                <a:xfrm>
                  <a:off x="4460682" y="1590385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Ly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416" name="Group 415"/>
              <p:cNvGrpSpPr/>
              <p:nvPr/>
            </p:nvGrpSpPr>
            <p:grpSpPr>
              <a:xfrm>
                <a:off x="7460446" y="5017201"/>
                <a:ext cx="212485" cy="198693"/>
                <a:chOff x="4460682" y="1494845"/>
                <a:chExt cx="365760" cy="365760"/>
              </a:xfrm>
            </p:grpSpPr>
            <p:sp>
              <p:nvSpPr>
                <p:cNvPr id="439" name="Oval 438"/>
                <p:cNvSpPr/>
                <p:nvPr/>
              </p:nvSpPr>
              <p:spPr>
                <a:xfrm>
                  <a:off x="4460682" y="1494845"/>
                  <a:ext cx="365760" cy="365760"/>
                </a:xfrm>
                <a:prstGeom prst="ellipse">
                  <a:avLst/>
                </a:prstGeom>
                <a:noFill/>
                <a:ln w="38100">
                  <a:gradFill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  <a:alpha val="65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010"/>
                  <a:endParaRPr lang="fr-FR" sz="200" dirty="0">
                    <a:solidFill>
                      <a:srgbClr val="FFFFFF"/>
                    </a:solidFill>
                    <a:latin typeface="Arial"/>
                  </a:endParaRPr>
                </a:p>
              </p:txBody>
            </p:sp>
            <p:sp>
              <p:nvSpPr>
                <p:cNvPr id="440" name="TextBox 439"/>
                <p:cNvSpPr txBox="1"/>
                <p:nvPr/>
              </p:nvSpPr>
              <p:spPr>
                <a:xfrm>
                  <a:off x="4460682" y="1584240"/>
                  <a:ext cx="365760" cy="1434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9" tIns="34295" rIns="68589" bIns="34295" rtlCol="0">
                  <a:spAutoFit/>
                </a:bodyPr>
                <a:lstStyle/>
                <a:p>
                  <a:pPr algn="ctr" defTabSz="457010"/>
                  <a:r>
                    <a:rPr lang="en-US" sz="200" dirty="0" err="1" smtClean="0">
                      <a:solidFill>
                        <a:srgbClr val="676767">
                          <a:lumMod val="75000"/>
                          <a:lumOff val="25000"/>
                        </a:srgb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Lz</a:t>
                  </a:r>
                  <a:endParaRPr lang="fr-FR" sz="200" dirty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cxnSp>
            <p:nvCxnSpPr>
              <p:cNvPr id="417" name="Straight Connector 416"/>
              <p:cNvCxnSpPr>
                <a:stCxn id="443" idx="2"/>
                <a:endCxn id="461" idx="6"/>
              </p:cNvCxnSpPr>
              <p:nvPr/>
            </p:nvCxnSpPr>
            <p:spPr>
              <a:xfrm flipH="1" flipV="1">
                <a:off x="7079802" y="4272700"/>
                <a:ext cx="380644" cy="29378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Straight Connector 417"/>
              <p:cNvCxnSpPr>
                <a:stCxn id="442" idx="1"/>
                <a:endCxn id="461" idx="6"/>
              </p:cNvCxnSpPr>
              <p:nvPr/>
            </p:nvCxnSpPr>
            <p:spPr>
              <a:xfrm flipH="1" flipV="1">
                <a:off x="7079802" y="4272700"/>
                <a:ext cx="380644" cy="530162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Straight Connector 418"/>
              <p:cNvCxnSpPr>
                <a:stCxn id="440" idx="1"/>
                <a:endCxn id="461" idx="6"/>
              </p:cNvCxnSpPr>
              <p:nvPr/>
            </p:nvCxnSpPr>
            <p:spPr>
              <a:xfrm flipH="1" flipV="1">
                <a:off x="7079802" y="4272700"/>
                <a:ext cx="380644" cy="832024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/>
              <p:cNvCxnSpPr>
                <a:stCxn id="440" idx="1"/>
                <a:endCxn id="451" idx="6"/>
              </p:cNvCxnSpPr>
              <p:nvPr/>
            </p:nvCxnSpPr>
            <p:spPr>
              <a:xfrm flipH="1" flipV="1">
                <a:off x="7079802" y="4546981"/>
                <a:ext cx="380644" cy="557742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Straight Connector 420"/>
              <p:cNvCxnSpPr>
                <a:stCxn id="446" idx="1"/>
                <a:endCxn id="451" idx="6"/>
              </p:cNvCxnSpPr>
              <p:nvPr/>
            </p:nvCxnSpPr>
            <p:spPr>
              <a:xfrm flipH="1">
                <a:off x="7079802" y="4309548"/>
                <a:ext cx="380644" cy="23743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Connector 421"/>
              <p:cNvCxnSpPr>
                <a:stCxn id="443" idx="2"/>
                <a:endCxn id="451" idx="6"/>
              </p:cNvCxnSpPr>
              <p:nvPr/>
            </p:nvCxnSpPr>
            <p:spPr>
              <a:xfrm flipH="1" flipV="1">
                <a:off x="7079802" y="4546981"/>
                <a:ext cx="380644" cy="1950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Straight Connector 422"/>
              <p:cNvCxnSpPr>
                <a:stCxn id="442" idx="1"/>
                <a:endCxn id="451" idx="6"/>
              </p:cNvCxnSpPr>
              <p:nvPr/>
            </p:nvCxnSpPr>
            <p:spPr>
              <a:xfrm flipH="1" flipV="1">
                <a:off x="7079802" y="4546981"/>
                <a:ext cx="380644" cy="25588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/>
              <p:cNvCxnSpPr>
                <a:stCxn id="446" idx="1"/>
                <a:endCxn id="449" idx="6"/>
              </p:cNvCxnSpPr>
              <p:nvPr/>
            </p:nvCxnSpPr>
            <p:spPr>
              <a:xfrm flipH="1">
                <a:off x="7079802" y="4309548"/>
                <a:ext cx="380644" cy="52715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Straight Connector 424"/>
              <p:cNvCxnSpPr>
                <a:stCxn id="444" idx="1"/>
                <a:endCxn id="449" idx="6"/>
              </p:cNvCxnSpPr>
              <p:nvPr/>
            </p:nvCxnSpPr>
            <p:spPr>
              <a:xfrm flipH="1">
                <a:off x="7079802" y="4554657"/>
                <a:ext cx="380644" cy="28204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Straight Connector 425"/>
              <p:cNvCxnSpPr>
                <a:stCxn id="441" idx="2"/>
                <a:endCxn id="449" idx="6"/>
              </p:cNvCxnSpPr>
              <p:nvPr/>
            </p:nvCxnSpPr>
            <p:spPr>
              <a:xfrm flipH="1">
                <a:off x="7079802" y="4811347"/>
                <a:ext cx="380644" cy="25359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Straight Connector 426"/>
              <p:cNvCxnSpPr>
                <a:stCxn id="440" idx="1"/>
                <a:endCxn id="450" idx="3"/>
              </p:cNvCxnSpPr>
              <p:nvPr/>
            </p:nvCxnSpPr>
            <p:spPr>
              <a:xfrm flipH="1" flipV="1">
                <a:off x="7079802" y="4824884"/>
                <a:ext cx="380644" cy="27984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/>
              <p:cNvCxnSpPr>
                <a:stCxn id="446" idx="1"/>
                <a:endCxn id="448" idx="3"/>
              </p:cNvCxnSpPr>
              <p:nvPr/>
            </p:nvCxnSpPr>
            <p:spPr>
              <a:xfrm flipH="1">
                <a:off x="7094290" y="4309548"/>
                <a:ext cx="366156" cy="862977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Straight Connector 428"/>
              <p:cNvCxnSpPr>
                <a:stCxn id="444" idx="1"/>
                <a:endCxn id="448" idx="3"/>
              </p:cNvCxnSpPr>
              <p:nvPr/>
            </p:nvCxnSpPr>
            <p:spPr>
              <a:xfrm flipH="1">
                <a:off x="7094290" y="4554657"/>
                <a:ext cx="366156" cy="617868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/>
              <p:cNvCxnSpPr>
                <a:stCxn id="442" idx="1"/>
                <a:endCxn id="448" idx="3"/>
              </p:cNvCxnSpPr>
              <p:nvPr/>
            </p:nvCxnSpPr>
            <p:spPr>
              <a:xfrm flipH="1">
                <a:off x="7094290" y="4802862"/>
                <a:ext cx="366156" cy="36966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Connector 430"/>
              <p:cNvCxnSpPr>
                <a:stCxn id="440" idx="1"/>
                <a:endCxn id="448" idx="3"/>
              </p:cNvCxnSpPr>
              <p:nvPr/>
            </p:nvCxnSpPr>
            <p:spPr>
              <a:xfrm flipH="1">
                <a:off x="7094290" y="5104723"/>
                <a:ext cx="366156" cy="67801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2" name="TextBox 431"/>
              <p:cNvSpPr txBox="1"/>
              <p:nvPr/>
            </p:nvSpPr>
            <p:spPr>
              <a:xfrm rot="5400000">
                <a:off x="6315733" y="4940634"/>
                <a:ext cx="190300" cy="7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>
                    <a:solidFill>
                      <a:srgbClr val="676767"/>
                    </a:solidFill>
                    <a:latin typeface="Arial"/>
                  </a:rPr>
                  <a:t>….</a:t>
                </a:r>
                <a:endParaRPr lang="en-US" sz="200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sp>
            <p:nvSpPr>
              <p:cNvPr id="433" name="TextBox 432"/>
              <p:cNvSpPr txBox="1"/>
              <p:nvPr/>
            </p:nvSpPr>
            <p:spPr>
              <a:xfrm rot="5400000">
                <a:off x="7489784" y="4942789"/>
                <a:ext cx="190300" cy="79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b="1" dirty="0" smtClean="0">
                    <a:solidFill>
                      <a:srgbClr val="676767"/>
                    </a:solidFill>
                    <a:latin typeface="Arial"/>
                  </a:rPr>
                  <a:t>….</a:t>
                </a:r>
                <a:endParaRPr lang="en-US" sz="200" b="1" dirty="0">
                  <a:solidFill>
                    <a:srgbClr val="676767"/>
                  </a:solidFill>
                  <a:latin typeface="Arial"/>
                </a:endParaRPr>
              </a:p>
            </p:txBody>
          </p:sp>
          <p:sp>
            <p:nvSpPr>
              <p:cNvPr id="434" name="TextBox 433"/>
              <p:cNvSpPr txBox="1"/>
              <p:nvPr/>
            </p:nvSpPr>
            <p:spPr>
              <a:xfrm>
                <a:off x="7971199" y="4627792"/>
                <a:ext cx="204576" cy="779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 defTabSz="457010"/>
                <a:r>
                  <a:rPr lang="en-US" sz="200" dirty="0" err="1" smtClean="0">
                    <a:solidFill>
                      <a:srgbClr val="676767">
                        <a:lumMod val="75000"/>
                        <a:lumOff val="2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Tn</a:t>
                </a:r>
                <a:endParaRPr lang="fr-FR" sz="200" dirty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cxnSp>
            <p:nvCxnSpPr>
              <p:cNvPr id="435" name="Straight Connector 434"/>
              <p:cNvCxnSpPr>
                <a:stCxn id="439" idx="6"/>
                <a:endCxn id="382" idx="2"/>
              </p:cNvCxnSpPr>
              <p:nvPr/>
            </p:nvCxnSpPr>
            <p:spPr>
              <a:xfrm flipV="1">
                <a:off x="7672931" y="4732015"/>
                <a:ext cx="291903" cy="38453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Straight Connector 435"/>
              <p:cNvCxnSpPr>
                <a:stCxn id="441" idx="6"/>
                <a:endCxn id="382" idx="2"/>
              </p:cNvCxnSpPr>
              <p:nvPr/>
            </p:nvCxnSpPr>
            <p:spPr>
              <a:xfrm flipV="1">
                <a:off x="7672931" y="4732015"/>
                <a:ext cx="291903" cy="79333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Straight Connector 436"/>
              <p:cNvCxnSpPr>
                <a:stCxn id="443" idx="6"/>
                <a:endCxn id="382" idx="1"/>
              </p:cNvCxnSpPr>
              <p:nvPr/>
            </p:nvCxnSpPr>
            <p:spPr>
              <a:xfrm>
                <a:off x="7672931" y="4566481"/>
                <a:ext cx="321863" cy="98240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/>
              <p:cNvCxnSpPr>
                <a:stCxn id="445" idx="5"/>
                <a:endCxn id="382" idx="1"/>
              </p:cNvCxnSpPr>
              <p:nvPr/>
            </p:nvCxnSpPr>
            <p:spPr>
              <a:xfrm>
                <a:off x="7641814" y="4398296"/>
                <a:ext cx="352981" cy="266425"/>
              </a:xfrm>
              <a:prstGeom prst="line">
                <a:avLst/>
              </a:prstGeom>
              <a:ln w="19050" cmpd="sng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alpha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1" name="Cloud 380"/>
            <p:cNvSpPr/>
            <p:nvPr/>
          </p:nvSpPr>
          <p:spPr>
            <a:xfrm rot="402459">
              <a:off x="5921942" y="4730811"/>
              <a:ext cx="2212771" cy="1141720"/>
            </a:xfrm>
            <a:prstGeom prst="cloud">
              <a:avLst/>
            </a:prstGeom>
            <a:solidFill>
              <a:srgbClr val="8EBCDC">
                <a:alpha val="65000"/>
              </a:srgb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2" name="Oval 381"/>
            <p:cNvSpPr/>
            <p:nvPr/>
          </p:nvSpPr>
          <p:spPr>
            <a:xfrm>
              <a:off x="7965922" y="5239941"/>
              <a:ext cx="204577" cy="190335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200" dirty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463" name="Rectangle 462"/>
          <p:cNvSpPr/>
          <p:nvPr/>
        </p:nvSpPr>
        <p:spPr>
          <a:xfrm>
            <a:off x="8646092" y="4358510"/>
            <a:ext cx="1223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DC Fabric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64" name="TextBox 463"/>
          <p:cNvSpPr txBox="1"/>
          <p:nvPr/>
        </p:nvSpPr>
        <p:spPr>
          <a:xfrm>
            <a:off x="5815492" y="5592792"/>
            <a:ext cx="626977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ASBR</a:t>
            </a:r>
            <a:endParaRPr lang="fr-FR" sz="1200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65" name="TextBox 464"/>
          <p:cNvSpPr txBox="1"/>
          <p:nvPr/>
        </p:nvSpPr>
        <p:spPr>
          <a:xfrm>
            <a:off x="7968957" y="5575471"/>
            <a:ext cx="626977" cy="253926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algn="ctr" defTabSz="457010"/>
            <a:r>
              <a:rPr lang="en-US" sz="1200" dirty="0" smtClean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ASBR</a:t>
            </a:r>
            <a:endParaRPr lang="fr-FR" sz="1200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87244" y="5904300"/>
            <a:ext cx="6096000" cy="3616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2968AF"/>
                </a:solidFill>
              </a:rPr>
              <a:t>https://</a:t>
            </a:r>
            <a:r>
              <a:rPr lang="en-US" sz="1400" dirty="0" err="1">
                <a:solidFill>
                  <a:srgbClr val="2968AF"/>
                </a:solidFill>
              </a:rPr>
              <a:t>www.ietf.org</a:t>
            </a:r>
            <a:r>
              <a:rPr lang="en-US" sz="1400" dirty="0">
                <a:solidFill>
                  <a:srgbClr val="2968AF"/>
                </a:solidFill>
              </a:rPr>
              <a:t>/id/draft-filsfils-spring-large-scale-interconnect-03.txt</a:t>
            </a:r>
          </a:p>
        </p:txBody>
      </p:sp>
      <p:sp>
        <p:nvSpPr>
          <p:cNvPr id="466" name="Rectangle 465"/>
          <p:cNvSpPr/>
          <p:nvPr/>
        </p:nvSpPr>
        <p:spPr>
          <a:xfrm>
            <a:off x="587546" y="877012"/>
            <a:ext cx="11244745" cy="2252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b="1" dirty="0" smtClean="0">
                <a:solidFill>
                  <a:srgbClr val="5B9BD5">
                    <a:lumMod val="75000"/>
                  </a:srgbClr>
                </a:solidFill>
                <a:latin typeface="Arial"/>
              </a:rPr>
              <a:t>Some Voltron Guiding Principles:</a:t>
            </a:r>
          </a:p>
          <a:p>
            <a:pPr>
              <a:lnSpc>
                <a:spcPct val="130000"/>
              </a:lnSpc>
            </a:pPr>
            <a:r>
              <a:rPr lang="en-US" dirty="0" smtClean="0">
                <a:solidFill>
                  <a:srgbClr val="5B9BD5">
                    <a:lumMod val="75000"/>
                  </a:srgbClr>
                </a:solidFill>
                <a:latin typeface="Arial"/>
              </a:rPr>
              <a:t>Prefer APIs over Protocols</a:t>
            </a:r>
          </a:p>
          <a:p>
            <a:pPr>
              <a:lnSpc>
                <a:spcPct val="130000"/>
              </a:lnSpc>
            </a:pPr>
            <a:r>
              <a:rPr lang="en-US" dirty="0" smtClean="0">
                <a:solidFill>
                  <a:srgbClr val="5B9BD5">
                    <a:lumMod val="75000"/>
                  </a:srgbClr>
                </a:solidFill>
                <a:latin typeface="Arial"/>
              </a:rPr>
              <a:t>Use new tools: BMP, </a:t>
            </a:r>
            <a:r>
              <a:rPr lang="en-US" dirty="0" err="1" smtClean="0">
                <a:solidFill>
                  <a:srgbClr val="5B9BD5">
                    <a:lumMod val="75000"/>
                  </a:srgbClr>
                </a:solidFill>
                <a:latin typeface="Arial"/>
              </a:rPr>
              <a:t>gRPC</a:t>
            </a:r>
            <a:r>
              <a:rPr lang="en-US" dirty="0" smtClean="0">
                <a:solidFill>
                  <a:srgbClr val="5B9BD5">
                    <a:lumMod val="75000"/>
                  </a:srgbClr>
                </a:solidFill>
                <a:latin typeface="Arial"/>
              </a:rPr>
              <a:t>, etc.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Arial"/>
              </a:rPr>
              <a:t>And BGP (always BGP)</a:t>
            </a:r>
          </a:p>
          <a:p>
            <a:pPr>
              <a:lnSpc>
                <a:spcPct val="130000"/>
              </a:lnSpc>
            </a:pPr>
            <a:r>
              <a:rPr lang="en-US" dirty="0" smtClean="0">
                <a:solidFill>
                  <a:srgbClr val="5B9BD5">
                    <a:lumMod val="75000"/>
                  </a:srgbClr>
                </a:solidFill>
                <a:latin typeface="Arial"/>
              </a:rPr>
              <a:t>Avoid legacy tools: SNMP, CLI, PCEP, etc. whenever possible</a:t>
            </a:r>
          </a:p>
          <a:p>
            <a:pPr>
              <a:lnSpc>
                <a:spcPct val="130000"/>
              </a:lnSpc>
            </a:pPr>
            <a:r>
              <a:rPr lang="en-US" i="1" dirty="0" smtClean="0">
                <a:solidFill>
                  <a:srgbClr val="5B9BD5">
                    <a:lumMod val="75000"/>
                  </a:srgbClr>
                </a:solidFill>
                <a:latin typeface="Arial"/>
              </a:rPr>
              <a:t>Avoid making </a:t>
            </a:r>
            <a:r>
              <a:rPr lang="en-US" i="1" dirty="0" err="1" smtClean="0">
                <a:solidFill>
                  <a:srgbClr val="5B9BD5">
                    <a:lumMod val="75000"/>
                  </a:srgbClr>
                </a:solidFill>
                <a:latin typeface="Arial"/>
              </a:rPr>
              <a:t>config</a:t>
            </a:r>
            <a:r>
              <a:rPr lang="en-US" i="1" dirty="0" smtClean="0">
                <a:solidFill>
                  <a:srgbClr val="5B9BD5">
                    <a:lumMod val="75000"/>
                  </a:srgbClr>
                </a:solidFill>
                <a:latin typeface="Arial"/>
              </a:rPr>
              <a:t>-state changes to Network/Fabric elements</a:t>
            </a:r>
          </a:p>
        </p:txBody>
      </p:sp>
    </p:spTree>
    <p:extLst>
      <p:ext uri="{BB962C8B-B14F-4D97-AF65-F5344CB8AC3E}">
        <p14:creationId xmlns:p14="http://schemas.microsoft.com/office/powerpoint/2010/main" val="141445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Rounded Rectangle 377"/>
          <p:cNvSpPr/>
          <p:nvPr/>
        </p:nvSpPr>
        <p:spPr>
          <a:xfrm>
            <a:off x="6460320" y="1107846"/>
            <a:ext cx="2952848" cy="1735508"/>
          </a:xfrm>
          <a:prstGeom prst="roundRect">
            <a:avLst>
              <a:gd name="adj" fmla="val 4851"/>
            </a:avLst>
          </a:prstGeom>
          <a:ln w="19050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31" name="Rounded Rectangle 330"/>
          <p:cNvSpPr/>
          <p:nvPr/>
        </p:nvSpPr>
        <p:spPr>
          <a:xfrm>
            <a:off x="7984134" y="2270064"/>
            <a:ext cx="1048110" cy="442813"/>
          </a:xfrm>
          <a:prstGeom prst="roundRect">
            <a:avLst>
              <a:gd name="adj" fmla="val 10000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9" y="87270"/>
            <a:ext cx="11471747" cy="102057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3400" b="0" dirty="0" smtClean="0"/>
              <a:t>Network Data Collection Infrastructure</a:t>
            </a:r>
            <a:endParaRPr lang="en-US" sz="3400" b="0" dirty="0">
              <a:solidFill>
                <a:schemeClr val="tx2"/>
              </a:solidFill>
            </a:endParaRPr>
          </a:p>
        </p:txBody>
      </p:sp>
      <p:pic>
        <p:nvPicPr>
          <p:cNvPr id="329" name="Picture 3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24" y="2360502"/>
            <a:ext cx="843308" cy="264457"/>
          </a:xfrm>
          <a:prstGeom prst="rect">
            <a:avLst/>
          </a:prstGeom>
        </p:spPr>
      </p:pic>
      <p:sp>
        <p:nvSpPr>
          <p:cNvPr id="342" name="Rounded Rectangle 341"/>
          <p:cNvSpPr/>
          <p:nvPr/>
        </p:nvSpPr>
        <p:spPr>
          <a:xfrm>
            <a:off x="6837403" y="2273712"/>
            <a:ext cx="1048110" cy="442813"/>
          </a:xfrm>
          <a:prstGeom prst="roundRect">
            <a:avLst>
              <a:gd name="adj" fmla="val 10000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44" name="TextBox 343"/>
          <p:cNvSpPr txBox="1"/>
          <p:nvPr/>
        </p:nvSpPr>
        <p:spPr>
          <a:xfrm>
            <a:off x="6816145" y="2309920"/>
            <a:ext cx="1111643" cy="369330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Collectors</a:t>
            </a:r>
            <a:endParaRPr lang="en-US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45" name="Straight Arrow Connector 344"/>
          <p:cNvCxnSpPr/>
          <p:nvPr/>
        </p:nvCxnSpPr>
        <p:spPr>
          <a:xfrm flipH="1">
            <a:off x="8186060" y="2843354"/>
            <a:ext cx="113211" cy="687977"/>
          </a:xfrm>
          <a:prstGeom prst="straightConnector1">
            <a:avLst/>
          </a:prstGeom>
          <a:ln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Arrow Connector 346"/>
          <p:cNvCxnSpPr/>
          <p:nvPr/>
        </p:nvCxnSpPr>
        <p:spPr>
          <a:xfrm flipH="1">
            <a:off x="7262067" y="2847194"/>
            <a:ext cx="113211" cy="687977"/>
          </a:xfrm>
          <a:prstGeom prst="straightConnector1">
            <a:avLst/>
          </a:prstGeom>
          <a:ln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H="1" flipV="1">
            <a:off x="8802567" y="2092608"/>
            <a:ext cx="4381" cy="177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/>
          <p:cNvGrpSpPr/>
          <p:nvPr/>
        </p:nvGrpSpPr>
        <p:grpSpPr>
          <a:xfrm>
            <a:off x="6390907" y="1742324"/>
            <a:ext cx="2929376" cy="372578"/>
            <a:chOff x="6192468" y="2316884"/>
            <a:chExt cx="2890002" cy="372578"/>
          </a:xfrm>
        </p:grpSpPr>
        <p:grpSp>
          <p:nvGrpSpPr>
            <p:cNvPr id="124" name="Group 123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126" name="Rounded Rectangle 125"/>
              <p:cNvSpPr/>
              <p:nvPr/>
            </p:nvSpPr>
            <p:spPr>
              <a:xfrm>
                <a:off x="1018798" y="2808804"/>
                <a:ext cx="3783729" cy="4680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127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800000"/>
                  </a:solidFill>
                  <a:latin typeface="Calibri"/>
                </a:endParaRPr>
              </a:p>
            </p:txBody>
          </p:sp>
        </p:grpSp>
        <p:sp>
          <p:nvSpPr>
            <p:cNvPr id="125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chemeClr val="accent6">
                      <a:lumMod val="75000"/>
                    </a:schemeClr>
                  </a:solidFill>
                  <a:latin typeface="Calibri"/>
                </a:rPr>
                <a:t>Data Aggregation (Kafka)</a:t>
              </a:r>
              <a:endParaRPr lang="en-US" sz="1400" dirty="0">
                <a:solidFill>
                  <a:schemeClr val="accent6">
                    <a:lumMod val="75000"/>
                  </a:schemeClr>
                </a:solidFill>
                <a:latin typeface="Calibri"/>
              </a:endParaRPr>
            </a:p>
          </p:txBody>
        </p:sp>
      </p:grpSp>
      <p:cxnSp>
        <p:nvCxnSpPr>
          <p:cNvPr id="128" name="Straight Arrow Connector 127"/>
          <p:cNvCxnSpPr/>
          <p:nvPr/>
        </p:nvCxnSpPr>
        <p:spPr>
          <a:xfrm flipH="1" flipV="1">
            <a:off x="7105692" y="2104013"/>
            <a:ext cx="3768" cy="17792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/>
          <p:cNvGrpSpPr/>
          <p:nvPr/>
        </p:nvGrpSpPr>
        <p:grpSpPr>
          <a:xfrm>
            <a:off x="5960741" y="3678298"/>
            <a:ext cx="493148" cy="388463"/>
            <a:chOff x="4460682" y="1494845"/>
            <a:chExt cx="365760" cy="365760"/>
          </a:xfrm>
        </p:grpSpPr>
        <p:sp>
          <p:nvSpPr>
            <p:cNvPr id="143" name="Oval 142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4460682" y="1571950"/>
              <a:ext cx="365760" cy="1846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4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S0</a:t>
              </a:r>
              <a:endParaRPr lang="fr-FR" sz="14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4630935" y="3786509"/>
            <a:ext cx="493148" cy="388463"/>
            <a:chOff x="4460682" y="1494845"/>
            <a:chExt cx="365760" cy="365760"/>
          </a:xfrm>
        </p:grpSpPr>
        <p:sp>
          <p:nvSpPr>
            <p:cNvPr id="146" name="Oval 14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48" name="Straight Connector 147"/>
          <p:cNvCxnSpPr/>
          <p:nvPr/>
        </p:nvCxnSpPr>
        <p:spPr>
          <a:xfrm flipH="1">
            <a:off x="5124083" y="3872530"/>
            <a:ext cx="836657" cy="1082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>
            <a:off x="4630935" y="4252668"/>
            <a:ext cx="493148" cy="388463"/>
            <a:chOff x="4460682" y="1494845"/>
            <a:chExt cx="365760" cy="365760"/>
          </a:xfrm>
        </p:grpSpPr>
        <p:sp>
          <p:nvSpPr>
            <p:cNvPr id="150" name="Oval 14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3443972" y="4434702"/>
            <a:ext cx="474796" cy="579928"/>
            <a:chOff x="4442055" y="1501973"/>
            <a:chExt cx="365762" cy="461344"/>
          </a:xfrm>
        </p:grpSpPr>
        <p:sp>
          <p:nvSpPr>
            <p:cNvPr id="153" name="Oval 152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4442057" y="1501973"/>
              <a:ext cx="365760" cy="461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ToR100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55" name="Straight Connector 154"/>
          <p:cNvCxnSpPr/>
          <p:nvPr/>
        </p:nvCxnSpPr>
        <p:spPr>
          <a:xfrm flipH="1">
            <a:off x="3918765" y="4118083"/>
            <a:ext cx="784390" cy="5400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V="1">
            <a:off x="3918768" y="4440350"/>
            <a:ext cx="712167" cy="25699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H="1" flipV="1">
            <a:off x="3091134" y="4658549"/>
            <a:ext cx="352838" cy="1453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1" name="Group 170"/>
          <p:cNvGrpSpPr/>
          <p:nvPr/>
        </p:nvGrpSpPr>
        <p:grpSpPr>
          <a:xfrm>
            <a:off x="4630935" y="4731405"/>
            <a:ext cx="493148" cy="388463"/>
            <a:chOff x="4460682" y="1494845"/>
            <a:chExt cx="365760" cy="365760"/>
          </a:xfrm>
        </p:grpSpPr>
        <p:sp>
          <p:nvSpPr>
            <p:cNvPr id="172" name="Oval 17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4630935" y="5293263"/>
            <a:ext cx="493148" cy="388463"/>
            <a:chOff x="4460682" y="1494845"/>
            <a:chExt cx="365760" cy="365760"/>
          </a:xfrm>
        </p:grpSpPr>
        <p:sp>
          <p:nvSpPr>
            <p:cNvPr id="176" name="Oval 17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L33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80" name="Straight Connector 179"/>
          <p:cNvCxnSpPr/>
          <p:nvPr/>
        </p:nvCxnSpPr>
        <p:spPr>
          <a:xfrm>
            <a:off x="3918765" y="4673083"/>
            <a:ext cx="712170" cy="25255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3918768" y="4724666"/>
            <a:ext cx="712167" cy="7628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2" name="Group 181"/>
          <p:cNvGrpSpPr/>
          <p:nvPr/>
        </p:nvGrpSpPr>
        <p:grpSpPr>
          <a:xfrm>
            <a:off x="5960741" y="4214543"/>
            <a:ext cx="493148" cy="388463"/>
            <a:chOff x="4460682" y="1494845"/>
            <a:chExt cx="365760" cy="365760"/>
          </a:xfrm>
        </p:grpSpPr>
        <p:sp>
          <p:nvSpPr>
            <p:cNvPr id="183" name="Oval 182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S1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5960741" y="4780985"/>
            <a:ext cx="493148" cy="388463"/>
            <a:chOff x="4460682" y="1502161"/>
            <a:chExt cx="365760" cy="365760"/>
          </a:xfrm>
        </p:grpSpPr>
        <p:sp>
          <p:nvSpPr>
            <p:cNvPr id="186" name="Oval 185"/>
            <p:cNvSpPr/>
            <p:nvPr/>
          </p:nvSpPr>
          <p:spPr>
            <a:xfrm>
              <a:off x="4460682" y="1502161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4460682" y="1591557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88" name="Group 187"/>
          <p:cNvGrpSpPr/>
          <p:nvPr/>
        </p:nvGrpSpPr>
        <p:grpSpPr>
          <a:xfrm>
            <a:off x="5936559" y="5404998"/>
            <a:ext cx="550954" cy="388463"/>
            <a:chOff x="4437977" y="1494845"/>
            <a:chExt cx="408634" cy="365760"/>
          </a:xfrm>
        </p:grpSpPr>
        <p:sp>
          <p:nvSpPr>
            <p:cNvPr id="189" name="Oval 188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4437977" y="1603846"/>
              <a:ext cx="408634" cy="2390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S3</a:t>
              </a:r>
              <a:endParaRPr lang="fr-FR" sz="12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91" name="Straight Connector 190"/>
          <p:cNvCxnSpPr/>
          <p:nvPr/>
        </p:nvCxnSpPr>
        <p:spPr>
          <a:xfrm flipH="1" flipV="1">
            <a:off x="5124083" y="3980740"/>
            <a:ext cx="836657" cy="42148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H="1" flipV="1">
            <a:off x="5124083" y="3980740"/>
            <a:ext cx="836657" cy="9944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H="1" flipV="1">
            <a:off x="5124083" y="3980740"/>
            <a:ext cx="812475" cy="16622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H="1" flipV="1">
            <a:off x="5124083" y="4446900"/>
            <a:ext cx="812475" cy="119613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H="1">
            <a:off x="5124083" y="3858225"/>
            <a:ext cx="836657" cy="58867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H="1">
            <a:off x="5124083" y="4402225"/>
            <a:ext cx="836657" cy="4467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H="1" flipV="1">
            <a:off x="5124083" y="4446900"/>
            <a:ext cx="836657" cy="5283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 flipH="1">
            <a:off x="5124083" y="3858225"/>
            <a:ext cx="836657" cy="10674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/>
          <p:nvPr/>
        </p:nvCxnSpPr>
        <p:spPr>
          <a:xfrm flipH="1">
            <a:off x="5124083" y="4402225"/>
            <a:ext cx="836657" cy="5234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 flipH="1" flipV="1">
            <a:off x="5124083" y="4925637"/>
            <a:ext cx="836657" cy="4303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/>
          <p:nvPr/>
        </p:nvCxnSpPr>
        <p:spPr>
          <a:xfrm flipH="1" flipV="1">
            <a:off x="5124083" y="4925637"/>
            <a:ext cx="812475" cy="7174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/>
          <p:nvPr/>
        </p:nvCxnSpPr>
        <p:spPr>
          <a:xfrm flipH="1">
            <a:off x="5124083" y="3872530"/>
            <a:ext cx="836657" cy="164980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/>
          <p:cNvCxnSpPr/>
          <p:nvPr/>
        </p:nvCxnSpPr>
        <p:spPr>
          <a:xfrm flipH="1">
            <a:off x="5124083" y="4402225"/>
            <a:ext cx="836657" cy="11201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/>
          <p:cNvCxnSpPr/>
          <p:nvPr/>
        </p:nvCxnSpPr>
        <p:spPr>
          <a:xfrm flipH="1">
            <a:off x="5124083" y="4968668"/>
            <a:ext cx="836657" cy="55366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 flipH="1" flipV="1">
            <a:off x="5124083" y="5487471"/>
            <a:ext cx="812475" cy="12073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4" name="Group 283"/>
          <p:cNvGrpSpPr/>
          <p:nvPr/>
        </p:nvGrpSpPr>
        <p:grpSpPr>
          <a:xfrm>
            <a:off x="7337311" y="3786509"/>
            <a:ext cx="493148" cy="388463"/>
            <a:chOff x="4460682" y="1494845"/>
            <a:chExt cx="365760" cy="365760"/>
          </a:xfrm>
        </p:grpSpPr>
        <p:sp>
          <p:nvSpPr>
            <p:cNvPr id="285" name="Oval 28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86" name="TextBox 285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L6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87" name="Straight Connector 286"/>
          <p:cNvCxnSpPr/>
          <p:nvPr/>
        </p:nvCxnSpPr>
        <p:spPr>
          <a:xfrm flipH="1" flipV="1">
            <a:off x="6453889" y="3872530"/>
            <a:ext cx="883422" cy="13052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8" name="Group 287"/>
          <p:cNvGrpSpPr/>
          <p:nvPr/>
        </p:nvGrpSpPr>
        <p:grpSpPr>
          <a:xfrm>
            <a:off x="7337311" y="4252668"/>
            <a:ext cx="493148" cy="388463"/>
            <a:chOff x="4460682" y="1494845"/>
            <a:chExt cx="365760" cy="365760"/>
          </a:xfrm>
        </p:grpSpPr>
        <p:sp>
          <p:nvSpPr>
            <p:cNvPr id="289" name="Oval 288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0" name="TextBox 289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L7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91" name="Group 290"/>
          <p:cNvGrpSpPr/>
          <p:nvPr/>
        </p:nvGrpSpPr>
        <p:grpSpPr>
          <a:xfrm>
            <a:off x="7337311" y="4731405"/>
            <a:ext cx="493148" cy="388463"/>
            <a:chOff x="4460682" y="1494845"/>
            <a:chExt cx="365760" cy="365760"/>
          </a:xfrm>
        </p:grpSpPr>
        <p:sp>
          <p:nvSpPr>
            <p:cNvPr id="292" name="Oval 29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3" name="TextBox 292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94" name="Group 293"/>
          <p:cNvGrpSpPr/>
          <p:nvPr/>
        </p:nvGrpSpPr>
        <p:grpSpPr>
          <a:xfrm>
            <a:off x="7337311" y="5293263"/>
            <a:ext cx="493148" cy="388463"/>
            <a:chOff x="4460682" y="1494845"/>
            <a:chExt cx="365760" cy="365760"/>
          </a:xfrm>
        </p:grpSpPr>
        <p:sp>
          <p:nvSpPr>
            <p:cNvPr id="295" name="Oval 29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6" name="TextBox 295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97" name="Straight Connector 296"/>
          <p:cNvCxnSpPr/>
          <p:nvPr/>
        </p:nvCxnSpPr>
        <p:spPr>
          <a:xfrm flipH="1" flipV="1">
            <a:off x="6453889" y="3872530"/>
            <a:ext cx="883422" cy="57437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 flipH="1" flipV="1">
            <a:off x="6453889" y="3872530"/>
            <a:ext cx="883422" cy="10950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 flipH="1" flipV="1">
            <a:off x="6453889" y="3872530"/>
            <a:ext cx="883422" cy="16851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 flipH="1" flipV="1">
            <a:off x="6453889" y="4408775"/>
            <a:ext cx="883422" cy="114892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 flipH="1">
            <a:off x="6453889" y="4003058"/>
            <a:ext cx="883422" cy="4057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 flipH="1" flipV="1">
            <a:off x="6453889" y="4408775"/>
            <a:ext cx="883422" cy="3812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/>
        </p:nvCxnSpPr>
        <p:spPr>
          <a:xfrm flipH="1" flipV="1">
            <a:off x="6453889" y="4408775"/>
            <a:ext cx="883422" cy="55875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/>
          <p:cNvCxnSpPr/>
          <p:nvPr/>
        </p:nvCxnSpPr>
        <p:spPr>
          <a:xfrm flipH="1">
            <a:off x="6453889" y="4003058"/>
            <a:ext cx="883422" cy="97215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/>
          <p:nvPr/>
        </p:nvCxnSpPr>
        <p:spPr>
          <a:xfrm flipH="1">
            <a:off x="6453889" y="4482270"/>
            <a:ext cx="883422" cy="49294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/>
          <p:nvPr/>
        </p:nvCxnSpPr>
        <p:spPr>
          <a:xfrm flipH="1">
            <a:off x="6453889" y="4925637"/>
            <a:ext cx="883422" cy="495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/>
          <p:cNvCxnSpPr/>
          <p:nvPr/>
        </p:nvCxnSpPr>
        <p:spPr>
          <a:xfrm flipH="1" flipV="1">
            <a:off x="6453889" y="4968668"/>
            <a:ext cx="883422" cy="58903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/>
          <p:cNvCxnSpPr/>
          <p:nvPr/>
        </p:nvCxnSpPr>
        <p:spPr>
          <a:xfrm flipH="1">
            <a:off x="6487513" y="4003058"/>
            <a:ext cx="849798" cy="163998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/>
          <p:nvPr/>
        </p:nvCxnSpPr>
        <p:spPr>
          <a:xfrm flipH="1">
            <a:off x="6487513" y="4482270"/>
            <a:ext cx="849798" cy="116076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/>
          <p:cNvCxnSpPr/>
          <p:nvPr/>
        </p:nvCxnSpPr>
        <p:spPr>
          <a:xfrm flipH="1">
            <a:off x="6487513" y="4967533"/>
            <a:ext cx="849798" cy="6755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/>
          <p:cNvCxnSpPr/>
          <p:nvPr/>
        </p:nvCxnSpPr>
        <p:spPr>
          <a:xfrm flipH="1">
            <a:off x="6487513" y="5522865"/>
            <a:ext cx="849798" cy="8533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9" name="Group 318"/>
          <p:cNvGrpSpPr/>
          <p:nvPr/>
        </p:nvGrpSpPr>
        <p:grpSpPr>
          <a:xfrm>
            <a:off x="8522688" y="4367313"/>
            <a:ext cx="483505" cy="469369"/>
            <a:chOff x="4442055" y="1503898"/>
            <a:chExt cx="372471" cy="372241"/>
          </a:xfrm>
        </p:grpSpPr>
        <p:sp>
          <p:nvSpPr>
            <p:cNvPr id="320" name="Oval 319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21" name="TextBox 320"/>
            <p:cNvSpPr txBox="1"/>
            <p:nvPr/>
          </p:nvSpPr>
          <p:spPr>
            <a:xfrm>
              <a:off x="4448766" y="1503898"/>
              <a:ext cx="365760" cy="3722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err="1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</a:t>
              </a:r>
              <a:endParaRPr lang="en-US" sz="1300" dirty="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22" name="Straight Connector 321"/>
          <p:cNvCxnSpPr/>
          <p:nvPr/>
        </p:nvCxnSpPr>
        <p:spPr>
          <a:xfrm flipV="1">
            <a:off x="8997481" y="4658160"/>
            <a:ext cx="233876" cy="407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6" name="Group 325"/>
          <p:cNvGrpSpPr/>
          <p:nvPr/>
        </p:nvGrpSpPr>
        <p:grpSpPr>
          <a:xfrm>
            <a:off x="10215719" y="4770800"/>
            <a:ext cx="542559" cy="556741"/>
            <a:chOff x="4454104" y="1397996"/>
            <a:chExt cx="441017" cy="567117"/>
          </a:xfrm>
        </p:grpSpPr>
        <p:sp>
          <p:nvSpPr>
            <p:cNvPr id="327" name="Oval 326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28" name="TextBox 327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30" name="Straight Connector 329"/>
          <p:cNvCxnSpPr/>
          <p:nvPr/>
        </p:nvCxnSpPr>
        <p:spPr>
          <a:xfrm flipV="1">
            <a:off x="7830459" y="4701419"/>
            <a:ext cx="692232" cy="8209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/>
          <p:cNvCxnSpPr/>
          <p:nvPr/>
        </p:nvCxnSpPr>
        <p:spPr>
          <a:xfrm flipV="1">
            <a:off x="7830459" y="4662238"/>
            <a:ext cx="692229" cy="2633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/>
          <p:cNvCxnSpPr/>
          <p:nvPr/>
        </p:nvCxnSpPr>
        <p:spPr>
          <a:xfrm>
            <a:off x="7830459" y="4446900"/>
            <a:ext cx="692232" cy="25451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/>
          <p:cNvCxnSpPr/>
          <p:nvPr/>
        </p:nvCxnSpPr>
        <p:spPr>
          <a:xfrm>
            <a:off x="7758239" y="4118082"/>
            <a:ext cx="764449" cy="54415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9" name="Group 348"/>
          <p:cNvGrpSpPr/>
          <p:nvPr/>
        </p:nvGrpSpPr>
        <p:grpSpPr>
          <a:xfrm>
            <a:off x="1642266" y="4731405"/>
            <a:ext cx="542559" cy="556741"/>
            <a:chOff x="4454104" y="1397996"/>
            <a:chExt cx="441017" cy="567117"/>
          </a:xfrm>
        </p:grpSpPr>
        <p:sp>
          <p:nvSpPr>
            <p:cNvPr id="350" name="Oval 349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51" name="TextBox 350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352" name="TextBox 351"/>
          <p:cNvSpPr txBox="1"/>
          <p:nvPr/>
        </p:nvSpPr>
        <p:spPr>
          <a:xfrm>
            <a:off x="1311495" y="5391290"/>
            <a:ext cx="1841187" cy="738662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Host</a:t>
            </a:r>
          </a:p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With containerized Apps</a:t>
            </a:r>
            <a:endParaRPr lang="en-US" sz="14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3" name="Cloud 352"/>
          <p:cNvSpPr/>
          <p:nvPr/>
        </p:nvSpPr>
        <p:spPr>
          <a:xfrm rot="402459">
            <a:off x="3440741" y="3544225"/>
            <a:ext cx="5573863" cy="2376927"/>
          </a:xfrm>
          <a:prstGeom prst="cloud">
            <a:avLst/>
          </a:prstGeom>
          <a:solidFill>
            <a:srgbClr val="8EBCDC">
              <a:alpha val="37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54" name="TextBox 353"/>
          <p:cNvSpPr txBox="1"/>
          <p:nvPr/>
        </p:nvSpPr>
        <p:spPr>
          <a:xfrm>
            <a:off x="5422616" y="5976248"/>
            <a:ext cx="1610113" cy="369330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Network Fabric</a:t>
            </a:r>
            <a:endParaRPr lang="en-US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355" name="Group 354"/>
          <p:cNvGrpSpPr/>
          <p:nvPr/>
        </p:nvGrpSpPr>
        <p:grpSpPr>
          <a:xfrm>
            <a:off x="1636421" y="4003057"/>
            <a:ext cx="542559" cy="556741"/>
            <a:chOff x="4454104" y="1397996"/>
            <a:chExt cx="441017" cy="567117"/>
          </a:xfrm>
        </p:grpSpPr>
        <p:sp>
          <p:nvSpPr>
            <p:cNvPr id="356" name="Oval 355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rgbClr val="B64A47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57" name="TextBox 356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10215719" y="3944516"/>
            <a:ext cx="542559" cy="556741"/>
            <a:chOff x="4454104" y="1397996"/>
            <a:chExt cx="441017" cy="567117"/>
          </a:xfrm>
        </p:grpSpPr>
        <p:sp>
          <p:nvSpPr>
            <p:cNvPr id="359" name="Oval 358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rgbClr val="B64A47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60" name="TextBox 359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361" name="Rounded Rectangle 360"/>
          <p:cNvSpPr/>
          <p:nvPr/>
        </p:nvSpPr>
        <p:spPr>
          <a:xfrm>
            <a:off x="1489167" y="3868400"/>
            <a:ext cx="1601967" cy="151980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ounded Rectangle 361"/>
          <p:cNvSpPr/>
          <p:nvPr/>
        </p:nvSpPr>
        <p:spPr>
          <a:xfrm>
            <a:off x="9231357" y="3898256"/>
            <a:ext cx="1601967" cy="151980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TextBox 362"/>
          <p:cNvSpPr txBox="1"/>
          <p:nvPr/>
        </p:nvSpPr>
        <p:spPr>
          <a:xfrm>
            <a:off x="9083405" y="5419235"/>
            <a:ext cx="1841187" cy="738662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Host</a:t>
            </a:r>
          </a:p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With containerized Apps</a:t>
            </a:r>
            <a:endParaRPr lang="en-US" sz="14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364" name="Group 363"/>
          <p:cNvGrpSpPr/>
          <p:nvPr/>
        </p:nvGrpSpPr>
        <p:grpSpPr>
          <a:xfrm>
            <a:off x="6579876" y="1267704"/>
            <a:ext cx="725510" cy="372578"/>
            <a:chOff x="6192468" y="2316884"/>
            <a:chExt cx="2890002" cy="372578"/>
          </a:xfrm>
        </p:grpSpPr>
        <p:grpSp>
          <p:nvGrpSpPr>
            <p:cNvPr id="365" name="Group 364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367" name="Rounded Rectangle 366"/>
              <p:cNvSpPr/>
              <p:nvPr/>
            </p:nvSpPr>
            <p:spPr>
              <a:xfrm>
                <a:off x="1018798" y="2808804"/>
                <a:ext cx="3783729" cy="4680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rgbClr val="806CC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368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806CC1"/>
                  </a:solidFill>
                  <a:latin typeface="Calibri"/>
                </a:endParaRPr>
              </a:p>
            </p:txBody>
          </p:sp>
        </p:grpSp>
        <p:sp>
          <p:nvSpPr>
            <p:cNvPr id="366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806CC1"/>
                  </a:solidFill>
                  <a:latin typeface="Calibri"/>
                </a:rPr>
                <a:t>Query</a:t>
              </a:r>
              <a:endParaRPr lang="en-US" sz="1400" dirty="0">
                <a:solidFill>
                  <a:srgbClr val="806CC1"/>
                </a:solidFill>
                <a:latin typeface="Calibri"/>
              </a:endParaRPr>
            </a:p>
          </p:txBody>
        </p:sp>
      </p:grpSp>
      <p:sp>
        <p:nvSpPr>
          <p:cNvPr id="369" name="Rounded Rectangle 368"/>
          <p:cNvSpPr/>
          <p:nvPr/>
        </p:nvSpPr>
        <p:spPr>
          <a:xfrm>
            <a:off x="7377607" y="1273019"/>
            <a:ext cx="575008" cy="360852"/>
          </a:xfrm>
          <a:prstGeom prst="roundRect">
            <a:avLst>
              <a:gd name="adj" fmla="val 10000"/>
            </a:avLst>
          </a:prstGeom>
          <a:ln w="19050">
            <a:solidFill>
              <a:srgbClr val="806CC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" name="Rectangle 2"/>
          <p:cNvSpPr/>
          <p:nvPr/>
        </p:nvSpPr>
        <p:spPr>
          <a:xfrm>
            <a:off x="7390344" y="1317351"/>
            <a:ext cx="562270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srgbClr val="806CC1"/>
                </a:solidFill>
                <a:latin typeface="Calibri"/>
              </a:rPr>
              <a:t>TSDB</a:t>
            </a:r>
            <a:endParaRPr lang="en-US" sz="1400" dirty="0">
              <a:solidFill>
                <a:srgbClr val="806CC1"/>
              </a:solidFill>
              <a:latin typeface="Calibri"/>
            </a:endParaRPr>
          </a:p>
        </p:txBody>
      </p:sp>
      <p:sp>
        <p:nvSpPr>
          <p:cNvPr id="370" name="Rounded Rectangle 369"/>
          <p:cNvSpPr/>
          <p:nvPr/>
        </p:nvSpPr>
        <p:spPr>
          <a:xfrm>
            <a:off x="8019727" y="1278273"/>
            <a:ext cx="575008" cy="360852"/>
          </a:xfrm>
          <a:prstGeom prst="roundRect">
            <a:avLst>
              <a:gd name="adj" fmla="val 10000"/>
            </a:avLst>
          </a:prstGeom>
          <a:ln w="19050">
            <a:solidFill>
              <a:srgbClr val="806CC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71" name="Rectangle 370"/>
          <p:cNvSpPr/>
          <p:nvPr/>
        </p:nvSpPr>
        <p:spPr>
          <a:xfrm>
            <a:off x="8000227" y="1323913"/>
            <a:ext cx="596061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srgbClr val="806CC1"/>
                </a:solidFill>
                <a:latin typeface="Calibri"/>
              </a:rPr>
              <a:t>Batch</a:t>
            </a:r>
            <a:endParaRPr lang="en-US" sz="1400" dirty="0">
              <a:solidFill>
                <a:srgbClr val="806CC1"/>
              </a:solidFill>
              <a:latin typeface="Calibri"/>
            </a:endParaRPr>
          </a:p>
        </p:txBody>
      </p:sp>
      <p:cxnSp>
        <p:nvCxnSpPr>
          <p:cNvPr id="372" name="Straight Arrow Connector 371"/>
          <p:cNvCxnSpPr/>
          <p:nvPr/>
        </p:nvCxnSpPr>
        <p:spPr>
          <a:xfrm flipH="1">
            <a:off x="7260107" y="1591391"/>
            <a:ext cx="1960" cy="17637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Arrow Connector 372"/>
          <p:cNvCxnSpPr/>
          <p:nvPr/>
        </p:nvCxnSpPr>
        <p:spPr>
          <a:xfrm flipH="1">
            <a:off x="7971480" y="1588048"/>
            <a:ext cx="1960" cy="17637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Arrow Connector 373"/>
          <p:cNvCxnSpPr/>
          <p:nvPr/>
        </p:nvCxnSpPr>
        <p:spPr>
          <a:xfrm flipH="1">
            <a:off x="8571339" y="1577180"/>
            <a:ext cx="1960" cy="17637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5" name="Rounded Rectangle 374"/>
          <p:cNvSpPr/>
          <p:nvPr/>
        </p:nvSpPr>
        <p:spPr>
          <a:xfrm>
            <a:off x="8677640" y="1273594"/>
            <a:ext cx="575008" cy="360852"/>
          </a:xfrm>
          <a:prstGeom prst="roundRect">
            <a:avLst>
              <a:gd name="adj" fmla="val 10000"/>
            </a:avLst>
          </a:prstGeom>
          <a:ln w="19050">
            <a:solidFill>
              <a:srgbClr val="806CC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76" name="Rectangle 375"/>
          <p:cNvSpPr/>
          <p:nvPr/>
        </p:nvSpPr>
        <p:spPr>
          <a:xfrm>
            <a:off x="8753711" y="1319234"/>
            <a:ext cx="404919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err="1" smtClean="0">
                <a:solidFill>
                  <a:srgbClr val="806CC1"/>
                </a:solidFill>
                <a:latin typeface="Calibri"/>
              </a:rPr>
              <a:t>Etc</a:t>
            </a:r>
            <a:endParaRPr lang="en-US" sz="1400" dirty="0">
              <a:solidFill>
                <a:srgbClr val="806CC1"/>
              </a:solidFill>
              <a:latin typeface="Calibri"/>
            </a:endParaRPr>
          </a:p>
        </p:txBody>
      </p:sp>
      <p:sp>
        <p:nvSpPr>
          <p:cNvPr id="379" name="TextBox 378"/>
          <p:cNvSpPr txBox="1"/>
          <p:nvPr/>
        </p:nvSpPr>
        <p:spPr>
          <a:xfrm>
            <a:off x="9413037" y="1728709"/>
            <a:ext cx="753661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PNDA?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8236303" y="3241140"/>
            <a:ext cx="2464513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Topology, Label, Prefix Data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5879557" y="3234550"/>
            <a:ext cx="1450902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Telemetry Data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3705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Rounded Rectangle 377"/>
          <p:cNvSpPr/>
          <p:nvPr/>
        </p:nvSpPr>
        <p:spPr>
          <a:xfrm>
            <a:off x="6460320" y="1107846"/>
            <a:ext cx="2952848" cy="1735508"/>
          </a:xfrm>
          <a:prstGeom prst="roundRect">
            <a:avLst>
              <a:gd name="adj" fmla="val 4851"/>
            </a:avLst>
          </a:prstGeom>
          <a:ln w="19050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31" name="Rounded Rectangle 330"/>
          <p:cNvSpPr/>
          <p:nvPr/>
        </p:nvSpPr>
        <p:spPr>
          <a:xfrm>
            <a:off x="7984134" y="2270064"/>
            <a:ext cx="1048110" cy="442813"/>
          </a:xfrm>
          <a:prstGeom prst="roundRect">
            <a:avLst>
              <a:gd name="adj" fmla="val 10000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87270"/>
            <a:ext cx="6042492" cy="102057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3400" b="0" smtClean="0"/>
              <a:t>Analytics </a:t>
            </a:r>
            <a:r>
              <a:rPr lang="en-US" sz="3400" b="0" dirty="0" smtClean="0"/>
              <a:t>Applications</a:t>
            </a:r>
            <a:endParaRPr lang="en-US" sz="3400" b="0" dirty="0">
              <a:solidFill>
                <a:schemeClr val="tx2"/>
              </a:solidFill>
            </a:endParaRPr>
          </a:p>
        </p:txBody>
      </p:sp>
      <p:pic>
        <p:nvPicPr>
          <p:cNvPr id="329" name="Picture 3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24" y="2360502"/>
            <a:ext cx="843308" cy="264457"/>
          </a:xfrm>
          <a:prstGeom prst="rect">
            <a:avLst/>
          </a:prstGeom>
        </p:spPr>
      </p:pic>
      <p:sp>
        <p:nvSpPr>
          <p:cNvPr id="342" name="Rounded Rectangle 341"/>
          <p:cNvSpPr/>
          <p:nvPr/>
        </p:nvSpPr>
        <p:spPr>
          <a:xfrm>
            <a:off x="6837403" y="2273712"/>
            <a:ext cx="1048110" cy="442813"/>
          </a:xfrm>
          <a:prstGeom prst="roundRect">
            <a:avLst>
              <a:gd name="adj" fmla="val 10000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44" name="TextBox 343"/>
          <p:cNvSpPr txBox="1"/>
          <p:nvPr/>
        </p:nvSpPr>
        <p:spPr>
          <a:xfrm>
            <a:off x="6816145" y="2309920"/>
            <a:ext cx="1111643" cy="369330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Collectors</a:t>
            </a:r>
            <a:endParaRPr lang="en-US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45" name="Straight Arrow Connector 344"/>
          <p:cNvCxnSpPr/>
          <p:nvPr/>
        </p:nvCxnSpPr>
        <p:spPr>
          <a:xfrm flipH="1">
            <a:off x="8186060" y="2843354"/>
            <a:ext cx="113211" cy="687977"/>
          </a:xfrm>
          <a:prstGeom prst="straightConnector1">
            <a:avLst/>
          </a:prstGeom>
          <a:ln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Arrow Connector 346"/>
          <p:cNvCxnSpPr/>
          <p:nvPr/>
        </p:nvCxnSpPr>
        <p:spPr>
          <a:xfrm flipH="1">
            <a:off x="7262067" y="2847194"/>
            <a:ext cx="113211" cy="687977"/>
          </a:xfrm>
          <a:prstGeom prst="straightConnector1">
            <a:avLst/>
          </a:prstGeom>
          <a:ln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H="1" flipV="1">
            <a:off x="8802567" y="2092608"/>
            <a:ext cx="4381" cy="177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/>
          <p:cNvGrpSpPr/>
          <p:nvPr/>
        </p:nvGrpSpPr>
        <p:grpSpPr>
          <a:xfrm>
            <a:off x="6390907" y="1742324"/>
            <a:ext cx="2929376" cy="372578"/>
            <a:chOff x="6192468" y="2316884"/>
            <a:chExt cx="2890002" cy="372578"/>
          </a:xfrm>
        </p:grpSpPr>
        <p:grpSp>
          <p:nvGrpSpPr>
            <p:cNvPr id="124" name="Group 123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126" name="Rounded Rectangle 125"/>
              <p:cNvSpPr/>
              <p:nvPr/>
            </p:nvSpPr>
            <p:spPr>
              <a:xfrm>
                <a:off x="1018798" y="2808804"/>
                <a:ext cx="3783729" cy="4680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127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800000"/>
                  </a:solidFill>
                  <a:latin typeface="Calibri"/>
                </a:endParaRPr>
              </a:p>
            </p:txBody>
          </p:sp>
        </p:grpSp>
        <p:sp>
          <p:nvSpPr>
            <p:cNvPr id="125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chemeClr val="accent6">
                      <a:lumMod val="75000"/>
                    </a:schemeClr>
                  </a:solidFill>
                  <a:latin typeface="Calibri"/>
                </a:rPr>
                <a:t>Data Aggregation (Kafka)</a:t>
              </a:r>
              <a:endParaRPr lang="en-US" sz="1400" dirty="0">
                <a:solidFill>
                  <a:schemeClr val="accent6">
                    <a:lumMod val="75000"/>
                  </a:schemeClr>
                </a:solidFill>
                <a:latin typeface="Calibri"/>
              </a:endParaRPr>
            </a:p>
          </p:txBody>
        </p:sp>
      </p:grpSp>
      <p:cxnSp>
        <p:nvCxnSpPr>
          <p:cNvPr id="128" name="Straight Arrow Connector 127"/>
          <p:cNvCxnSpPr/>
          <p:nvPr/>
        </p:nvCxnSpPr>
        <p:spPr>
          <a:xfrm flipH="1" flipV="1">
            <a:off x="7105692" y="2104013"/>
            <a:ext cx="3768" cy="17792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/>
          <p:cNvGrpSpPr/>
          <p:nvPr/>
        </p:nvGrpSpPr>
        <p:grpSpPr>
          <a:xfrm>
            <a:off x="5960741" y="3678298"/>
            <a:ext cx="493148" cy="388463"/>
            <a:chOff x="4460682" y="1494845"/>
            <a:chExt cx="365760" cy="365760"/>
          </a:xfrm>
        </p:grpSpPr>
        <p:sp>
          <p:nvSpPr>
            <p:cNvPr id="143" name="Oval 142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4460682" y="1571950"/>
              <a:ext cx="365760" cy="1846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4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S0</a:t>
              </a:r>
              <a:endParaRPr lang="fr-FR" sz="14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4630935" y="3786509"/>
            <a:ext cx="493148" cy="388463"/>
            <a:chOff x="4460682" y="1494845"/>
            <a:chExt cx="365760" cy="365760"/>
          </a:xfrm>
        </p:grpSpPr>
        <p:sp>
          <p:nvSpPr>
            <p:cNvPr id="146" name="Oval 14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48" name="Straight Connector 147"/>
          <p:cNvCxnSpPr/>
          <p:nvPr/>
        </p:nvCxnSpPr>
        <p:spPr>
          <a:xfrm flipH="1">
            <a:off x="5124083" y="3872530"/>
            <a:ext cx="836657" cy="1082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>
            <a:off x="4630935" y="4252668"/>
            <a:ext cx="493148" cy="388463"/>
            <a:chOff x="4460682" y="1494845"/>
            <a:chExt cx="365760" cy="365760"/>
          </a:xfrm>
        </p:grpSpPr>
        <p:sp>
          <p:nvSpPr>
            <p:cNvPr id="150" name="Oval 14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3443972" y="4434702"/>
            <a:ext cx="474796" cy="579928"/>
            <a:chOff x="4442055" y="1501973"/>
            <a:chExt cx="365762" cy="461344"/>
          </a:xfrm>
        </p:grpSpPr>
        <p:sp>
          <p:nvSpPr>
            <p:cNvPr id="153" name="Oval 152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4442057" y="1501973"/>
              <a:ext cx="365760" cy="461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ToR100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55" name="Straight Connector 154"/>
          <p:cNvCxnSpPr/>
          <p:nvPr/>
        </p:nvCxnSpPr>
        <p:spPr>
          <a:xfrm flipH="1">
            <a:off x="3918765" y="4118083"/>
            <a:ext cx="784390" cy="5400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V="1">
            <a:off x="3918768" y="4440350"/>
            <a:ext cx="712167" cy="25699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H="1" flipV="1">
            <a:off x="3091134" y="4658549"/>
            <a:ext cx="352838" cy="1453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1" name="Group 170"/>
          <p:cNvGrpSpPr/>
          <p:nvPr/>
        </p:nvGrpSpPr>
        <p:grpSpPr>
          <a:xfrm>
            <a:off x="4630935" y="4731405"/>
            <a:ext cx="493148" cy="388463"/>
            <a:chOff x="4460682" y="1494845"/>
            <a:chExt cx="365760" cy="365760"/>
          </a:xfrm>
        </p:grpSpPr>
        <p:sp>
          <p:nvSpPr>
            <p:cNvPr id="172" name="Oval 17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4630935" y="5293263"/>
            <a:ext cx="493148" cy="388463"/>
            <a:chOff x="4460682" y="1494845"/>
            <a:chExt cx="365760" cy="365760"/>
          </a:xfrm>
        </p:grpSpPr>
        <p:sp>
          <p:nvSpPr>
            <p:cNvPr id="176" name="Oval 17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L33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80" name="Straight Connector 179"/>
          <p:cNvCxnSpPr/>
          <p:nvPr/>
        </p:nvCxnSpPr>
        <p:spPr>
          <a:xfrm>
            <a:off x="3918765" y="4673083"/>
            <a:ext cx="712170" cy="25255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3918768" y="4724666"/>
            <a:ext cx="712167" cy="7628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2" name="Group 181"/>
          <p:cNvGrpSpPr/>
          <p:nvPr/>
        </p:nvGrpSpPr>
        <p:grpSpPr>
          <a:xfrm>
            <a:off x="5960741" y="4214543"/>
            <a:ext cx="493148" cy="388463"/>
            <a:chOff x="4460682" y="1494845"/>
            <a:chExt cx="365760" cy="365760"/>
          </a:xfrm>
        </p:grpSpPr>
        <p:sp>
          <p:nvSpPr>
            <p:cNvPr id="183" name="Oval 182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S1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5960741" y="4780985"/>
            <a:ext cx="493148" cy="388463"/>
            <a:chOff x="4460682" y="1502161"/>
            <a:chExt cx="365760" cy="365760"/>
          </a:xfrm>
        </p:grpSpPr>
        <p:sp>
          <p:nvSpPr>
            <p:cNvPr id="186" name="Oval 185"/>
            <p:cNvSpPr/>
            <p:nvPr/>
          </p:nvSpPr>
          <p:spPr>
            <a:xfrm>
              <a:off x="4460682" y="1502161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4460682" y="1591557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88" name="Group 187"/>
          <p:cNvGrpSpPr/>
          <p:nvPr/>
        </p:nvGrpSpPr>
        <p:grpSpPr>
          <a:xfrm>
            <a:off x="5936559" y="5404998"/>
            <a:ext cx="550954" cy="388463"/>
            <a:chOff x="4437977" y="1494845"/>
            <a:chExt cx="408634" cy="365760"/>
          </a:xfrm>
        </p:grpSpPr>
        <p:sp>
          <p:nvSpPr>
            <p:cNvPr id="189" name="Oval 188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4437977" y="1603846"/>
              <a:ext cx="408634" cy="2390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S3</a:t>
              </a:r>
              <a:endParaRPr lang="fr-FR" sz="12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91" name="Straight Connector 190"/>
          <p:cNvCxnSpPr/>
          <p:nvPr/>
        </p:nvCxnSpPr>
        <p:spPr>
          <a:xfrm flipH="1" flipV="1">
            <a:off x="5124083" y="3980740"/>
            <a:ext cx="836657" cy="42148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H="1" flipV="1">
            <a:off x="5124083" y="3980740"/>
            <a:ext cx="836657" cy="9944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H="1" flipV="1">
            <a:off x="5124083" y="3980740"/>
            <a:ext cx="812475" cy="16622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H="1" flipV="1">
            <a:off x="5124083" y="4446900"/>
            <a:ext cx="812475" cy="119613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H="1">
            <a:off x="5124083" y="3858225"/>
            <a:ext cx="836657" cy="58867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H="1">
            <a:off x="5124083" y="4402225"/>
            <a:ext cx="836657" cy="4467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H="1" flipV="1">
            <a:off x="5124083" y="4446900"/>
            <a:ext cx="836657" cy="5283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 flipH="1">
            <a:off x="5124083" y="3858225"/>
            <a:ext cx="836657" cy="10674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/>
          <p:nvPr/>
        </p:nvCxnSpPr>
        <p:spPr>
          <a:xfrm flipH="1">
            <a:off x="5124083" y="4402225"/>
            <a:ext cx="836657" cy="5234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 flipH="1" flipV="1">
            <a:off x="5124083" y="4925637"/>
            <a:ext cx="836657" cy="4303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/>
          <p:nvPr/>
        </p:nvCxnSpPr>
        <p:spPr>
          <a:xfrm flipH="1" flipV="1">
            <a:off x="5124083" y="4925637"/>
            <a:ext cx="812475" cy="7174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/>
          <p:nvPr/>
        </p:nvCxnSpPr>
        <p:spPr>
          <a:xfrm flipH="1">
            <a:off x="5124083" y="3872530"/>
            <a:ext cx="836657" cy="164980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/>
          <p:cNvCxnSpPr/>
          <p:nvPr/>
        </p:nvCxnSpPr>
        <p:spPr>
          <a:xfrm flipH="1">
            <a:off x="5124083" y="4402225"/>
            <a:ext cx="836657" cy="11201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/>
          <p:cNvCxnSpPr/>
          <p:nvPr/>
        </p:nvCxnSpPr>
        <p:spPr>
          <a:xfrm flipH="1">
            <a:off x="5124083" y="4968668"/>
            <a:ext cx="836657" cy="55366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 flipH="1" flipV="1">
            <a:off x="5124083" y="5487471"/>
            <a:ext cx="812475" cy="12073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4" name="Group 283"/>
          <p:cNvGrpSpPr/>
          <p:nvPr/>
        </p:nvGrpSpPr>
        <p:grpSpPr>
          <a:xfrm>
            <a:off x="7337311" y="3786509"/>
            <a:ext cx="493148" cy="388463"/>
            <a:chOff x="4460682" y="1494845"/>
            <a:chExt cx="365760" cy="365760"/>
          </a:xfrm>
        </p:grpSpPr>
        <p:sp>
          <p:nvSpPr>
            <p:cNvPr id="285" name="Oval 28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86" name="TextBox 285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L6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87" name="Straight Connector 286"/>
          <p:cNvCxnSpPr/>
          <p:nvPr/>
        </p:nvCxnSpPr>
        <p:spPr>
          <a:xfrm flipH="1" flipV="1">
            <a:off x="6453889" y="3872530"/>
            <a:ext cx="883422" cy="13052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8" name="Group 287"/>
          <p:cNvGrpSpPr/>
          <p:nvPr/>
        </p:nvGrpSpPr>
        <p:grpSpPr>
          <a:xfrm>
            <a:off x="7337311" y="4252668"/>
            <a:ext cx="493148" cy="388463"/>
            <a:chOff x="4460682" y="1494845"/>
            <a:chExt cx="365760" cy="365760"/>
          </a:xfrm>
        </p:grpSpPr>
        <p:sp>
          <p:nvSpPr>
            <p:cNvPr id="289" name="Oval 288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0" name="TextBox 289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L7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91" name="Group 290"/>
          <p:cNvGrpSpPr/>
          <p:nvPr/>
        </p:nvGrpSpPr>
        <p:grpSpPr>
          <a:xfrm>
            <a:off x="7337311" y="4731405"/>
            <a:ext cx="493148" cy="388463"/>
            <a:chOff x="4460682" y="1494845"/>
            <a:chExt cx="365760" cy="365760"/>
          </a:xfrm>
        </p:grpSpPr>
        <p:sp>
          <p:nvSpPr>
            <p:cNvPr id="292" name="Oval 29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3" name="TextBox 292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94" name="Group 293"/>
          <p:cNvGrpSpPr/>
          <p:nvPr/>
        </p:nvGrpSpPr>
        <p:grpSpPr>
          <a:xfrm>
            <a:off x="7337311" y="5293263"/>
            <a:ext cx="493148" cy="388463"/>
            <a:chOff x="4460682" y="1494845"/>
            <a:chExt cx="365760" cy="365760"/>
          </a:xfrm>
        </p:grpSpPr>
        <p:sp>
          <p:nvSpPr>
            <p:cNvPr id="295" name="Oval 29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6" name="TextBox 295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97" name="Straight Connector 296"/>
          <p:cNvCxnSpPr/>
          <p:nvPr/>
        </p:nvCxnSpPr>
        <p:spPr>
          <a:xfrm flipH="1" flipV="1">
            <a:off x="6453889" y="3872530"/>
            <a:ext cx="883422" cy="57437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 flipH="1" flipV="1">
            <a:off x="6453889" y="3872530"/>
            <a:ext cx="883422" cy="10950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 flipH="1" flipV="1">
            <a:off x="6453889" y="3872530"/>
            <a:ext cx="883422" cy="16851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 flipH="1" flipV="1">
            <a:off x="6453889" y="4408775"/>
            <a:ext cx="883422" cy="114892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 flipH="1">
            <a:off x="6453889" y="4003058"/>
            <a:ext cx="883422" cy="4057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 flipH="1" flipV="1">
            <a:off x="6453889" y="4408775"/>
            <a:ext cx="883422" cy="3812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/>
        </p:nvCxnSpPr>
        <p:spPr>
          <a:xfrm flipH="1" flipV="1">
            <a:off x="6453889" y="4408775"/>
            <a:ext cx="883422" cy="55875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/>
          <p:cNvCxnSpPr/>
          <p:nvPr/>
        </p:nvCxnSpPr>
        <p:spPr>
          <a:xfrm flipH="1">
            <a:off x="6453889" y="4003058"/>
            <a:ext cx="883422" cy="97215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/>
          <p:nvPr/>
        </p:nvCxnSpPr>
        <p:spPr>
          <a:xfrm flipH="1">
            <a:off x="6453889" y="4482270"/>
            <a:ext cx="883422" cy="49294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/>
          <p:nvPr/>
        </p:nvCxnSpPr>
        <p:spPr>
          <a:xfrm flipH="1">
            <a:off x="6453889" y="4925637"/>
            <a:ext cx="883422" cy="495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/>
          <p:cNvCxnSpPr/>
          <p:nvPr/>
        </p:nvCxnSpPr>
        <p:spPr>
          <a:xfrm flipH="1" flipV="1">
            <a:off x="6453889" y="4968668"/>
            <a:ext cx="883422" cy="58903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/>
          <p:cNvCxnSpPr/>
          <p:nvPr/>
        </p:nvCxnSpPr>
        <p:spPr>
          <a:xfrm flipH="1">
            <a:off x="6487513" y="4003058"/>
            <a:ext cx="849798" cy="163998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/>
          <p:nvPr/>
        </p:nvCxnSpPr>
        <p:spPr>
          <a:xfrm flipH="1">
            <a:off x="6487513" y="4482270"/>
            <a:ext cx="849798" cy="116076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/>
          <p:cNvCxnSpPr/>
          <p:nvPr/>
        </p:nvCxnSpPr>
        <p:spPr>
          <a:xfrm flipH="1">
            <a:off x="6487513" y="4967533"/>
            <a:ext cx="849798" cy="6755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/>
          <p:cNvCxnSpPr/>
          <p:nvPr/>
        </p:nvCxnSpPr>
        <p:spPr>
          <a:xfrm flipH="1">
            <a:off x="6487513" y="5522865"/>
            <a:ext cx="849798" cy="8533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9" name="Group 318"/>
          <p:cNvGrpSpPr/>
          <p:nvPr/>
        </p:nvGrpSpPr>
        <p:grpSpPr>
          <a:xfrm>
            <a:off x="8522688" y="4367313"/>
            <a:ext cx="483505" cy="469369"/>
            <a:chOff x="4442055" y="1503898"/>
            <a:chExt cx="372471" cy="372241"/>
          </a:xfrm>
        </p:grpSpPr>
        <p:sp>
          <p:nvSpPr>
            <p:cNvPr id="320" name="Oval 319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21" name="TextBox 320"/>
            <p:cNvSpPr txBox="1"/>
            <p:nvPr/>
          </p:nvSpPr>
          <p:spPr>
            <a:xfrm>
              <a:off x="4448766" y="1503898"/>
              <a:ext cx="365760" cy="3722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err="1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</a:t>
              </a:r>
              <a:endParaRPr lang="en-US" sz="1300" dirty="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22" name="Straight Connector 321"/>
          <p:cNvCxnSpPr/>
          <p:nvPr/>
        </p:nvCxnSpPr>
        <p:spPr>
          <a:xfrm flipV="1">
            <a:off x="8997481" y="4658160"/>
            <a:ext cx="233876" cy="407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6" name="Group 325"/>
          <p:cNvGrpSpPr/>
          <p:nvPr/>
        </p:nvGrpSpPr>
        <p:grpSpPr>
          <a:xfrm>
            <a:off x="10215719" y="4770800"/>
            <a:ext cx="542559" cy="556741"/>
            <a:chOff x="4454104" y="1397996"/>
            <a:chExt cx="441017" cy="567117"/>
          </a:xfrm>
        </p:grpSpPr>
        <p:sp>
          <p:nvSpPr>
            <p:cNvPr id="327" name="Oval 326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28" name="TextBox 327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30" name="Straight Connector 329"/>
          <p:cNvCxnSpPr/>
          <p:nvPr/>
        </p:nvCxnSpPr>
        <p:spPr>
          <a:xfrm flipV="1">
            <a:off x="7830459" y="4701419"/>
            <a:ext cx="692232" cy="8209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/>
          <p:cNvCxnSpPr/>
          <p:nvPr/>
        </p:nvCxnSpPr>
        <p:spPr>
          <a:xfrm flipV="1">
            <a:off x="7830459" y="4662238"/>
            <a:ext cx="692229" cy="2633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/>
          <p:cNvCxnSpPr/>
          <p:nvPr/>
        </p:nvCxnSpPr>
        <p:spPr>
          <a:xfrm>
            <a:off x="7830459" y="4446900"/>
            <a:ext cx="692232" cy="25451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/>
          <p:cNvCxnSpPr/>
          <p:nvPr/>
        </p:nvCxnSpPr>
        <p:spPr>
          <a:xfrm>
            <a:off x="7758239" y="4118082"/>
            <a:ext cx="764449" cy="54415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9" name="Group 348"/>
          <p:cNvGrpSpPr/>
          <p:nvPr/>
        </p:nvGrpSpPr>
        <p:grpSpPr>
          <a:xfrm>
            <a:off x="1642266" y="4731405"/>
            <a:ext cx="542559" cy="556741"/>
            <a:chOff x="4454104" y="1397996"/>
            <a:chExt cx="441017" cy="567117"/>
          </a:xfrm>
        </p:grpSpPr>
        <p:sp>
          <p:nvSpPr>
            <p:cNvPr id="350" name="Oval 349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51" name="TextBox 350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352" name="TextBox 351"/>
          <p:cNvSpPr txBox="1"/>
          <p:nvPr/>
        </p:nvSpPr>
        <p:spPr>
          <a:xfrm>
            <a:off x="1311495" y="5391290"/>
            <a:ext cx="1841187" cy="738662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Host</a:t>
            </a:r>
          </a:p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With containerized Apps</a:t>
            </a:r>
            <a:endParaRPr lang="en-US" sz="14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3" name="Cloud 352"/>
          <p:cNvSpPr/>
          <p:nvPr/>
        </p:nvSpPr>
        <p:spPr>
          <a:xfrm rot="402459">
            <a:off x="3440741" y="3544225"/>
            <a:ext cx="5573863" cy="2376927"/>
          </a:xfrm>
          <a:prstGeom prst="cloud">
            <a:avLst/>
          </a:prstGeom>
          <a:solidFill>
            <a:srgbClr val="8EBCDC">
              <a:alpha val="37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54" name="TextBox 353"/>
          <p:cNvSpPr txBox="1"/>
          <p:nvPr/>
        </p:nvSpPr>
        <p:spPr>
          <a:xfrm>
            <a:off x="5422616" y="5976248"/>
            <a:ext cx="1610113" cy="369330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Network Fabric</a:t>
            </a:r>
            <a:endParaRPr lang="en-US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355" name="Group 354"/>
          <p:cNvGrpSpPr/>
          <p:nvPr/>
        </p:nvGrpSpPr>
        <p:grpSpPr>
          <a:xfrm>
            <a:off x="1636421" y="4003057"/>
            <a:ext cx="542559" cy="556741"/>
            <a:chOff x="4454104" y="1397996"/>
            <a:chExt cx="441017" cy="567117"/>
          </a:xfrm>
        </p:grpSpPr>
        <p:sp>
          <p:nvSpPr>
            <p:cNvPr id="356" name="Oval 355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rgbClr val="B64A47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57" name="TextBox 356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10215719" y="3944516"/>
            <a:ext cx="542559" cy="556741"/>
            <a:chOff x="4454104" y="1397996"/>
            <a:chExt cx="441017" cy="567117"/>
          </a:xfrm>
        </p:grpSpPr>
        <p:sp>
          <p:nvSpPr>
            <p:cNvPr id="359" name="Oval 358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rgbClr val="B64A47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60" name="TextBox 359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361" name="Rounded Rectangle 360"/>
          <p:cNvSpPr/>
          <p:nvPr/>
        </p:nvSpPr>
        <p:spPr>
          <a:xfrm>
            <a:off x="1489167" y="3868400"/>
            <a:ext cx="1601967" cy="151980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ounded Rectangle 361"/>
          <p:cNvSpPr/>
          <p:nvPr/>
        </p:nvSpPr>
        <p:spPr>
          <a:xfrm>
            <a:off x="9231357" y="3898256"/>
            <a:ext cx="1601967" cy="151980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TextBox 362"/>
          <p:cNvSpPr txBox="1"/>
          <p:nvPr/>
        </p:nvSpPr>
        <p:spPr>
          <a:xfrm>
            <a:off x="9083405" y="5419235"/>
            <a:ext cx="1841187" cy="738662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Host</a:t>
            </a:r>
          </a:p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With containerized Apps</a:t>
            </a:r>
            <a:endParaRPr lang="en-US" sz="14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364" name="Group 363"/>
          <p:cNvGrpSpPr/>
          <p:nvPr/>
        </p:nvGrpSpPr>
        <p:grpSpPr>
          <a:xfrm>
            <a:off x="6579876" y="1267704"/>
            <a:ext cx="725510" cy="372578"/>
            <a:chOff x="6192468" y="2316884"/>
            <a:chExt cx="2890002" cy="372578"/>
          </a:xfrm>
        </p:grpSpPr>
        <p:grpSp>
          <p:nvGrpSpPr>
            <p:cNvPr id="365" name="Group 364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367" name="Rounded Rectangle 366"/>
              <p:cNvSpPr/>
              <p:nvPr/>
            </p:nvSpPr>
            <p:spPr>
              <a:xfrm>
                <a:off x="1018798" y="2808804"/>
                <a:ext cx="3783729" cy="4680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rgbClr val="806CC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368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806CC1"/>
                  </a:solidFill>
                  <a:latin typeface="Calibri"/>
                </a:endParaRPr>
              </a:p>
            </p:txBody>
          </p:sp>
        </p:grpSp>
        <p:sp>
          <p:nvSpPr>
            <p:cNvPr id="366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806CC1"/>
                  </a:solidFill>
                  <a:latin typeface="Calibri"/>
                </a:rPr>
                <a:t>Query</a:t>
              </a:r>
              <a:endParaRPr lang="en-US" sz="1400" dirty="0">
                <a:solidFill>
                  <a:srgbClr val="806CC1"/>
                </a:solidFill>
                <a:latin typeface="Calibri"/>
              </a:endParaRPr>
            </a:p>
          </p:txBody>
        </p:sp>
      </p:grpSp>
      <p:sp>
        <p:nvSpPr>
          <p:cNvPr id="369" name="Rounded Rectangle 368"/>
          <p:cNvSpPr/>
          <p:nvPr/>
        </p:nvSpPr>
        <p:spPr>
          <a:xfrm>
            <a:off x="7377607" y="1273019"/>
            <a:ext cx="575008" cy="360852"/>
          </a:xfrm>
          <a:prstGeom prst="roundRect">
            <a:avLst>
              <a:gd name="adj" fmla="val 10000"/>
            </a:avLst>
          </a:prstGeom>
          <a:ln w="19050">
            <a:solidFill>
              <a:srgbClr val="806CC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" name="Rectangle 2"/>
          <p:cNvSpPr/>
          <p:nvPr/>
        </p:nvSpPr>
        <p:spPr>
          <a:xfrm>
            <a:off x="7390344" y="1317351"/>
            <a:ext cx="562270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srgbClr val="806CC1"/>
                </a:solidFill>
                <a:latin typeface="Calibri"/>
              </a:rPr>
              <a:t>TSDB</a:t>
            </a:r>
            <a:endParaRPr lang="en-US" sz="1400" dirty="0">
              <a:solidFill>
                <a:srgbClr val="806CC1"/>
              </a:solidFill>
              <a:latin typeface="Calibri"/>
            </a:endParaRPr>
          </a:p>
        </p:txBody>
      </p:sp>
      <p:sp>
        <p:nvSpPr>
          <p:cNvPr id="370" name="Rounded Rectangle 369"/>
          <p:cNvSpPr/>
          <p:nvPr/>
        </p:nvSpPr>
        <p:spPr>
          <a:xfrm>
            <a:off x="8019727" y="1278273"/>
            <a:ext cx="575008" cy="360852"/>
          </a:xfrm>
          <a:prstGeom prst="roundRect">
            <a:avLst>
              <a:gd name="adj" fmla="val 10000"/>
            </a:avLst>
          </a:prstGeom>
          <a:ln w="19050">
            <a:solidFill>
              <a:srgbClr val="806CC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71" name="Rectangle 370"/>
          <p:cNvSpPr/>
          <p:nvPr/>
        </p:nvSpPr>
        <p:spPr>
          <a:xfrm>
            <a:off x="8000227" y="1323913"/>
            <a:ext cx="596061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srgbClr val="806CC1"/>
                </a:solidFill>
                <a:latin typeface="Calibri"/>
              </a:rPr>
              <a:t>Batch</a:t>
            </a:r>
            <a:endParaRPr lang="en-US" sz="1400" dirty="0">
              <a:solidFill>
                <a:srgbClr val="806CC1"/>
              </a:solidFill>
              <a:latin typeface="Calibri"/>
            </a:endParaRPr>
          </a:p>
        </p:txBody>
      </p:sp>
      <p:cxnSp>
        <p:nvCxnSpPr>
          <p:cNvPr id="372" name="Straight Arrow Connector 371"/>
          <p:cNvCxnSpPr/>
          <p:nvPr/>
        </p:nvCxnSpPr>
        <p:spPr>
          <a:xfrm flipH="1">
            <a:off x="7260107" y="1591391"/>
            <a:ext cx="1960" cy="17637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Arrow Connector 372"/>
          <p:cNvCxnSpPr/>
          <p:nvPr/>
        </p:nvCxnSpPr>
        <p:spPr>
          <a:xfrm flipH="1">
            <a:off x="7971480" y="1588048"/>
            <a:ext cx="1960" cy="17637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Arrow Connector 373"/>
          <p:cNvCxnSpPr/>
          <p:nvPr/>
        </p:nvCxnSpPr>
        <p:spPr>
          <a:xfrm flipH="1">
            <a:off x="8571339" y="1577180"/>
            <a:ext cx="1960" cy="17637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5" name="Rounded Rectangle 374"/>
          <p:cNvSpPr/>
          <p:nvPr/>
        </p:nvSpPr>
        <p:spPr>
          <a:xfrm>
            <a:off x="8677640" y="1273594"/>
            <a:ext cx="575008" cy="360852"/>
          </a:xfrm>
          <a:prstGeom prst="roundRect">
            <a:avLst>
              <a:gd name="adj" fmla="val 10000"/>
            </a:avLst>
          </a:prstGeom>
          <a:ln w="19050">
            <a:solidFill>
              <a:srgbClr val="806CC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76" name="Rectangle 375"/>
          <p:cNvSpPr/>
          <p:nvPr/>
        </p:nvSpPr>
        <p:spPr>
          <a:xfrm>
            <a:off x="8753711" y="1319234"/>
            <a:ext cx="404919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err="1" smtClean="0">
                <a:solidFill>
                  <a:srgbClr val="806CC1"/>
                </a:solidFill>
                <a:latin typeface="Calibri"/>
              </a:rPr>
              <a:t>Etc</a:t>
            </a:r>
            <a:endParaRPr lang="en-US" sz="1400" dirty="0">
              <a:solidFill>
                <a:srgbClr val="806CC1"/>
              </a:solidFill>
              <a:latin typeface="Calibri"/>
            </a:endParaRPr>
          </a:p>
        </p:txBody>
      </p:sp>
      <p:sp>
        <p:nvSpPr>
          <p:cNvPr id="379" name="TextBox 378"/>
          <p:cNvSpPr txBox="1"/>
          <p:nvPr/>
        </p:nvSpPr>
        <p:spPr>
          <a:xfrm>
            <a:off x="9413037" y="1728709"/>
            <a:ext cx="753661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PNDA?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36" name="Group 135"/>
          <p:cNvGrpSpPr/>
          <p:nvPr/>
        </p:nvGrpSpPr>
        <p:grpSpPr>
          <a:xfrm>
            <a:off x="6568446" y="625653"/>
            <a:ext cx="725510" cy="372578"/>
            <a:chOff x="6192468" y="2316884"/>
            <a:chExt cx="2890002" cy="372578"/>
          </a:xfrm>
        </p:grpSpPr>
        <p:grpSp>
          <p:nvGrpSpPr>
            <p:cNvPr id="137" name="Group 136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139" name="Rounded Rectangle 138"/>
              <p:cNvSpPr/>
              <p:nvPr/>
            </p:nvSpPr>
            <p:spPr>
              <a:xfrm>
                <a:off x="1018798" y="2808804"/>
                <a:ext cx="3783729" cy="4680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rgbClr val="E67B09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140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E67B09"/>
                  </a:solidFill>
                  <a:latin typeface="Calibri"/>
                </a:endParaRPr>
              </a:p>
            </p:txBody>
          </p:sp>
        </p:grpSp>
        <p:sp>
          <p:nvSpPr>
            <p:cNvPr id="138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E67B09"/>
                  </a:solidFill>
                  <a:latin typeface="Calibri"/>
                </a:rPr>
                <a:t>WAE</a:t>
              </a:r>
              <a:endParaRPr lang="en-US" sz="1400" dirty="0">
                <a:solidFill>
                  <a:srgbClr val="E67B09"/>
                </a:solidFill>
                <a:latin typeface="Calibri"/>
              </a:endParaRP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7305385" y="628812"/>
            <a:ext cx="993886" cy="372578"/>
            <a:chOff x="6192468" y="2316884"/>
            <a:chExt cx="2890002" cy="372578"/>
          </a:xfrm>
        </p:grpSpPr>
        <p:grpSp>
          <p:nvGrpSpPr>
            <p:cNvPr id="158" name="Group 157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160" name="Rounded Rectangle 159"/>
              <p:cNvSpPr/>
              <p:nvPr/>
            </p:nvSpPr>
            <p:spPr>
              <a:xfrm>
                <a:off x="1018798" y="2808804"/>
                <a:ext cx="3783729" cy="4680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rgbClr val="E67B09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161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E67B09"/>
                  </a:solidFill>
                  <a:latin typeface="Calibri"/>
                </a:endParaRPr>
              </a:p>
            </p:txBody>
          </p:sp>
        </p:grpSp>
        <p:sp>
          <p:nvSpPr>
            <p:cNvPr id="159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E67B09"/>
                  </a:solidFill>
                  <a:latin typeface="Calibri"/>
                </a:rPr>
                <a:t>GPS RTT*</a:t>
              </a:r>
              <a:endParaRPr lang="en-US" sz="1400" dirty="0">
                <a:solidFill>
                  <a:srgbClr val="E67B09"/>
                </a:solidFill>
                <a:latin typeface="Calibri"/>
              </a:endParaRPr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8297364" y="624403"/>
            <a:ext cx="1018544" cy="372578"/>
            <a:chOff x="6192468" y="2316884"/>
            <a:chExt cx="2890002" cy="372578"/>
          </a:xfrm>
        </p:grpSpPr>
        <p:grpSp>
          <p:nvGrpSpPr>
            <p:cNvPr id="163" name="Group 162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165" name="Rounded Rectangle 164"/>
              <p:cNvSpPr/>
              <p:nvPr/>
            </p:nvSpPr>
            <p:spPr>
              <a:xfrm>
                <a:off x="1018798" y="2808804"/>
                <a:ext cx="3783729" cy="4680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rgbClr val="E67B09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166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E67B09"/>
                  </a:solidFill>
                  <a:latin typeface="Calibri"/>
                </a:endParaRPr>
              </a:p>
            </p:txBody>
          </p:sp>
        </p:grpSp>
        <p:sp>
          <p:nvSpPr>
            <p:cNvPr id="164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E67B09"/>
                  </a:solidFill>
                  <a:latin typeface="Calibri"/>
                </a:rPr>
                <a:t>$ per Gb*</a:t>
              </a:r>
              <a:endParaRPr lang="en-US" sz="1400" dirty="0">
                <a:solidFill>
                  <a:srgbClr val="E67B09"/>
                </a:solidFill>
                <a:latin typeface="Calibri"/>
              </a:endParaRPr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9555892" y="621103"/>
            <a:ext cx="1548713" cy="600162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E67B09"/>
                </a:solidFill>
                <a:latin typeface="Calibri" charset="0"/>
                <a:ea typeface="Calibri" charset="0"/>
                <a:cs typeface="Calibri" charset="0"/>
              </a:rPr>
              <a:t>* I made these two up, but they sound like  cool analytics apps</a:t>
            </a:r>
            <a:endParaRPr lang="en-US" sz="1100" dirty="0">
              <a:solidFill>
                <a:srgbClr val="E67B09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8236303" y="3241140"/>
            <a:ext cx="2464513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Topology, Label, Prefix Data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5879557" y="3234550"/>
            <a:ext cx="1450902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Telemetry Data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1593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ounded Rectangle 205"/>
          <p:cNvSpPr/>
          <p:nvPr/>
        </p:nvSpPr>
        <p:spPr>
          <a:xfrm>
            <a:off x="3989362" y="1113753"/>
            <a:ext cx="2415478" cy="1735508"/>
          </a:xfrm>
          <a:prstGeom prst="roundRect">
            <a:avLst>
              <a:gd name="adj" fmla="val 4851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78" name="Rounded Rectangle 377"/>
          <p:cNvSpPr/>
          <p:nvPr/>
        </p:nvSpPr>
        <p:spPr>
          <a:xfrm>
            <a:off x="6460320" y="1107846"/>
            <a:ext cx="2952848" cy="1735508"/>
          </a:xfrm>
          <a:prstGeom prst="roundRect">
            <a:avLst>
              <a:gd name="adj" fmla="val 4851"/>
            </a:avLst>
          </a:prstGeom>
          <a:ln w="19050">
            <a:solidFill>
              <a:srgbClr val="B64A4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31" name="Rounded Rectangle 330"/>
          <p:cNvSpPr/>
          <p:nvPr/>
        </p:nvSpPr>
        <p:spPr>
          <a:xfrm>
            <a:off x="7984134" y="2270064"/>
            <a:ext cx="1048110" cy="442813"/>
          </a:xfrm>
          <a:prstGeom prst="roundRect">
            <a:avLst>
              <a:gd name="adj" fmla="val 10000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309695"/>
            <a:ext cx="3560504" cy="102057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3400" b="0" dirty="0" smtClean="0"/>
              <a:t>Voltron </a:t>
            </a:r>
            <a:br>
              <a:rPr lang="en-US" sz="3400" b="0" dirty="0" smtClean="0"/>
            </a:br>
            <a:r>
              <a:rPr lang="en-US" sz="2000" b="0" dirty="0" err="1" smtClean="0">
                <a:solidFill>
                  <a:schemeClr val="tx2"/>
                </a:solidFill>
              </a:rPr>
              <a:t>Microservices</a:t>
            </a:r>
            <a:r>
              <a:rPr lang="en-US" sz="2000" b="0" dirty="0" smtClean="0">
                <a:solidFill>
                  <a:schemeClr val="tx2"/>
                </a:solidFill>
              </a:rPr>
              <a:t>, API GW, </a:t>
            </a:r>
            <a:br>
              <a:rPr lang="en-US" sz="2000" b="0" dirty="0" smtClean="0">
                <a:solidFill>
                  <a:schemeClr val="tx2"/>
                </a:solidFill>
              </a:rPr>
            </a:br>
            <a:r>
              <a:rPr lang="en-US" sz="2000" b="0" dirty="0" smtClean="0">
                <a:solidFill>
                  <a:schemeClr val="tx2"/>
                </a:solidFill>
              </a:rPr>
              <a:t>and Host Networking</a:t>
            </a:r>
            <a:endParaRPr lang="en-US" sz="2000" b="0" dirty="0">
              <a:solidFill>
                <a:schemeClr val="tx2"/>
              </a:solidFill>
            </a:endParaRPr>
          </a:p>
        </p:txBody>
      </p:sp>
      <p:pic>
        <p:nvPicPr>
          <p:cNvPr id="329" name="Picture 3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24" y="2360502"/>
            <a:ext cx="843308" cy="264457"/>
          </a:xfrm>
          <a:prstGeom prst="rect">
            <a:avLst/>
          </a:prstGeom>
        </p:spPr>
      </p:pic>
      <p:sp>
        <p:nvSpPr>
          <p:cNvPr id="342" name="Rounded Rectangle 341"/>
          <p:cNvSpPr/>
          <p:nvPr/>
        </p:nvSpPr>
        <p:spPr>
          <a:xfrm>
            <a:off x="6837403" y="2273712"/>
            <a:ext cx="1048110" cy="442813"/>
          </a:xfrm>
          <a:prstGeom prst="roundRect">
            <a:avLst>
              <a:gd name="adj" fmla="val 10000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44" name="TextBox 343"/>
          <p:cNvSpPr txBox="1"/>
          <p:nvPr/>
        </p:nvSpPr>
        <p:spPr>
          <a:xfrm>
            <a:off x="6816145" y="2309920"/>
            <a:ext cx="1111643" cy="369330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Collectors</a:t>
            </a:r>
            <a:endParaRPr lang="en-US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45" name="Straight Arrow Connector 344"/>
          <p:cNvCxnSpPr/>
          <p:nvPr/>
        </p:nvCxnSpPr>
        <p:spPr>
          <a:xfrm flipH="1">
            <a:off x="8186060" y="2843354"/>
            <a:ext cx="113211" cy="687977"/>
          </a:xfrm>
          <a:prstGeom prst="straightConnector1">
            <a:avLst/>
          </a:prstGeom>
          <a:ln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Arrow Connector 346"/>
          <p:cNvCxnSpPr/>
          <p:nvPr/>
        </p:nvCxnSpPr>
        <p:spPr>
          <a:xfrm flipH="1">
            <a:off x="7262067" y="2847194"/>
            <a:ext cx="113211" cy="687977"/>
          </a:xfrm>
          <a:prstGeom prst="straightConnector1">
            <a:avLst/>
          </a:prstGeom>
          <a:ln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H="1" flipV="1">
            <a:off x="8802567" y="2092608"/>
            <a:ext cx="4381" cy="177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/>
          <p:cNvGrpSpPr/>
          <p:nvPr/>
        </p:nvGrpSpPr>
        <p:grpSpPr>
          <a:xfrm>
            <a:off x="6390907" y="1742324"/>
            <a:ext cx="2929376" cy="372578"/>
            <a:chOff x="6192468" y="2316884"/>
            <a:chExt cx="2890002" cy="372578"/>
          </a:xfrm>
        </p:grpSpPr>
        <p:grpSp>
          <p:nvGrpSpPr>
            <p:cNvPr id="124" name="Group 123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126" name="Rounded Rectangle 125"/>
              <p:cNvSpPr/>
              <p:nvPr/>
            </p:nvSpPr>
            <p:spPr>
              <a:xfrm>
                <a:off x="1018798" y="2808804"/>
                <a:ext cx="3783729" cy="4680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127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800000"/>
                  </a:solidFill>
                  <a:latin typeface="Calibri"/>
                </a:endParaRPr>
              </a:p>
            </p:txBody>
          </p:sp>
        </p:grpSp>
        <p:sp>
          <p:nvSpPr>
            <p:cNvPr id="125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chemeClr val="accent6">
                      <a:lumMod val="75000"/>
                    </a:schemeClr>
                  </a:solidFill>
                  <a:latin typeface="Calibri"/>
                </a:rPr>
                <a:t>Data Aggregation (Kafka)</a:t>
              </a:r>
              <a:endParaRPr lang="en-US" sz="1400" dirty="0">
                <a:solidFill>
                  <a:schemeClr val="accent6">
                    <a:lumMod val="75000"/>
                  </a:schemeClr>
                </a:solidFill>
                <a:latin typeface="Calibri"/>
              </a:endParaRPr>
            </a:p>
          </p:txBody>
        </p:sp>
      </p:grpSp>
      <p:cxnSp>
        <p:nvCxnSpPr>
          <p:cNvPr id="128" name="Straight Arrow Connector 127"/>
          <p:cNvCxnSpPr/>
          <p:nvPr/>
        </p:nvCxnSpPr>
        <p:spPr>
          <a:xfrm flipH="1" flipV="1">
            <a:off x="7105692" y="2104013"/>
            <a:ext cx="3768" cy="17792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/>
          <p:cNvGrpSpPr/>
          <p:nvPr/>
        </p:nvGrpSpPr>
        <p:grpSpPr>
          <a:xfrm>
            <a:off x="5960741" y="3678298"/>
            <a:ext cx="493148" cy="388463"/>
            <a:chOff x="4460682" y="1494845"/>
            <a:chExt cx="365760" cy="365760"/>
          </a:xfrm>
        </p:grpSpPr>
        <p:sp>
          <p:nvSpPr>
            <p:cNvPr id="143" name="Oval 142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4460682" y="1571950"/>
              <a:ext cx="365760" cy="1846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4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S0</a:t>
              </a:r>
              <a:endParaRPr lang="fr-FR" sz="14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4630935" y="3786509"/>
            <a:ext cx="493148" cy="388463"/>
            <a:chOff x="4460682" y="1494845"/>
            <a:chExt cx="365760" cy="365760"/>
          </a:xfrm>
        </p:grpSpPr>
        <p:sp>
          <p:nvSpPr>
            <p:cNvPr id="146" name="Oval 14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48" name="Straight Connector 147"/>
          <p:cNvCxnSpPr/>
          <p:nvPr/>
        </p:nvCxnSpPr>
        <p:spPr>
          <a:xfrm flipH="1">
            <a:off x="5124083" y="3872530"/>
            <a:ext cx="836657" cy="1082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>
            <a:off x="4630935" y="4252668"/>
            <a:ext cx="493148" cy="388463"/>
            <a:chOff x="4460682" y="1494845"/>
            <a:chExt cx="365760" cy="365760"/>
          </a:xfrm>
        </p:grpSpPr>
        <p:sp>
          <p:nvSpPr>
            <p:cNvPr id="150" name="Oval 14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3443972" y="4434702"/>
            <a:ext cx="474796" cy="579928"/>
            <a:chOff x="4442055" y="1501973"/>
            <a:chExt cx="365762" cy="461344"/>
          </a:xfrm>
        </p:grpSpPr>
        <p:sp>
          <p:nvSpPr>
            <p:cNvPr id="153" name="Oval 152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4442057" y="1501973"/>
              <a:ext cx="365760" cy="461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ToR100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55" name="Straight Connector 154"/>
          <p:cNvCxnSpPr/>
          <p:nvPr/>
        </p:nvCxnSpPr>
        <p:spPr>
          <a:xfrm flipH="1">
            <a:off x="3918765" y="4118083"/>
            <a:ext cx="784390" cy="5400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V="1">
            <a:off x="3918768" y="4440350"/>
            <a:ext cx="712167" cy="25699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endCxn id="136" idx="3"/>
          </p:cNvCxnSpPr>
          <p:nvPr/>
        </p:nvCxnSpPr>
        <p:spPr>
          <a:xfrm flipH="1" flipV="1">
            <a:off x="2810154" y="4641131"/>
            <a:ext cx="633818" cy="3195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1" name="Group 170"/>
          <p:cNvGrpSpPr/>
          <p:nvPr/>
        </p:nvGrpSpPr>
        <p:grpSpPr>
          <a:xfrm>
            <a:off x="4630935" y="4731405"/>
            <a:ext cx="493148" cy="388463"/>
            <a:chOff x="4460682" y="1494845"/>
            <a:chExt cx="365760" cy="365760"/>
          </a:xfrm>
        </p:grpSpPr>
        <p:sp>
          <p:nvSpPr>
            <p:cNvPr id="172" name="Oval 17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4630935" y="5293263"/>
            <a:ext cx="493148" cy="388463"/>
            <a:chOff x="4460682" y="1494845"/>
            <a:chExt cx="365760" cy="365760"/>
          </a:xfrm>
        </p:grpSpPr>
        <p:sp>
          <p:nvSpPr>
            <p:cNvPr id="176" name="Oval 17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L33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80" name="Straight Connector 179"/>
          <p:cNvCxnSpPr/>
          <p:nvPr/>
        </p:nvCxnSpPr>
        <p:spPr>
          <a:xfrm>
            <a:off x="3918765" y="4673083"/>
            <a:ext cx="712170" cy="25255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3918768" y="4724666"/>
            <a:ext cx="712167" cy="7628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2" name="Group 181"/>
          <p:cNvGrpSpPr/>
          <p:nvPr/>
        </p:nvGrpSpPr>
        <p:grpSpPr>
          <a:xfrm>
            <a:off x="5960741" y="4214543"/>
            <a:ext cx="493148" cy="388463"/>
            <a:chOff x="4460682" y="1494845"/>
            <a:chExt cx="365760" cy="365760"/>
          </a:xfrm>
        </p:grpSpPr>
        <p:sp>
          <p:nvSpPr>
            <p:cNvPr id="183" name="Oval 182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S1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5960741" y="4780985"/>
            <a:ext cx="493148" cy="388463"/>
            <a:chOff x="4460682" y="1502161"/>
            <a:chExt cx="365760" cy="365760"/>
          </a:xfrm>
        </p:grpSpPr>
        <p:sp>
          <p:nvSpPr>
            <p:cNvPr id="186" name="Oval 185"/>
            <p:cNvSpPr/>
            <p:nvPr/>
          </p:nvSpPr>
          <p:spPr>
            <a:xfrm>
              <a:off x="4460682" y="1502161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4460682" y="1591557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88" name="Group 187"/>
          <p:cNvGrpSpPr/>
          <p:nvPr/>
        </p:nvGrpSpPr>
        <p:grpSpPr>
          <a:xfrm>
            <a:off x="5936559" y="5404998"/>
            <a:ext cx="550954" cy="388463"/>
            <a:chOff x="4437977" y="1494845"/>
            <a:chExt cx="408634" cy="365760"/>
          </a:xfrm>
        </p:grpSpPr>
        <p:sp>
          <p:nvSpPr>
            <p:cNvPr id="189" name="Oval 188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4437977" y="1603846"/>
              <a:ext cx="408634" cy="2390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S3</a:t>
              </a:r>
              <a:endParaRPr lang="fr-FR" sz="12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91" name="Straight Connector 190"/>
          <p:cNvCxnSpPr/>
          <p:nvPr/>
        </p:nvCxnSpPr>
        <p:spPr>
          <a:xfrm flipH="1" flipV="1">
            <a:off x="5124083" y="3980740"/>
            <a:ext cx="836657" cy="42148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H="1" flipV="1">
            <a:off x="5124083" y="3980740"/>
            <a:ext cx="836657" cy="9944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H="1" flipV="1">
            <a:off x="5124083" y="3980740"/>
            <a:ext cx="812475" cy="16622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H="1" flipV="1">
            <a:off x="5124083" y="4446900"/>
            <a:ext cx="812475" cy="119613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H="1">
            <a:off x="5124083" y="3858225"/>
            <a:ext cx="836657" cy="58867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H="1">
            <a:off x="5124083" y="4402225"/>
            <a:ext cx="836657" cy="4467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H="1" flipV="1">
            <a:off x="5124083" y="4446900"/>
            <a:ext cx="836657" cy="5283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 flipH="1">
            <a:off x="5124083" y="3858225"/>
            <a:ext cx="836657" cy="10674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/>
          <p:nvPr/>
        </p:nvCxnSpPr>
        <p:spPr>
          <a:xfrm flipH="1">
            <a:off x="5124083" y="4402225"/>
            <a:ext cx="836657" cy="5234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 flipH="1" flipV="1">
            <a:off x="5124083" y="4925637"/>
            <a:ext cx="836657" cy="4303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/>
          <p:nvPr/>
        </p:nvCxnSpPr>
        <p:spPr>
          <a:xfrm flipH="1" flipV="1">
            <a:off x="5124083" y="4925637"/>
            <a:ext cx="812475" cy="7174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/>
          <p:nvPr/>
        </p:nvCxnSpPr>
        <p:spPr>
          <a:xfrm flipH="1">
            <a:off x="5124083" y="3872530"/>
            <a:ext cx="836657" cy="164980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/>
          <p:cNvCxnSpPr/>
          <p:nvPr/>
        </p:nvCxnSpPr>
        <p:spPr>
          <a:xfrm flipH="1">
            <a:off x="5124083" y="4402225"/>
            <a:ext cx="836657" cy="11201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/>
          <p:cNvCxnSpPr/>
          <p:nvPr/>
        </p:nvCxnSpPr>
        <p:spPr>
          <a:xfrm flipH="1">
            <a:off x="5124083" y="4968668"/>
            <a:ext cx="836657" cy="55366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 flipH="1" flipV="1">
            <a:off x="5124083" y="5487471"/>
            <a:ext cx="812475" cy="12073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4" name="Group 283"/>
          <p:cNvGrpSpPr/>
          <p:nvPr/>
        </p:nvGrpSpPr>
        <p:grpSpPr>
          <a:xfrm>
            <a:off x="7337311" y="3786509"/>
            <a:ext cx="493148" cy="388463"/>
            <a:chOff x="4460682" y="1494845"/>
            <a:chExt cx="365760" cy="365760"/>
          </a:xfrm>
        </p:grpSpPr>
        <p:sp>
          <p:nvSpPr>
            <p:cNvPr id="285" name="Oval 28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86" name="TextBox 285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L6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87" name="Straight Connector 286"/>
          <p:cNvCxnSpPr/>
          <p:nvPr/>
        </p:nvCxnSpPr>
        <p:spPr>
          <a:xfrm flipH="1" flipV="1">
            <a:off x="6453889" y="3872530"/>
            <a:ext cx="883422" cy="13052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8" name="Group 287"/>
          <p:cNvGrpSpPr/>
          <p:nvPr/>
        </p:nvGrpSpPr>
        <p:grpSpPr>
          <a:xfrm>
            <a:off x="7337311" y="4252668"/>
            <a:ext cx="493148" cy="388463"/>
            <a:chOff x="4460682" y="1494845"/>
            <a:chExt cx="365760" cy="365760"/>
          </a:xfrm>
        </p:grpSpPr>
        <p:sp>
          <p:nvSpPr>
            <p:cNvPr id="289" name="Oval 288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0" name="TextBox 289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L7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91" name="Group 290"/>
          <p:cNvGrpSpPr/>
          <p:nvPr/>
        </p:nvGrpSpPr>
        <p:grpSpPr>
          <a:xfrm>
            <a:off x="7337311" y="4731405"/>
            <a:ext cx="493148" cy="388463"/>
            <a:chOff x="4460682" y="1494845"/>
            <a:chExt cx="365760" cy="365760"/>
          </a:xfrm>
        </p:grpSpPr>
        <p:sp>
          <p:nvSpPr>
            <p:cNvPr id="292" name="Oval 29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3" name="TextBox 292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94" name="Group 293"/>
          <p:cNvGrpSpPr/>
          <p:nvPr/>
        </p:nvGrpSpPr>
        <p:grpSpPr>
          <a:xfrm>
            <a:off x="7337311" y="5293263"/>
            <a:ext cx="493148" cy="388463"/>
            <a:chOff x="4460682" y="1494845"/>
            <a:chExt cx="365760" cy="365760"/>
          </a:xfrm>
        </p:grpSpPr>
        <p:sp>
          <p:nvSpPr>
            <p:cNvPr id="295" name="Oval 29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6" name="TextBox 295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97" name="Straight Connector 296"/>
          <p:cNvCxnSpPr/>
          <p:nvPr/>
        </p:nvCxnSpPr>
        <p:spPr>
          <a:xfrm flipH="1" flipV="1">
            <a:off x="6453889" y="3872530"/>
            <a:ext cx="883422" cy="57437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 flipH="1" flipV="1">
            <a:off x="6453889" y="3872530"/>
            <a:ext cx="883422" cy="10950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 flipH="1" flipV="1">
            <a:off x="6453889" y="3872530"/>
            <a:ext cx="883422" cy="16851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 flipH="1" flipV="1">
            <a:off x="6453889" y="4408775"/>
            <a:ext cx="883422" cy="114892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 flipH="1">
            <a:off x="6453889" y="4003058"/>
            <a:ext cx="883422" cy="4057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 flipH="1" flipV="1">
            <a:off x="6453889" y="4408775"/>
            <a:ext cx="883422" cy="3812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/>
        </p:nvCxnSpPr>
        <p:spPr>
          <a:xfrm flipH="1" flipV="1">
            <a:off x="6453889" y="4408775"/>
            <a:ext cx="883422" cy="55875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/>
          <p:cNvCxnSpPr/>
          <p:nvPr/>
        </p:nvCxnSpPr>
        <p:spPr>
          <a:xfrm flipH="1">
            <a:off x="6453889" y="4003058"/>
            <a:ext cx="883422" cy="97215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/>
          <p:nvPr/>
        </p:nvCxnSpPr>
        <p:spPr>
          <a:xfrm flipH="1">
            <a:off x="6453889" y="4482270"/>
            <a:ext cx="883422" cy="49294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/>
          <p:nvPr/>
        </p:nvCxnSpPr>
        <p:spPr>
          <a:xfrm flipH="1">
            <a:off x="6453889" y="4925637"/>
            <a:ext cx="883422" cy="495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/>
          <p:cNvCxnSpPr/>
          <p:nvPr/>
        </p:nvCxnSpPr>
        <p:spPr>
          <a:xfrm flipH="1" flipV="1">
            <a:off x="6453889" y="4968668"/>
            <a:ext cx="883422" cy="58903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/>
          <p:cNvCxnSpPr/>
          <p:nvPr/>
        </p:nvCxnSpPr>
        <p:spPr>
          <a:xfrm flipH="1">
            <a:off x="6487513" y="4003058"/>
            <a:ext cx="849798" cy="163998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/>
          <p:nvPr/>
        </p:nvCxnSpPr>
        <p:spPr>
          <a:xfrm flipH="1">
            <a:off x="6487513" y="4482270"/>
            <a:ext cx="849798" cy="116076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/>
          <p:cNvCxnSpPr/>
          <p:nvPr/>
        </p:nvCxnSpPr>
        <p:spPr>
          <a:xfrm flipH="1">
            <a:off x="6487513" y="4967533"/>
            <a:ext cx="849798" cy="6755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/>
          <p:cNvCxnSpPr/>
          <p:nvPr/>
        </p:nvCxnSpPr>
        <p:spPr>
          <a:xfrm flipH="1">
            <a:off x="6487513" y="5522865"/>
            <a:ext cx="849798" cy="8533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9" name="Group 318"/>
          <p:cNvGrpSpPr/>
          <p:nvPr/>
        </p:nvGrpSpPr>
        <p:grpSpPr>
          <a:xfrm>
            <a:off x="8522688" y="4367313"/>
            <a:ext cx="483505" cy="469369"/>
            <a:chOff x="4442055" y="1503898"/>
            <a:chExt cx="372471" cy="372241"/>
          </a:xfrm>
        </p:grpSpPr>
        <p:sp>
          <p:nvSpPr>
            <p:cNvPr id="320" name="Oval 319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21" name="TextBox 320"/>
            <p:cNvSpPr txBox="1"/>
            <p:nvPr/>
          </p:nvSpPr>
          <p:spPr>
            <a:xfrm>
              <a:off x="4448766" y="1503898"/>
              <a:ext cx="365760" cy="3722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err="1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</a:t>
              </a:r>
              <a:endParaRPr lang="en-US" sz="1300" dirty="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22" name="Straight Connector 321"/>
          <p:cNvCxnSpPr>
            <a:endCxn id="158" idx="1"/>
          </p:cNvCxnSpPr>
          <p:nvPr/>
        </p:nvCxnSpPr>
        <p:spPr>
          <a:xfrm flipV="1">
            <a:off x="8997481" y="4660985"/>
            <a:ext cx="452492" cy="125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6" name="Group 325"/>
          <p:cNvGrpSpPr/>
          <p:nvPr/>
        </p:nvGrpSpPr>
        <p:grpSpPr>
          <a:xfrm>
            <a:off x="10215719" y="4770800"/>
            <a:ext cx="542559" cy="556741"/>
            <a:chOff x="4454104" y="1397996"/>
            <a:chExt cx="441017" cy="567117"/>
          </a:xfrm>
        </p:grpSpPr>
        <p:sp>
          <p:nvSpPr>
            <p:cNvPr id="327" name="Oval 326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28" name="TextBox 327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30" name="Straight Connector 329"/>
          <p:cNvCxnSpPr/>
          <p:nvPr/>
        </p:nvCxnSpPr>
        <p:spPr>
          <a:xfrm flipV="1">
            <a:off x="7830459" y="4701419"/>
            <a:ext cx="692232" cy="8209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/>
          <p:cNvCxnSpPr/>
          <p:nvPr/>
        </p:nvCxnSpPr>
        <p:spPr>
          <a:xfrm flipV="1">
            <a:off x="7830459" y="4662238"/>
            <a:ext cx="692229" cy="2633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/>
          <p:cNvCxnSpPr/>
          <p:nvPr/>
        </p:nvCxnSpPr>
        <p:spPr>
          <a:xfrm>
            <a:off x="7830459" y="4446900"/>
            <a:ext cx="692232" cy="25451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/>
          <p:cNvCxnSpPr/>
          <p:nvPr/>
        </p:nvCxnSpPr>
        <p:spPr>
          <a:xfrm>
            <a:off x="7758239" y="4118082"/>
            <a:ext cx="764449" cy="54415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9" name="Group 348"/>
          <p:cNvGrpSpPr/>
          <p:nvPr/>
        </p:nvGrpSpPr>
        <p:grpSpPr>
          <a:xfrm>
            <a:off x="1642266" y="4731405"/>
            <a:ext cx="542559" cy="556741"/>
            <a:chOff x="4454104" y="1397996"/>
            <a:chExt cx="441017" cy="567117"/>
          </a:xfrm>
        </p:grpSpPr>
        <p:sp>
          <p:nvSpPr>
            <p:cNvPr id="350" name="Oval 349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51" name="TextBox 350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352" name="TextBox 351"/>
          <p:cNvSpPr txBox="1"/>
          <p:nvPr/>
        </p:nvSpPr>
        <p:spPr>
          <a:xfrm>
            <a:off x="1311495" y="5391290"/>
            <a:ext cx="1841187" cy="738662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Host</a:t>
            </a:r>
          </a:p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With containerized Apps</a:t>
            </a:r>
            <a:endParaRPr lang="en-US" sz="14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3" name="Cloud 352"/>
          <p:cNvSpPr/>
          <p:nvPr/>
        </p:nvSpPr>
        <p:spPr>
          <a:xfrm rot="402459">
            <a:off x="3440741" y="3544225"/>
            <a:ext cx="5573863" cy="2376927"/>
          </a:xfrm>
          <a:prstGeom prst="cloud">
            <a:avLst/>
          </a:prstGeom>
          <a:solidFill>
            <a:srgbClr val="8EBCDC">
              <a:alpha val="37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54" name="TextBox 353"/>
          <p:cNvSpPr txBox="1"/>
          <p:nvPr/>
        </p:nvSpPr>
        <p:spPr>
          <a:xfrm>
            <a:off x="5422616" y="5976248"/>
            <a:ext cx="1610113" cy="369330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Network Fabric</a:t>
            </a:r>
            <a:endParaRPr lang="en-US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355" name="Group 354"/>
          <p:cNvGrpSpPr/>
          <p:nvPr/>
        </p:nvGrpSpPr>
        <p:grpSpPr>
          <a:xfrm>
            <a:off x="1636421" y="4003057"/>
            <a:ext cx="542559" cy="556741"/>
            <a:chOff x="4454104" y="1397996"/>
            <a:chExt cx="441017" cy="567117"/>
          </a:xfrm>
        </p:grpSpPr>
        <p:sp>
          <p:nvSpPr>
            <p:cNvPr id="356" name="Oval 355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rgbClr val="B64A47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57" name="TextBox 356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10215719" y="3944516"/>
            <a:ext cx="542559" cy="556741"/>
            <a:chOff x="4454104" y="1397996"/>
            <a:chExt cx="441017" cy="567117"/>
          </a:xfrm>
        </p:grpSpPr>
        <p:sp>
          <p:nvSpPr>
            <p:cNvPr id="359" name="Oval 358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rgbClr val="B64A47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60" name="TextBox 359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361" name="Rounded Rectangle 360"/>
          <p:cNvSpPr/>
          <p:nvPr/>
        </p:nvSpPr>
        <p:spPr>
          <a:xfrm>
            <a:off x="1489167" y="3868400"/>
            <a:ext cx="1601967" cy="151980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ounded Rectangle 361"/>
          <p:cNvSpPr/>
          <p:nvPr/>
        </p:nvSpPr>
        <p:spPr>
          <a:xfrm>
            <a:off x="9231357" y="3898256"/>
            <a:ext cx="1601967" cy="151980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TextBox 362"/>
          <p:cNvSpPr txBox="1"/>
          <p:nvPr/>
        </p:nvSpPr>
        <p:spPr>
          <a:xfrm>
            <a:off x="9083405" y="5419235"/>
            <a:ext cx="1841187" cy="738662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Host</a:t>
            </a:r>
          </a:p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With containerized Apps</a:t>
            </a:r>
            <a:endParaRPr lang="en-US" sz="14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364" name="Group 363"/>
          <p:cNvGrpSpPr/>
          <p:nvPr/>
        </p:nvGrpSpPr>
        <p:grpSpPr>
          <a:xfrm>
            <a:off x="6579876" y="1267704"/>
            <a:ext cx="725510" cy="372578"/>
            <a:chOff x="6192468" y="2316884"/>
            <a:chExt cx="2890002" cy="372578"/>
          </a:xfrm>
        </p:grpSpPr>
        <p:grpSp>
          <p:nvGrpSpPr>
            <p:cNvPr id="365" name="Group 364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367" name="Rounded Rectangle 366"/>
              <p:cNvSpPr/>
              <p:nvPr/>
            </p:nvSpPr>
            <p:spPr>
              <a:xfrm>
                <a:off x="1018798" y="2808804"/>
                <a:ext cx="3783729" cy="4680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rgbClr val="806CC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368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806CC1"/>
                  </a:solidFill>
                  <a:latin typeface="Calibri"/>
                </a:endParaRPr>
              </a:p>
            </p:txBody>
          </p:sp>
        </p:grpSp>
        <p:sp>
          <p:nvSpPr>
            <p:cNvPr id="366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806CC1"/>
                  </a:solidFill>
                  <a:latin typeface="Calibri"/>
                </a:rPr>
                <a:t>Query</a:t>
              </a:r>
              <a:endParaRPr lang="en-US" sz="1400" dirty="0">
                <a:solidFill>
                  <a:srgbClr val="806CC1"/>
                </a:solidFill>
                <a:latin typeface="Calibri"/>
              </a:endParaRPr>
            </a:p>
          </p:txBody>
        </p:sp>
      </p:grpSp>
      <p:sp>
        <p:nvSpPr>
          <p:cNvPr id="369" name="Rounded Rectangle 368"/>
          <p:cNvSpPr/>
          <p:nvPr/>
        </p:nvSpPr>
        <p:spPr>
          <a:xfrm>
            <a:off x="7377607" y="1273019"/>
            <a:ext cx="575008" cy="360852"/>
          </a:xfrm>
          <a:prstGeom prst="roundRect">
            <a:avLst>
              <a:gd name="adj" fmla="val 10000"/>
            </a:avLst>
          </a:prstGeom>
          <a:ln w="19050">
            <a:solidFill>
              <a:srgbClr val="806CC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" name="Rectangle 2"/>
          <p:cNvSpPr/>
          <p:nvPr/>
        </p:nvSpPr>
        <p:spPr>
          <a:xfrm>
            <a:off x="7390344" y="1317351"/>
            <a:ext cx="562270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srgbClr val="806CC1"/>
                </a:solidFill>
                <a:latin typeface="Calibri"/>
              </a:rPr>
              <a:t>TSDB</a:t>
            </a:r>
            <a:endParaRPr lang="en-US" sz="1400" dirty="0">
              <a:solidFill>
                <a:srgbClr val="806CC1"/>
              </a:solidFill>
              <a:latin typeface="Calibri"/>
            </a:endParaRPr>
          </a:p>
        </p:txBody>
      </p:sp>
      <p:sp>
        <p:nvSpPr>
          <p:cNvPr id="370" name="Rounded Rectangle 369"/>
          <p:cNvSpPr/>
          <p:nvPr/>
        </p:nvSpPr>
        <p:spPr>
          <a:xfrm>
            <a:off x="8019727" y="1278273"/>
            <a:ext cx="575008" cy="360852"/>
          </a:xfrm>
          <a:prstGeom prst="roundRect">
            <a:avLst>
              <a:gd name="adj" fmla="val 10000"/>
            </a:avLst>
          </a:prstGeom>
          <a:ln w="19050">
            <a:solidFill>
              <a:srgbClr val="806CC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71" name="Rectangle 370"/>
          <p:cNvSpPr/>
          <p:nvPr/>
        </p:nvSpPr>
        <p:spPr>
          <a:xfrm>
            <a:off x="8000227" y="1323913"/>
            <a:ext cx="596061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srgbClr val="806CC1"/>
                </a:solidFill>
                <a:latin typeface="Calibri"/>
              </a:rPr>
              <a:t>Batch</a:t>
            </a:r>
            <a:endParaRPr lang="en-US" sz="1400" dirty="0">
              <a:solidFill>
                <a:srgbClr val="806CC1"/>
              </a:solidFill>
              <a:latin typeface="Calibri"/>
            </a:endParaRPr>
          </a:p>
        </p:txBody>
      </p:sp>
      <p:cxnSp>
        <p:nvCxnSpPr>
          <p:cNvPr id="372" name="Straight Arrow Connector 371"/>
          <p:cNvCxnSpPr/>
          <p:nvPr/>
        </p:nvCxnSpPr>
        <p:spPr>
          <a:xfrm flipH="1">
            <a:off x="7260107" y="1591391"/>
            <a:ext cx="1960" cy="17637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Arrow Connector 372"/>
          <p:cNvCxnSpPr/>
          <p:nvPr/>
        </p:nvCxnSpPr>
        <p:spPr>
          <a:xfrm flipH="1">
            <a:off x="7971480" y="1588048"/>
            <a:ext cx="1960" cy="17637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Arrow Connector 373"/>
          <p:cNvCxnSpPr/>
          <p:nvPr/>
        </p:nvCxnSpPr>
        <p:spPr>
          <a:xfrm flipH="1">
            <a:off x="8571339" y="1577180"/>
            <a:ext cx="1960" cy="17637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5" name="Rounded Rectangle 374"/>
          <p:cNvSpPr/>
          <p:nvPr/>
        </p:nvSpPr>
        <p:spPr>
          <a:xfrm>
            <a:off x="8677640" y="1273594"/>
            <a:ext cx="575008" cy="360852"/>
          </a:xfrm>
          <a:prstGeom prst="roundRect">
            <a:avLst>
              <a:gd name="adj" fmla="val 10000"/>
            </a:avLst>
          </a:prstGeom>
          <a:ln w="19050">
            <a:solidFill>
              <a:srgbClr val="806CC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76" name="Rectangle 375"/>
          <p:cNvSpPr/>
          <p:nvPr/>
        </p:nvSpPr>
        <p:spPr>
          <a:xfrm>
            <a:off x="8753711" y="1319234"/>
            <a:ext cx="404919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err="1" smtClean="0">
                <a:solidFill>
                  <a:srgbClr val="806CC1"/>
                </a:solidFill>
                <a:latin typeface="Calibri"/>
              </a:rPr>
              <a:t>Etc</a:t>
            </a:r>
            <a:endParaRPr lang="en-US" sz="1400" dirty="0">
              <a:solidFill>
                <a:srgbClr val="806CC1"/>
              </a:solidFill>
              <a:latin typeface="Calibri"/>
            </a:endParaRPr>
          </a:p>
        </p:txBody>
      </p:sp>
      <p:sp>
        <p:nvSpPr>
          <p:cNvPr id="379" name="TextBox 378"/>
          <p:cNvSpPr txBox="1"/>
          <p:nvPr/>
        </p:nvSpPr>
        <p:spPr>
          <a:xfrm>
            <a:off x="9413382" y="1728709"/>
            <a:ext cx="665880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smtClean="0">
                <a:solidFill>
                  <a:srgbClr val="B64A47"/>
                </a:solidFill>
                <a:latin typeface="Calibri" charset="0"/>
                <a:ea typeface="Calibri" charset="0"/>
                <a:cs typeface="Calibri" charset="0"/>
              </a:rPr>
              <a:t>PNDA</a:t>
            </a:r>
            <a:endParaRPr lang="en-US" sz="1600" dirty="0">
              <a:solidFill>
                <a:srgbClr val="B64A47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6" name="Rounded Rectangle 135"/>
          <p:cNvSpPr/>
          <p:nvPr/>
        </p:nvSpPr>
        <p:spPr>
          <a:xfrm>
            <a:off x="2434936" y="4102791"/>
            <a:ext cx="375218" cy="1076680"/>
          </a:xfrm>
          <a:prstGeom prst="roundRect">
            <a:avLst>
              <a:gd name="adj" fmla="val 10000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cxnSp>
        <p:nvCxnSpPr>
          <p:cNvPr id="137" name="Straight Connector 136"/>
          <p:cNvCxnSpPr>
            <a:endCxn id="356" idx="6"/>
          </p:cNvCxnSpPr>
          <p:nvPr/>
        </p:nvCxnSpPr>
        <p:spPr>
          <a:xfrm flipH="1" flipV="1">
            <a:off x="2178980" y="4281428"/>
            <a:ext cx="255956" cy="12079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endCxn id="350" idx="6"/>
          </p:cNvCxnSpPr>
          <p:nvPr/>
        </p:nvCxnSpPr>
        <p:spPr>
          <a:xfrm flipH="1">
            <a:off x="2184825" y="4925636"/>
            <a:ext cx="241402" cy="8414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ounded Rectangle 157"/>
          <p:cNvSpPr/>
          <p:nvPr/>
        </p:nvSpPr>
        <p:spPr>
          <a:xfrm>
            <a:off x="9449973" y="4122645"/>
            <a:ext cx="375218" cy="1076680"/>
          </a:xfrm>
          <a:prstGeom prst="roundRect">
            <a:avLst>
              <a:gd name="adj" fmla="val 10000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cxnSp>
        <p:nvCxnSpPr>
          <p:cNvPr id="159" name="Straight Connector 158"/>
          <p:cNvCxnSpPr>
            <a:endCxn id="359" idx="2"/>
          </p:cNvCxnSpPr>
          <p:nvPr/>
        </p:nvCxnSpPr>
        <p:spPr>
          <a:xfrm flipV="1">
            <a:off x="9824788" y="4222887"/>
            <a:ext cx="390931" cy="13366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327" idx="2"/>
          </p:cNvCxnSpPr>
          <p:nvPr/>
        </p:nvCxnSpPr>
        <p:spPr>
          <a:xfrm flipH="1" flipV="1">
            <a:off x="9824788" y="4967533"/>
            <a:ext cx="390931" cy="8163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 rot="16200000">
            <a:off x="2178123" y="4510045"/>
            <a:ext cx="907292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SR agent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2" name="TextBox 161"/>
          <p:cNvSpPr txBox="1"/>
          <p:nvPr/>
        </p:nvSpPr>
        <p:spPr>
          <a:xfrm rot="16200000">
            <a:off x="9167418" y="4518821"/>
            <a:ext cx="907292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SR agent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63" name="Group 162"/>
          <p:cNvGrpSpPr/>
          <p:nvPr/>
        </p:nvGrpSpPr>
        <p:grpSpPr>
          <a:xfrm>
            <a:off x="4938626" y="1281857"/>
            <a:ext cx="905615" cy="495060"/>
            <a:chOff x="768764" y="2808804"/>
            <a:chExt cx="1759030" cy="468038"/>
          </a:xfrm>
        </p:grpSpPr>
        <p:sp>
          <p:nvSpPr>
            <p:cNvPr id="164" name="Rounded Rectangle 163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65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08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800000"/>
                </a:solidFill>
                <a:latin typeface="Calibri"/>
              </a:endParaRPr>
            </a:p>
          </p:txBody>
        </p:sp>
      </p:grpSp>
      <p:sp>
        <p:nvSpPr>
          <p:cNvPr id="166" name="Rounded Rectangle 4"/>
          <p:cNvSpPr/>
          <p:nvPr/>
        </p:nvSpPr>
        <p:spPr>
          <a:xfrm>
            <a:off x="4841589" y="1297439"/>
            <a:ext cx="1158108" cy="486949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ctr" defTabSz="80008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chemeClr val="tx1">
                    <a:lumMod val="75000"/>
                  </a:schemeClr>
                </a:solidFill>
                <a:latin typeface="Calibri"/>
              </a:rPr>
              <a:t>Path Selection Service</a:t>
            </a:r>
          </a:p>
        </p:txBody>
      </p:sp>
      <p:grpSp>
        <p:nvGrpSpPr>
          <p:cNvPr id="167" name="Group 166"/>
          <p:cNvGrpSpPr/>
          <p:nvPr/>
        </p:nvGrpSpPr>
        <p:grpSpPr>
          <a:xfrm>
            <a:off x="5190475" y="1825013"/>
            <a:ext cx="769563" cy="423615"/>
            <a:chOff x="6182613" y="2316882"/>
            <a:chExt cx="1284606" cy="423614"/>
          </a:xfrm>
        </p:grpSpPr>
        <p:sp>
          <p:nvSpPr>
            <p:cNvPr id="168" name="Rounded Rectangle 167"/>
            <p:cNvSpPr/>
            <p:nvPr/>
          </p:nvSpPr>
          <p:spPr>
            <a:xfrm>
              <a:off x="6182613" y="2316882"/>
              <a:ext cx="1264560" cy="423614"/>
            </a:xfrm>
            <a:prstGeom prst="roundRect">
              <a:avLst>
                <a:gd name="adj" fmla="val 10000"/>
              </a:avLst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69" name="Rounded Rectangle 4"/>
            <p:cNvSpPr/>
            <p:nvPr/>
          </p:nvSpPr>
          <p:spPr>
            <a:xfrm>
              <a:off x="6212592" y="2363932"/>
              <a:ext cx="1254627" cy="354940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08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dirty="0">
                  <a:solidFill>
                    <a:schemeClr val="tx1">
                      <a:lumMod val="75000"/>
                    </a:schemeClr>
                  </a:solidFill>
                  <a:latin typeface="Calibri"/>
                </a:rPr>
                <a:t>Overlay Service</a:t>
              </a:r>
            </a:p>
          </p:txBody>
        </p:sp>
      </p:grpSp>
      <p:cxnSp>
        <p:nvCxnSpPr>
          <p:cNvPr id="170" name="Straight Arrow Connector 169"/>
          <p:cNvCxnSpPr/>
          <p:nvPr/>
        </p:nvCxnSpPr>
        <p:spPr>
          <a:xfrm flipV="1">
            <a:off x="6033379" y="1924896"/>
            <a:ext cx="277345" cy="61555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 flipV="1">
            <a:off x="5938895" y="1568701"/>
            <a:ext cx="254555" cy="42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7" name="Group 176"/>
          <p:cNvGrpSpPr/>
          <p:nvPr/>
        </p:nvGrpSpPr>
        <p:grpSpPr>
          <a:xfrm>
            <a:off x="5429172" y="2319176"/>
            <a:ext cx="875427" cy="423615"/>
            <a:chOff x="6182613" y="2316882"/>
            <a:chExt cx="1284606" cy="423614"/>
          </a:xfrm>
        </p:grpSpPr>
        <p:sp>
          <p:nvSpPr>
            <p:cNvPr id="178" name="Rounded Rectangle 177"/>
            <p:cNvSpPr/>
            <p:nvPr/>
          </p:nvSpPr>
          <p:spPr>
            <a:xfrm>
              <a:off x="6182613" y="2316882"/>
              <a:ext cx="1264560" cy="423614"/>
            </a:xfrm>
            <a:prstGeom prst="roundRect">
              <a:avLst>
                <a:gd name="adj" fmla="val 10000"/>
              </a:avLst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98" name="Rounded Rectangle 4"/>
            <p:cNvSpPr/>
            <p:nvPr/>
          </p:nvSpPr>
          <p:spPr>
            <a:xfrm>
              <a:off x="6212592" y="2363932"/>
              <a:ext cx="1254627" cy="354940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08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>
                  <a:solidFill>
                    <a:schemeClr val="tx1">
                      <a:lumMod val="75000"/>
                    </a:schemeClr>
                  </a:solidFill>
                  <a:latin typeface="Calibri"/>
                </a:rPr>
                <a:t>Service X</a:t>
              </a:r>
            </a:p>
          </p:txBody>
        </p:sp>
      </p:grpSp>
      <p:cxnSp>
        <p:nvCxnSpPr>
          <p:cNvPr id="199" name="Straight Arrow Connector 198"/>
          <p:cNvCxnSpPr/>
          <p:nvPr/>
        </p:nvCxnSpPr>
        <p:spPr>
          <a:xfrm flipV="1">
            <a:off x="6182138" y="2251159"/>
            <a:ext cx="245161" cy="12982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ounded Rectangle 199"/>
          <p:cNvSpPr/>
          <p:nvPr/>
        </p:nvSpPr>
        <p:spPr>
          <a:xfrm>
            <a:off x="4398195" y="1581353"/>
            <a:ext cx="375218" cy="1076680"/>
          </a:xfrm>
          <a:prstGeom prst="roundRect">
            <a:avLst>
              <a:gd name="adj" fmla="val 10000"/>
            </a:avLst>
          </a:prstGeom>
          <a:ln w="19050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201" name="TextBox 200"/>
          <p:cNvSpPr txBox="1"/>
          <p:nvPr/>
        </p:nvSpPr>
        <p:spPr>
          <a:xfrm rot="16200000">
            <a:off x="4166763" y="2003658"/>
            <a:ext cx="818614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API GW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202" name="Straight Arrow Connector 201"/>
          <p:cNvCxnSpPr/>
          <p:nvPr/>
        </p:nvCxnSpPr>
        <p:spPr>
          <a:xfrm flipV="1">
            <a:off x="4839792" y="2118849"/>
            <a:ext cx="335083" cy="1497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 flipV="1">
            <a:off x="4773413" y="1819860"/>
            <a:ext cx="235192" cy="10503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/>
          <p:nvPr/>
        </p:nvCxnSpPr>
        <p:spPr>
          <a:xfrm>
            <a:off x="4889303" y="2439856"/>
            <a:ext cx="409511" cy="140881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 flipH="1">
            <a:off x="2870541" y="2624959"/>
            <a:ext cx="1409287" cy="139608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Box 206"/>
          <p:cNvSpPr txBox="1"/>
          <p:nvPr/>
        </p:nvSpPr>
        <p:spPr>
          <a:xfrm>
            <a:off x="3191770" y="1819860"/>
            <a:ext cx="802969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Voltron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208" name="Group 207"/>
          <p:cNvGrpSpPr/>
          <p:nvPr/>
        </p:nvGrpSpPr>
        <p:grpSpPr>
          <a:xfrm>
            <a:off x="6568446" y="625653"/>
            <a:ext cx="725510" cy="372578"/>
            <a:chOff x="6192468" y="2316884"/>
            <a:chExt cx="2890002" cy="372578"/>
          </a:xfrm>
        </p:grpSpPr>
        <p:grpSp>
          <p:nvGrpSpPr>
            <p:cNvPr id="209" name="Group 208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211" name="Rounded Rectangle 210"/>
              <p:cNvSpPr/>
              <p:nvPr/>
            </p:nvSpPr>
            <p:spPr>
              <a:xfrm>
                <a:off x="1018798" y="2808804"/>
                <a:ext cx="3783729" cy="4680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rgbClr val="E67B09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212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E67B09"/>
                  </a:solidFill>
                  <a:latin typeface="Calibri"/>
                </a:endParaRPr>
              </a:p>
            </p:txBody>
          </p:sp>
        </p:grpSp>
        <p:sp>
          <p:nvSpPr>
            <p:cNvPr id="210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E67B09"/>
                  </a:solidFill>
                  <a:latin typeface="Calibri"/>
                </a:rPr>
                <a:t>WAE</a:t>
              </a:r>
              <a:endParaRPr lang="en-US" sz="1400" dirty="0">
                <a:solidFill>
                  <a:srgbClr val="E67B09"/>
                </a:solidFill>
                <a:latin typeface="Calibri"/>
              </a:endParaRPr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7305385" y="628812"/>
            <a:ext cx="993886" cy="372578"/>
            <a:chOff x="6192468" y="2316884"/>
            <a:chExt cx="2890002" cy="372578"/>
          </a:xfrm>
        </p:grpSpPr>
        <p:grpSp>
          <p:nvGrpSpPr>
            <p:cNvPr id="214" name="Group 213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216" name="Rounded Rectangle 215"/>
              <p:cNvSpPr/>
              <p:nvPr/>
            </p:nvSpPr>
            <p:spPr>
              <a:xfrm>
                <a:off x="1018798" y="2808804"/>
                <a:ext cx="3783729" cy="4680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rgbClr val="E67B09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217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E67B09"/>
                  </a:solidFill>
                  <a:latin typeface="Calibri"/>
                </a:endParaRPr>
              </a:p>
            </p:txBody>
          </p:sp>
        </p:grpSp>
        <p:sp>
          <p:nvSpPr>
            <p:cNvPr id="215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E67B09"/>
                  </a:solidFill>
                  <a:latin typeface="Calibri"/>
                </a:rPr>
                <a:t>GPS RTT*</a:t>
              </a:r>
              <a:endParaRPr lang="en-US" sz="1400" dirty="0">
                <a:solidFill>
                  <a:srgbClr val="E67B09"/>
                </a:solidFill>
                <a:latin typeface="Calibri"/>
              </a:endParaRPr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8297364" y="624403"/>
            <a:ext cx="1018544" cy="372578"/>
            <a:chOff x="6192468" y="2316884"/>
            <a:chExt cx="2890002" cy="372578"/>
          </a:xfrm>
        </p:grpSpPr>
        <p:grpSp>
          <p:nvGrpSpPr>
            <p:cNvPr id="220" name="Group 219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222" name="Rounded Rectangle 221"/>
              <p:cNvSpPr/>
              <p:nvPr/>
            </p:nvSpPr>
            <p:spPr>
              <a:xfrm>
                <a:off x="1018798" y="2808804"/>
                <a:ext cx="3783729" cy="4680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rgbClr val="E67B09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223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E67B09"/>
                  </a:solidFill>
                  <a:latin typeface="Calibri"/>
                </a:endParaRPr>
              </a:p>
            </p:txBody>
          </p:sp>
        </p:grpSp>
        <p:sp>
          <p:nvSpPr>
            <p:cNvPr id="221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E67B09"/>
                  </a:solidFill>
                  <a:latin typeface="Calibri"/>
                </a:rPr>
                <a:t>$ per Gb*</a:t>
              </a:r>
              <a:endParaRPr lang="en-US" sz="1400" dirty="0">
                <a:solidFill>
                  <a:srgbClr val="E67B09"/>
                </a:solidFill>
                <a:latin typeface="Calibri"/>
              </a:endParaRPr>
            </a:p>
          </p:txBody>
        </p:sp>
      </p:grpSp>
      <p:sp>
        <p:nvSpPr>
          <p:cNvPr id="224" name="TextBox 223"/>
          <p:cNvSpPr txBox="1"/>
          <p:nvPr/>
        </p:nvSpPr>
        <p:spPr>
          <a:xfrm>
            <a:off x="9555892" y="621103"/>
            <a:ext cx="1548713" cy="600162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E67B09"/>
                </a:solidFill>
                <a:latin typeface="Calibri" charset="0"/>
                <a:ea typeface="Calibri" charset="0"/>
                <a:cs typeface="Calibri" charset="0"/>
              </a:rPr>
              <a:t>* I made these two up, but they sure sound like  cool analytics apps</a:t>
            </a:r>
            <a:endParaRPr lang="en-US" sz="1100" dirty="0">
              <a:solidFill>
                <a:srgbClr val="E67B09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8236303" y="3241140"/>
            <a:ext cx="2464513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Topology, Label, Prefix Data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5879557" y="3234550"/>
            <a:ext cx="1450902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Telemetry Data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4546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ounded Rectangle 205"/>
          <p:cNvSpPr/>
          <p:nvPr/>
        </p:nvSpPr>
        <p:spPr>
          <a:xfrm>
            <a:off x="3989362" y="1113753"/>
            <a:ext cx="2415478" cy="1735508"/>
          </a:xfrm>
          <a:prstGeom prst="roundRect">
            <a:avLst>
              <a:gd name="adj" fmla="val 4851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78" name="Rounded Rectangle 377"/>
          <p:cNvSpPr/>
          <p:nvPr/>
        </p:nvSpPr>
        <p:spPr>
          <a:xfrm>
            <a:off x="6460320" y="1107846"/>
            <a:ext cx="2952848" cy="1735508"/>
          </a:xfrm>
          <a:prstGeom prst="roundRect">
            <a:avLst>
              <a:gd name="adj" fmla="val 4851"/>
            </a:avLst>
          </a:prstGeom>
          <a:ln w="19050">
            <a:solidFill>
              <a:srgbClr val="B64A4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31" name="Rounded Rectangle 330"/>
          <p:cNvSpPr/>
          <p:nvPr/>
        </p:nvSpPr>
        <p:spPr>
          <a:xfrm>
            <a:off x="7984134" y="2270064"/>
            <a:ext cx="1048110" cy="442813"/>
          </a:xfrm>
          <a:prstGeom prst="roundRect">
            <a:avLst>
              <a:gd name="adj" fmla="val 10000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309695"/>
            <a:ext cx="3560504" cy="102057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3400" b="0" dirty="0" smtClean="0"/>
              <a:t>Voltron </a:t>
            </a:r>
            <a:br>
              <a:rPr lang="en-US" sz="3400" b="0" dirty="0" smtClean="0"/>
            </a:br>
            <a:r>
              <a:rPr lang="en-US" sz="2000" b="0" dirty="0" err="1" smtClean="0">
                <a:solidFill>
                  <a:schemeClr val="tx2"/>
                </a:solidFill>
              </a:rPr>
              <a:t>Microservices</a:t>
            </a:r>
            <a:r>
              <a:rPr lang="en-US" sz="2000" b="0" dirty="0" smtClean="0">
                <a:solidFill>
                  <a:schemeClr val="tx2"/>
                </a:solidFill>
              </a:rPr>
              <a:t>, API GW, </a:t>
            </a:r>
            <a:br>
              <a:rPr lang="en-US" sz="2000" b="0" dirty="0" smtClean="0">
                <a:solidFill>
                  <a:schemeClr val="tx2"/>
                </a:solidFill>
              </a:rPr>
            </a:br>
            <a:r>
              <a:rPr lang="en-US" sz="2000" b="0" dirty="0" smtClean="0">
                <a:solidFill>
                  <a:schemeClr val="tx2"/>
                </a:solidFill>
              </a:rPr>
              <a:t>and Host Networking</a:t>
            </a:r>
            <a:endParaRPr lang="en-US" sz="2000" b="0" dirty="0">
              <a:solidFill>
                <a:schemeClr val="tx2"/>
              </a:solidFill>
            </a:endParaRPr>
          </a:p>
        </p:txBody>
      </p:sp>
      <p:pic>
        <p:nvPicPr>
          <p:cNvPr id="329" name="Picture 3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24" y="2360502"/>
            <a:ext cx="843308" cy="264457"/>
          </a:xfrm>
          <a:prstGeom prst="rect">
            <a:avLst/>
          </a:prstGeom>
        </p:spPr>
      </p:pic>
      <p:sp>
        <p:nvSpPr>
          <p:cNvPr id="341" name="TextBox 340"/>
          <p:cNvSpPr txBox="1"/>
          <p:nvPr/>
        </p:nvSpPr>
        <p:spPr>
          <a:xfrm>
            <a:off x="8236303" y="3241140"/>
            <a:ext cx="2464513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Topology, Label, Prefix Data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42" name="Rounded Rectangle 341"/>
          <p:cNvSpPr/>
          <p:nvPr/>
        </p:nvSpPr>
        <p:spPr>
          <a:xfrm>
            <a:off x="6837403" y="2273712"/>
            <a:ext cx="1048110" cy="442813"/>
          </a:xfrm>
          <a:prstGeom prst="roundRect">
            <a:avLst>
              <a:gd name="adj" fmla="val 10000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44" name="TextBox 343"/>
          <p:cNvSpPr txBox="1"/>
          <p:nvPr/>
        </p:nvSpPr>
        <p:spPr>
          <a:xfrm>
            <a:off x="6816145" y="2309920"/>
            <a:ext cx="1111643" cy="369330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Collectors</a:t>
            </a:r>
            <a:endParaRPr lang="en-US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45" name="Straight Arrow Connector 344"/>
          <p:cNvCxnSpPr/>
          <p:nvPr/>
        </p:nvCxnSpPr>
        <p:spPr>
          <a:xfrm flipH="1">
            <a:off x="8186060" y="2843354"/>
            <a:ext cx="113211" cy="687977"/>
          </a:xfrm>
          <a:prstGeom prst="straightConnector1">
            <a:avLst/>
          </a:prstGeom>
          <a:ln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TextBox 345"/>
          <p:cNvSpPr txBox="1"/>
          <p:nvPr/>
        </p:nvSpPr>
        <p:spPr>
          <a:xfrm>
            <a:off x="5879557" y="3234550"/>
            <a:ext cx="1450902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Telemetry Data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47" name="Straight Arrow Connector 346"/>
          <p:cNvCxnSpPr/>
          <p:nvPr/>
        </p:nvCxnSpPr>
        <p:spPr>
          <a:xfrm flipH="1">
            <a:off x="7262067" y="2847194"/>
            <a:ext cx="113211" cy="687977"/>
          </a:xfrm>
          <a:prstGeom prst="straightConnector1">
            <a:avLst/>
          </a:prstGeom>
          <a:ln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H="1" flipV="1">
            <a:off x="8802567" y="2092608"/>
            <a:ext cx="4381" cy="177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/>
          <p:cNvGrpSpPr/>
          <p:nvPr/>
        </p:nvGrpSpPr>
        <p:grpSpPr>
          <a:xfrm>
            <a:off x="6390907" y="1742324"/>
            <a:ext cx="2929376" cy="372578"/>
            <a:chOff x="6192468" y="2316884"/>
            <a:chExt cx="2890002" cy="372578"/>
          </a:xfrm>
        </p:grpSpPr>
        <p:grpSp>
          <p:nvGrpSpPr>
            <p:cNvPr id="124" name="Group 123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126" name="Rounded Rectangle 125"/>
              <p:cNvSpPr/>
              <p:nvPr/>
            </p:nvSpPr>
            <p:spPr>
              <a:xfrm>
                <a:off x="1018798" y="2808804"/>
                <a:ext cx="3783729" cy="4680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127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800000"/>
                  </a:solidFill>
                  <a:latin typeface="Calibri"/>
                </a:endParaRPr>
              </a:p>
            </p:txBody>
          </p:sp>
        </p:grpSp>
        <p:sp>
          <p:nvSpPr>
            <p:cNvPr id="125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chemeClr val="accent6">
                      <a:lumMod val="75000"/>
                    </a:schemeClr>
                  </a:solidFill>
                  <a:latin typeface="Calibri"/>
                </a:rPr>
                <a:t>Data Aggregation (Kafka)</a:t>
              </a:r>
              <a:endParaRPr lang="en-US" sz="1400" dirty="0">
                <a:solidFill>
                  <a:schemeClr val="accent6">
                    <a:lumMod val="75000"/>
                  </a:schemeClr>
                </a:solidFill>
                <a:latin typeface="Calibri"/>
              </a:endParaRPr>
            </a:p>
          </p:txBody>
        </p:sp>
      </p:grpSp>
      <p:cxnSp>
        <p:nvCxnSpPr>
          <p:cNvPr id="128" name="Straight Arrow Connector 127"/>
          <p:cNvCxnSpPr/>
          <p:nvPr/>
        </p:nvCxnSpPr>
        <p:spPr>
          <a:xfrm flipH="1" flipV="1">
            <a:off x="7105692" y="2104013"/>
            <a:ext cx="3768" cy="17792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/>
          <p:cNvGrpSpPr/>
          <p:nvPr/>
        </p:nvGrpSpPr>
        <p:grpSpPr>
          <a:xfrm>
            <a:off x="5960741" y="3678298"/>
            <a:ext cx="493148" cy="388463"/>
            <a:chOff x="4460682" y="1494845"/>
            <a:chExt cx="365760" cy="365760"/>
          </a:xfrm>
        </p:grpSpPr>
        <p:sp>
          <p:nvSpPr>
            <p:cNvPr id="143" name="Oval 142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4460682" y="1571950"/>
              <a:ext cx="365760" cy="1846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4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S0</a:t>
              </a:r>
              <a:endParaRPr lang="fr-FR" sz="14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4630935" y="3786509"/>
            <a:ext cx="493148" cy="388463"/>
            <a:chOff x="4460682" y="1494845"/>
            <a:chExt cx="365760" cy="365760"/>
          </a:xfrm>
        </p:grpSpPr>
        <p:sp>
          <p:nvSpPr>
            <p:cNvPr id="146" name="Oval 14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48" name="Straight Connector 147"/>
          <p:cNvCxnSpPr/>
          <p:nvPr/>
        </p:nvCxnSpPr>
        <p:spPr>
          <a:xfrm flipH="1">
            <a:off x="5124083" y="3872530"/>
            <a:ext cx="836657" cy="1082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>
            <a:off x="4630935" y="4252668"/>
            <a:ext cx="493148" cy="388463"/>
            <a:chOff x="4460682" y="1494845"/>
            <a:chExt cx="365760" cy="365760"/>
          </a:xfrm>
        </p:grpSpPr>
        <p:sp>
          <p:nvSpPr>
            <p:cNvPr id="150" name="Oval 149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3443972" y="4434702"/>
            <a:ext cx="474796" cy="579928"/>
            <a:chOff x="4442055" y="1501973"/>
            <a:chExt cx="365762" cy="461344"/>
          </a:xfrm>
        </p:grpSpPr>
        <p:sp>
          <p:nvSpPr>
            <p:cNvPr id="153" name="Oval 152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4442057" y="1501973"/>
              <a:ext cx="365760" cy="461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ToR100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55" name="Straight Connector 154"/>
          <p:cNvCxnSpPr/>
          <p:nvPr/>
        </p:nvCxnSpPr>
        <p:spPr>
          <a:xfrm flipH="1">
            <a:off x="3918765" y="4118083"/>
            <a:ext cx="784390" cy="5400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V="1">
            <a:off x="3918768" y="4440350"/>
            <a:ext cx="712167" cy="25699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endCxn id="136" idx="3"/>
          </p:cNvCxnSpPr>
          <p:nvPr/>
        </p:nvCxnSpPr>
        <p:spPr>
          <a:xfrm flipH="1" flipV="1">
            <a:off x="2810154" y="4641131"/>
            <a:ext cx="633818" cy="3195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1" name="Group 170"/>
          <p:cNvGrpSpPr/>
          <p:nvPr/>
        </p:nvGrpSpPr>
        <p:grpSpPr>
          <a:xfrm>
            <a:off x="4630935" y="4731405"/>
            <a:ext cx="493148" cy="388463"/>
            <a:chOff x="4460682" y="1494845"/>
            <a:chExt cx="365760" cy="365760"/>
          </a:xfrm>
        </p:grpSpPr>
        <p:sp>
          <p:nvSpPr>
            <p:cNvPr id="172" name="Oval 17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4630935" y="5293263"/>
            <a:ext cx="493148" cy="388463"/>
            <a:chOff x="4460682" y="1494845"/>
            <a:chExt cx="365760" cy="365760"/>
          </a:xfrm>
        </p:grpSpPr>
        <p:sp>
          <p:nvSpPr>
            <p:cNvPr id="176" name="Oval 175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L33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80" name="Straight Connector 179"/>
          <p:cNvCxnSpPr/>
          <p:nvPr/>
        </p:nvCxnSpPr>
        <p:spPr>
          <a:xfrm>
            <a:off x="3918765" y="4673083"/>
            <a:ext cx="712170" cy="25255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3918768" y="4724666"/>
            <a:ext cx="712167" cy="76282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2" name="Group 181"/>
          <p:cNvGrpSpPr/>
          <p:nvPr/>
        </p:nvGrpSpPr>
        <p:grpSpPr>
          <a:xfrm>
            <a:off x="5960741" y="4214543"/>
            <a:ext cx="493148" cy="388463"/>
            <a:chOff x="4460682" y="1494845"/>
            <a:chExt cx="365760" cy="365760"/>
          </a:xfrm>
        </p:grpSpPr>
        <p:sp>
          <p:nvSpPr>
            <p:cNvPr id="183" name="Oval 182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S1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5960741" y="4780985"/>
            <a:ext cx="493148" cy="388463"/>
            <a:chOff x="4460682" y="1502161"/>
            <a:chExt cx="365760" cy="365760"/>
          </a:xfrm>
        </p:grpSpPr>
        <p:sp>
          <p:nvSpPr>
            <p:cNvPr id="186" name="Oval 185"/>
            <p:cNvSpPr/>
            <p:nvPr/>
          </p:nvSpPr>
          <p:spPr>
            <a:xfrm>
              <a:off x="4460682" y="1502161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4460682" y="1591557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S2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88" name="Group 187"/>
          <p:cNvGrpSpPr/>
          <p:nvPr/>
        </p:nvGrpSpPr>
        <p:grpSpPr>
          <a:xfrm>
            <a:off x="5936559" y="5404998"/>
            <a:ext cx="550954" cy="388463"/>
            <a:chOff x="4437977" y="1494845"/>
            <a:chExt cx="408634" cy="365760"/>
          </a:xfrm>
        </p:grpSpPr>
        <p:sp>
          <p:nvSpPr>
            <p:cNvPr id="189" name="Oval 188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4437977" y="1603846"/>
              <a:ext cx="408634" cy="2390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S3</a:t>
              </a:r>
              <a:endParaRPr lang="fr-FR" sz="12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91" name="Straight Connector 190"/>
          <p:cNvCxnSpPr/>
          <p:nvPr/>
        </p:nvCxnSpPr>
        <p:spPr>
          <a:xfrm flipH="1" flipV="1">
            <a:off x="5124083" y="3980740"/>
            <a:ext cx="836657" cy="42148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H="1" flipV="1">
            <a:off x="5124083" y="3980740"/>
            <a:ext cx="836657" cy="99447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H="1" flipV="1">
            <a:off x="5124083" y="3980740"/>
            <a:ext cx="812475" cy="16622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H="1" flipV="1">
            <a:off x="5124083" y="4446900"/>
            <a:ext cx="812475" cy="119613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H="1">
            <a:off x="5124083" y="3858225"/>
            <a:ext cx="836657" cy="588674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H="1">
            <a:off x="5124083" y="4402225"/>
            <a:ext cx="836657" cy="4467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H="1" flipV="1">
            <a:off x="5124083" y="4446900"/>
            <a:ext cx="836657" cy="5283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 flipH="1">
            <a:off x="5124083" y="3858225"/>
            <a:ext cx="836657" cy="106741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/>
          <p:nvPr/>
        </p:nvCxnSpPr>
        <p:spPr>
          <a:xfrm flipH="1">
            <a:off x="5124083" y="4402225"/>
            <a:ext cx="836657" cy="5234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 flipH="1" flipV="1">
            <a:off x="5124083" y="4925637"/>
            <a:ext cx="836657" cy="4303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/>
          <p:nvPr/>
        </p:nvCxnSpPr>
        <p:spPr>
          <a:xfrm flipH="1" flipV="1">
            <a:off x="5124083" y="4925637"/>
            <a:ext cx="812475" cy="7174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/>
          <p:nvPr/>
        </p:nvCxnSpPr>
        <p:spPr>
          <a:xfrm flipH="1">
            <a:off x="5124083" y="3872530"/>
            <a:ext cx="836657" cy="164980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/>
          <p:cNvCxnSpPr/>
          <p:nvPr/>
        </p:nvCxnSpPr>
        <p:spPr>
          <a:xfrm flipH="1">
            <a:off x="5124083" y="4402225"/>
            <a:ext cx="836657" cy="11201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/>
          <p:cNvCxnSpPr/>
          <p:nvPr/>
        </p:nvCxnSpPr>
        <p:spPr>
          <a:xfrm flipH="1">
            <a:off x="5124083" y="4968668"/>
            <a:ext cx="836657" cy="55366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 flipH="1" flipV="1">
            <a:off x="5124083" y="5487471"/>
            <a:ext cx="812475" cy="12073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4" name="Group 283"/>
          <p:cNvGrpSpPr/>
          <p:nvPr/>
        </p:nvGrpSpPr>
        <p:grpSpPr>
          <a:xfrm>
            <a:off x="7337311" y="3786509"/>
            <a:ext cx="493148" cy="388463"/>
            <a:chOff x="4460682" y="1494845"/>
            <a:chExt cx="365760" cy="365760"/>
          </a:xfrm>
        </p:grpSpPr>
        <p:sp>
          <p:nvSpPr>
            <p:cNvPr id="285" name="Oval 28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86" name="TextBox 285"/>
            <p:cNvSpPr txBox="1"/>
            <p:nvPr/>
          </p:nvSpPr>
          <p:spPr>
            <a:xfrm>
              <a:off x="4460682" y="157195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L6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87" name="Straight Connector 286"/>
          <p:cNvCxnSpPr/>
          <p:nvPr/>
        </p:nvCxnSpPr>
        <p:spPr>
          <a:xfrm flipH="1" flipV="1">
            <a:off x="6453889" y="3872530"/>
            <a:ext cx="883422" cy="13052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8" name="Group 287"/>
          <p:cNvGrpSpPr/>
          <p:nvPr/>
        </p:nvGrpSpPr>
        <p:grpSpPr>
          <a:xfrm>
            <a:off x="7337311" y="4252668"/>
            <a:ext cx="493148" cy="388463"/>
            <a:chOff x="4460682" y="1494845"/>
            <a:chExt cx="365760" cy="365760"/>
          </a:xfrm>
        </p:grpSpPr>
        <p:sp>
          <p:nvSpPr>
            <p:cNvPr id="289" name="Oval 288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0" name="TextBox 289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L7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91" name="Group 290"/>
          <p:cNvGrpSpPr/>
          <p:nvPr/>
        </p:nvGrpSpPr>
        <p:grpSpPr>
          <a:xfrm>
            <a:off x="7337311" y="4731405"/>
            <a:ext cx="493148" cy="388463"/>
            <a:chOff x="4460682" y="1494845"/>
            <a:chExt cx="365760" cy="365760"/>
          </a:xfrm>
        </p:grpSpPr>
        <p:sp>
          <p:nvSpPr>
            <p:cNvPr id="292" name="Oval 291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3" name="TextBox 292"/>
            <p:cNvSpPr txBox="1"/>
            <p:nvPr/>
          </p:nvSpPr>
          <p:spPr>
            <a:xfrm>
              <a:off x="4460682" y="1590385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L34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94" name="Group 293"/>
          <p:cNvGrpSpPr/>
          <p:nvPr/>
        </p:nvGrpSpPr>
        <p:grpSpPr>
          <a:xfrm>
            <a:off x="7337311" y="5293263"/>
            <a:ext cx="493148" cy="388463"/>
            <a:chOff x="4460682" y="1494845"/>
            <a:chExt cx="365760" cy="365760"/>
          </a:xfrm>
        </p:grpSpPr>
        <p:sp>
          <p:nvSpPr>
            <p:cNvPr id="295" name="Oval 294"/>
            <p:cNvSpPr/>
            <p:nvPr/>
          </p:nvSpPr>
          <p:spPr>
            <a:xfrm>
              <a:off x="4460682" y="1494845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6" name="TextBox 295"/>
            <p:cNvSpPr txBox="1"/>
            <p:nvPr/>
          </p:nvSpPr>
          <p:spPr>
            <a:xfrm>
              <a:off x="4460682" y="1584240"/>
              <a:ext cx="365760" cy="2535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L35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97" name="Straight Connector 296"/>
          <p:cNvCxnSpPr/>
          <p:nvPr/>
        </p:nvCxnSpPr>
        <p:spPr>
          <a:xfrm flipH="1" flipV="1">
            <a:off x="6453889" y="3872530"/>
            <a:ext cx="883422" cy="57437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 flipH="1" flipV="1">
            <a:off x="6453889" y="3872530"/>
            <a:ext cx="883422" cy="109500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 flipH="1" flipV="1">
            <a:off x="6453889" y="3872530"/>
            <a:ext cx="883422" cy="168517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 flipH="1" flipV="1">
            <a:off x="6453889" y="4408775"/>
            <a:ext cx="883422" cy="114892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 flipH="1">
            <a:off x="6453889" y="4003058"/>
            <a:ext cx="883422" cy="40571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 flipH="1" flipV="1">
            <a:off x="6453889" y="4408775"/>
            <a:ext cx="883422" cy="3812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/>
        </p:nvCxnSpPr>
        <p:spPr>
          <a:xfrm flipH="1" flipV="1">
            <a:off x="6453889" y="4408775"/>
            <a:ext cx="883422" cy="55875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/>
          <p:cNvCxnSpPr/>
          <p:nvPr/>
        </p:nvCxnSpPr>
        <p:spPr>
          <a:xfrm flipH="1">
            <a:off x="6453889" y="4003058"/>
            <a:ext cx="883422" cy="97215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/>
          <p:nvPr/>
        </p:nvCxnSpPr>
        <p:spPr>
          <a:xfrm flipH="1">
            <a:off x="6453889" y="4482270"/>
            <a:ext cx="883422" cy="492947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/>
          <p:nvPr/>
        </p:nvCxnSpPr>
        <p:spPr>
          <a:xfrm flipH="1">
            <a:off x="6453889" y="4925637"/>
            <a:ext cx="883422" cy="4958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/>
          <p:cNvCxnSpPr/>
          <p:nvPr/>
        </p:nvCxnSpPr>
        <p:spPr>
          <a:xfrm flipH="1" flipV="1">
            <a:off x="6453889" y="4968668"/>
            <a:ext cx="883422" cy="58903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/>
          <p:cNvCxnSpPr/>
          <p:nvPr/>
        </p:nvCxnSpPr>
        <p:spPr>
          <a:xfrm flipH="1">
            <a:off x="6487513" y="4003058"/>
            <a:ext cx="849798" cy="1639981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/>
          <p:nvPr/>
        </p:nvCxnSpPr>
        <p:spPr>
          <a:xfrm flipH="1">
            <a:off x="6487513" y="4482270"/>
            <a:ext cx="849798" cy="116076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/>
          <p:cNvCxnSpPr/>
          <p:nvPr/>
        </p:nvCxnSpPr>
        <p:spPr>
          <a:xfrm flipH="1">
            <a:off x="6487513" y="4967533"/>
            <a:ext cx="849798" cy="67550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/>
          <p:cNvCxnSpPr/>
          <p:nvPr/>
        </p:nvCxnSpPr>
        <p:spPr>
          <a:xfrm flipH="1">
            <a:off x="6487513" y="5522865"/>
            <a:ext cx="849798" cy="8533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9" name="Group 318"/>
          <p:cNvGrpSpPr/>
          <p:nvPr/>
        </p:nvGrpSpPr>
        <p:grpSpPr>
          <a:xfrm>
            <a:off x="8522688" y="4367313"/>
            <a:ext cx="483505" cy="469369"/>
            <a:chOff x="4442055" y="1503898"/>
            <a:chExt cx="372471" cy="372241"/>
          </a:xfrm>
        </p:grpSpPr>
        <p:sp>
          <p:nvSpPr>
            <p:cNvPr id="320" name="Oval 319"/>
            <p:cNvSpPr/>
            <p:nvPr/>
          </p:nvSpPr>
          <p:spPr>
            <a:xfrm>
              <a:off x="4442055" y="1508729"/>
              <a:ext cx="365760" cy="365760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  <a:alpha val="6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21" name="TextBox 320"/>
            <p:cNvSpPr txBox="1"/>
            <p:nvPr/>
          </p:nvSpPr>
          <p:spPr>
            <a:xfrm>
              <a:off x="4448766" y="1503898"/>
              <a:ext cx="365760" cy="3722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300" dirty="0" err="1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ToR</a:t>
              </a:r>
              <a:endParaRPr lang="en-US" sz="1300" dirty="0" smtClean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 defTabSz="457010"/>
              <a:r>
                <a:rPr lang="en-US" sz="130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200</a:t>
              </a:r>
              <a:endParaRPr lang="fr-FR" sz="130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22" name="Straight Connector 321"/>
          <p:cNvCxnSpPr>
            <a:endCxn id="158" idx="1"/>
          </p:cNvCxnSpPr>
          <p:nvPr/>
        </p:nvCxnSpPr>
        <p:spPr>
          <a:xfrm flipV="1">
            <a:off x="8997481" y="4660985"/>
            <a:ext cx="452492" cy="1253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6" name="Group 325"/>
          <p:cNvGrpSpPr/>
          <p:nvPr/>
        </p:nvGrpSpPr>
        <p:grpSpPr>
          <a:xfrm>
            <a:off x="10215719" y="4770800"/>
            <a:ext cx="542559" cy="556741"/>
            <a:chOff x="4454104" y="1397996"/>
            <a:chExt cx="441017" cy="567117"/>
          </a:xfrm>
        </p:grpSpPr>
        <p:sp>
          <p:nvSpPr>
            <p:cNvPr id="327" name="Oval 326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28" name="TextBox 327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30" name="Straight Connector 329"/>
          <p:cNvCxnSpPr/>
          <p:nvPr/>
        </p:nvCxnSpPr>
        <p:spPr>
          <a:xfrm flipV="1">
            <a:off x="7830459" y="4701419"/>
            <a:ext cx="692232" cy="820912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/>
          <p:cNvCxnSpPr/>
          <p:nvPr/>
        </p:nvCxnSpPr>
        <p:spPr>
          <a:xfrm flipV="1">
            <a:off x="7830459" y="4662238"/>
            <a:ext cx="692229" cy="26339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/>
          <p:cNvCxnSpPr/>
          <p:nvPr/>
        </p:nvCxnSpPr>
        <p:spPr>
          <a:xfrm>
            <a:off x="7830459" y="4446900"/>
            <a:ext cx="692232" cy="254519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/>
          <p:cNvCxnSpPr/>
          <p:nvPr/>
        </p:nvCxnSpPr>
        <p:spPr>
          <a:xfrm>
            <a:off x="7758239" y="4118082"/>
            <a:ext cx="764449" cy="54415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9" name="Group 348"/>
          <p:cNvGrpSpPr/>
          <p:nvPr/>
        </p:nvGrpSpPr>
        <p:grpSpPr>
          <a:xfrm>
            <a:off x="1642266" y="4731405"/>
            <a:ext cx="542559" cy="556741"/>
            <a:chOff x="4454104" y="1397996"/>
            <a:chExt cx="441017" cy="567117"/>
          </a:xfrm>
        </p:grpSpPr>
        <p:sp>
          <p:nvSpPr>
            <p:cNvPr id="350" name="Oval 349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51" name="TextBox 350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352" name="TextBox 351"/>
          <p:cNvSpPr txBox="1"/>
          <p:nvPr/>
        </p:nvSpPr>
        <p:spPr>
          <a:xfrm>
            <a:off x="1311495" y="5391290"/>
            <a:ext cx="1841187" cy="738662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Host</a:t>
            </a:r>
          </a:p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With containerized Apps</a:t>
            </a:r>
            <a:endParaRPr lang="en-US" sz="14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3" name="Cloud 352"/>
          <p:cNvSpPr/>
          <p:nvPr/>
        </p:nvSpPr>
        <p:spPr>
          <a:xfrm rot="402459">
            <a:off x="3440741" y="3544225"/>
            <a:ext cx="5573863" cy="2376927"/>
          </a:xfrm>
          <a:prstGeom prst="cloud">
            <a:avLst/>
          </a:prstGeom>
          <a:solidFill>
            <a:srgbClr val="8EBCDC">
              <a:alpha val="37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54" name="TextBox 353"/>
          <p:cNvSpPr txBox="1"/>
          <p:nvPr/>
        </p:nvSpPr>
        <p:spPr>
          <a:xfrm>
            <a:off x="5422616" y="5976248"/>
            <a:ext cx="1610113" cy="369330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Network Fabric</a:t>
            </a:r>
            <a:endParaRPr lang="en-US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355" name="Group 354"/>
          <p:cNvGrpSpPr/>
          <p:nvPr/>
        </p:nvGrpSpPr>
        <p:grpSpPr>
          <a:xfrm>
            <a:off x="1636421" y="4003057"/>
            <a:ext cx="542559" cy="556741"/>
            <a:chOff x="4454104" y="1397996"/>
            <a:chExt cx="441017" cy="567117"/>
          </a:xfrm>
        </p:grpSpPr>
        <p:sp>
          <p:nvSpPr>
            <p:cNvPr id="356" name="Oval 355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rgbClr val="B64A47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57" name="TextBox 356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10215719" y="3944516"/>
            <a:ext cx="542559" cy="556741"/>
            <a:chOff x="4454104" y="1397996"/>
            <a:chExt cx="441017" cy="567117"/>
          </a:xfrm>
        </p:grpSpPr>
        <p:sp>
          <p:nvSpPr>
            <p:cNvPr id="359" name="Oval 358"/>
            <p:cNvSpPr/>
            <p:nvPr/>
          </p:nvSpPr>
          <p:spPr>
            <a:xfrm>
              <a:off x="4454104" y="1397996"/>
              <a:ext cx="441017" cy="567117"/>
            </a:xfrm>
            <a:prstGeom prst="ellipse">
              <a:avLst/>
            </a:prstGeom>
            <a:noFill/>
            <a:ln w="38100">
              <a:solidFill>
                <a:srgbClr val="B64A47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10"/>
              <a:endParaRPr lang="fr-FR" sz="13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60" name="TextBox 359"/>
            <p:cNvSpPr txBox="1"/>
            <p:nvPr/>
          </p:nvSpPr>
          <p:spPr>
            <a:xfrm>
              <a:off x="4486982" y="1543378"/>
              <a:ext cx="365760" cy="274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9" tIns="34295" rIns="68589" bIns="34295" rtlCol="0">
              <a:spAutoFit/>
            </a:bodyPr>
            <a:lstStyle/>
            <a:p>
              <a:pPr algn="ctr" defTabSz="457010"/>
              <a:r>
                <a:rPr lang="en-US" sz="1250" dirty="0" smtClean="0">
                  <a:solidFill>
                    <a:srgbClr val="676767">
                      <a:lumMod val="75000"/>
                      <a:lumOff val="2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</a:t>
              </a:r>
              <a:endParaRPr lang="fr-FR" sz="1250" dirty="0">
                <a:solidFill>
                  <a:srgbClr val="676767">
                    <a:lumMod val="75000"/>
                    <a:lumOff val="2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361" name="Rounded Rectangle 360"/>
          <p:cNvSpPr/>
          <p:nvPr/>
        </p:nvSpPr>
        <p:spPr>
          <a:xfrm>
            <a:off x="1489167" y="3868400"/>
            <a:ext cx="1601967" cy="151980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ounded Rectangle 361"/>
          <p:cNvSpPr/>
          <p:nvPr/>
        </p:nvSpPr>
        <p:spPr>
          <a:xfrm>
            <a:off x="9231357" y="3898256"/>
            <a:ext cx="1601967" cy="151980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TextBox 362"/>
          <p:cNvSpPr txBox="1"/>
          <p:nvPr/>
        </p:nvSpPr>
        <p:spPr>
          <a:xfrm>
            <a:off x="9083405" y="5419235"/>
            <a:ext cx="1841187" cy="738662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Host</a:t>
            </a:r>
          </a:p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With containerized Apps</a:t>
            </a:r>
            <a:endParaRPr lang="en-US" sz="14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364" name="Group 363"/>
          <p:cNvGrpSpPr/>
          <p:nvPr/>
        </p:nvGrpSpPr>
        <p:grpSpPr>
          <a:xfrm>
            <a:off x="6579876" y="1267704"/>
            <a:ext cx="725510" cy="372578"/>
            <a:chOff x="6192468" y="2316884"/>
            <a:chExt cx="2890002" cy="372578"/>
          </a:xfrm>
        </p:grpSpPr>
        <p:grpSp>
          <p:nvGrpSpPr>
            <p:cNvPr id="365" name="Group 364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367" name="Rounded Rectangle 366"/>
              <p:cNvSpPr/>
              <p:nvPr/>
            </p:nvSpPr>
            <p:spPr>
              <a:xfrm>
                <a:off x="1018798" y="2808804"/>
                <a:ext cx="3783729" cy="4680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rgbClr val="806CC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368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806CC1"/>
                  </a:solidFill>
                  <a:latin typeface="Calibri"/>
                </a:endParaRPr>
              </a:p>
            </p:txBody>
          </p:sp>
        </p:grpSp>
        <p:sp>
          <p:nvSpPr>
            <p:cNvPr id="366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806CC1"/>
                  </a:solidFill>
                  <a:latin typeface="Calibri"/>
                </a:rPr>
                <a:t>Query</a:t>
              </a:r>
              <a:endParaRPr lang="en-US" sz="1400" dirty="0">
                <a:solidFill>
                  <a:srgbClr val="806CC1"/>
                </a:solidFill>
                <a:latin typeface="Calibri"/>
              </a:endParaRPr>
            </a:p>
          </p:txBody>
        </p:sp>
      </p:grpSp>
      <p:sp>
        <p:nvSpPr>
          <p:cNvPr id="369" name="Rounded Rectangle 368"/>
          <p:cNvSpPr/>
          <p:nvPr/>
        </p:nvSpPr>
        <p:spPr>
          <a:xfrm>
            <a:off x="7377607" y="1273019"/>
            <a:ext cx="575008" cy="360852"/>
          </a:xfrm>
          <a:prstGeom prst="roundRect">
            <a:avLst>
              <a:gd name="adj" fmla="val 10000"/>
            </a:avLst>
          </a:prstGeom>
          <a:ln w="19050">
            <a:solidFill>
              <a:srgbClr val="806CC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" name="Rectangle 2"/>
          <p:cNvSpPr/>
          <p:nvPr/>
        </p:nvSpPr>
        <p:spPr>
          <a:xfrm>
            <a:off x="7390344" y="1317351"/>
            <a:ext cx="562270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srgbClr val="806CC1"/>
                </a:solidFill>
                <a:latin typeface="Calibri"/>
              </a:rPr>
              <a:t>TSDB</a:t>
            </a:r>
            <a:endParaRPr lang="en-US" sz="1400" dirty="0">
              <a:solidFill>
                <a:srgbClr val="806CC1"/>
              </a:solidFill>
              <a:latin typeface="Calibri"/>
            </a:endParaRPr>
          </a:p>
        </p:txBody>
      </p:sp>
      <p:sp>
        <p:nvSpPr>
          <p:cNvPr id="370" name="Rounded Rectangle 369"/>
          <p:cNvSpPr/>
          <p:nvPr/>
        </p:nvSpPr>
        <p:spPr>
          <a:xfrm>
            <a:off x="8019727" y="1278273"/>
            <a:ext cx="575008" cy="360852"/>
          </a:xfrm>
          <a:prstGeom prst="roundRect">
            <a:avLst>
              <a:gd name="adj" fmla="val 10000"/>
            </a:avLst>
          </a:prstGeom>
          <a:ln w="19050">
            <a:solidFill>
              <a:srgbClr val="806CC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71" name="Rectangle 370"/>
          <p:cNvSpPr/>
          <p:nvPr/>
        </p:nvSpPr>
        <p:spPr>
          <a:xfrm>
            <a:off x="8000227" y="1323913"/>
            <a:ext cx="596061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srgbClr val="806CC1"/>
                </a:solidFill>
                <a:latin typeface="Calibri"/>
              </a:rPr>
              <a:t>Batch</a:t>
            </a:r>
            <a:endParaRPr lang="en-US" sz="1400" dirty="0">
              <a:solidFill>
                <a:srgbClr val="806CC1"/>
              </a:solidFill>
              <a:latin typeface="Calibri"/>
            </a:endParaRPr>
          </a:p>
        </p:txBody>
      </p:sp>
      <p:cxnSp>
        <p:nvCxnSpPr>
          <p:cNvPr id="372" name="Straight Arrow Connector 371"/>
          <p:cNvCxnSpPr/>
          <p:nvPr/>
        </p:nvCxnSpPr>
        <p:spPr>
          <a:xfrm flipH="1">
            <a:off x="7260107" y="1591391"/>
            <a:ext cx="1960" cy="17637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Arrow Connector 372"/>
          <p:cNvCxnSpPr/>
          <p:nvPr/>
        </p:nvCxnSpPr>
        <p:spPr>
          <a:xfrm flipH="1">
            <a:off x="7971480" y="1588048"/>
            <a:ext cx="1960" cy="17637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Arrow Connector 373"/>
          <p:cNvCxnSpPr/>
          <p:nvPr/>
        </p:nvCxnSpPr>
        <p:spPr>
          <a:xfrm flipH="1">
            <a:off x="8571339" y="1577180"/>
            <a:ext cx="1960" cy="17637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5" name="Rounded Rectangle 374"/>
          <p:cNvSpPr/>
          <p:nvPr/>
        </p:nvSpPr>
        <p:spPr>
          <a:xfrm>
            <a:off x="8677640" y="1273594"/>
            <a:ext cx="575008" cy="360852"/>
          </a:xfrm>
          <a:prstGeom prst="roundRect">
            <a:avLst>
              <a:gd name="adj" fmla="val 10000"/>
            </a:avLst>
          </a:prstGeom>
          <a:ln w="19050">
            <a:solidFill>
              <a:srgbClr val="806CC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376" name="Rectangle 375"/>
          <p:cNvSpPr/>
          <p:nvPr/>
        </p:nvSpPr>
        <p:spPr>
          <a:xfrm>
            <a:off x="8753711" y="1319234"/>
            <a:ext cx="404919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err="1" smtClean="0">
                <a:solidFill>
                  <a:srgbClr val="806CC1"/>
                </a:solidFill>
                <a:latin typeface="Calibri"/>
              </a:rPr>
              <a:t>Etc</a:t>
            </a:r>
            <a:endParaRPr lang="en-US" sz="1400" dirty="0">
              <a:solidFill>
                <a:srgbClr val="806CC1"/>
              </a:solidFill>
              <a:latin typeface="Calibri"/>
            </a:endParaRPr>
          </a:p>
        </p:txBody>
      </p:sp>
      <p:sp>
        <p:nvSpPr>
          <p:cNvPr id="379" name="TextBox 378"/>
          <p:cNvSpPr txBox="1"/>
          <p:nvPr/>
        </p:nvSpPr>
        <p:spPr>
          <a:xfrm>
            <a:off x="9413382" y="1728709"/>
            <a:ext cx="665880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smtClean="0">
                <a:solidFill>
                  <a:srgbClr val="B64A47"/>
                </a:solidFill>
                <a:latin typeface="Calibri" charset="0"/>
                <a:ea typeface="Calibri" charset="0"/>
                <a:cs typeface="Calibri" charset="0"/>
              </a:rPr>
              <a:t>PNDA</a:t>
            </a:r>
            <a:endParaRPr lang="en-US" sz="1600" dirty="0">
              <a:solidFill>
                <a:srgbClr val="B64A47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6" name="Rounded Rectangle 135"/>
          <p:cNvSpPr/>
          <p:nvPr/>
        </p:nvSpPr>
        <p:spPr>
          <a:xfrm>
            <a:off x="2434936" y="4102791"/>
            <a:ext cx="375218" cy="1076680"/>
          </a:xfrm>
          <a:prstGeom prst="roundRect">
            <a:avLst>
              <a:gd name="adj" fmla="val 10000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cxnSp>
        <p:nvCxnSpPr>
          <p:cNvPr id="137" name="Straight Connector 136"/>
          <p:cNvCxnSpPr>
            <a:endCxn id="356" idx="6"/>
          </p:cNvCxnSpPr>
          <p:nvPr/>
        </p:nvCxnSpPr>
        <p:spPr>
          <a:xfrm flipH="1" flipV="1">
            <a:off x="2178980" y="4281428"/>
            <a:ext cx="255956" cy="120796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endCxn id="350" idx="6"/>
          </p:cNvCxnSpPr>
          <p:nvPr/>
        </p:nvCxnSpPr>
        <p:spPr>
          <a:xfrm flipH="1">
            <a:off x="2184825" y="4925636"/>
            <a:ext cx="241402" cy="84140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ounded Rectangle 157"/>
          <p:cNvSpPr/>
          <p:nvPr/>
        </p:nvSpPr>
        <p:spPr>
          <a:xfrm>
            <a:off x="9449973" y="4122645"/>
            <a:ext cx="375218" cy="1076680"/>
          </a:xfrm>
          <a:prstGeom prst="roundRect">
            <a:avLst>
              <a:gd name="adj" fmla="val 10000"/>
            </a:avLst>
          </a:prstGeom>
          <a:ln w="1905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cxnSp>
        <p:nvCxnSpPr>
          <p:cNvPr id="159" name="Straight Connector 158"/>
          <p:cNvCxnSpPr>
            <a:endCxn id="359" idx="2"/>
          </p:cNvCxnSpPr>
          <p:nvPr/>
        </p:nvCxnSpPr>
        <p:spPr>
          <a:xfrm flipV="1">
            <a:off x="9824788" y="4222887"/>
            <a:ext cx="390931" cy="133665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327" idx="2"/>
          </p:cNvCxnSpPr>
          <p:nvPr/>
        </p:nvCxnSpPr>
        <p:spPr>
          <a:xfrm flipH="1" flipV="1">
            <a:off x="9824788" y="4967533"/>
            <a:ext cx="390931" cy="81638"/>
          </a:xfrm>
          <a:prstGeom prst="line">
            <a:avLst/>
          </a:prstGeom>
          <a:ln w="28575" cmpd="sng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  <a:alpha val="65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 rot="16200000">
            <a:off x="2178123" y="4510045"/>
            <a:ext cx="907292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SR agent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2" name="TextBox 161"/>
          <p:cNvSpPr txBox="1"/>
          <p:nvPr/>
        </p:nvSpPr>
        <p:spPr>
          <a:xfrm rot="16200000">
            <a:off x="9167418" y="4518821"/>
            <a:ext cx="907292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SR agent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63" name="Group 162"/>
          <p:cNvGrpSpPr/>
          <p:nvPr/>
        </p:nvGrpSpPr>
        <p:grpSpPr>
          <a:xfrm>
            <a:off x="4938626" y="1281857"/>
            <a:ext cx="905615" cy="495060"/>
            <a:chOff x="768764" y="2808804"/>
            <a:chExt cx="1759030" cy="468038"/>
          </a:xfrm>
        </p:grpSpPr>
        <p:sp>
          <p:nvSpPr>
            <p:cNvPr id="164" name="Rounded Rectangle 163"/>
            <p:cNvSpPr/>
            <p:nvPr/>
          </p:nvSpPr>
          <p:spPr>
            <a:xfrm>
              <a:off x="768764" y="2808804"/>
              <a:ext cx="1759030" cy="468038"/>
            </a:xfrm>
            <a:prstGeom prst="roundRect">
              <a:avLst>
                <a:gd name="adj" fmla="val 10000"/>
              </a:avLst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65" name="Rounded Rectangle 4"/>
            <p:cNvSpPr/>
            <p:nvPr/>
          </p:nvSpPr>
          <p:spPr>
            <a:xfrm>
              <a:off x="782472" y="2822512"/>
              <a:ext cx="1731614" cy="440622"/>
            </a:xfrm>
            <a:prstGeom prst="rect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08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dirty="0">
                <a:solidFill>
                  <a:srgbClr val="800000"/>
                </a:solidFill>
                <a:latin typeface="Calibri"/>
              </a:endParaRPr>
            </a:p>
          </p:txBody>
        </p:sp>
      </p:grpSp>
      <p:sp>
        <p:nvSpPr>
          <p:cNvPr id="166" name="Rounded Rectangle 4"/>
          <p:cNvSpPr/>
          <p:nvPr/>
        </p:nvSpPr>
        <p:spPr>
          <a:xfrm>
            <a:off x="4841589" y="1297439"/>
            <a:ext cx="1158108" cy="486949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algn="ctr" defTabSz="80008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chemeClr val="tx1">
                    <a:lumMod val="75000"/>
                  </a:schemeClr>
                </a:solidFill>
                <a:latin typeface="Calibri"/>
              </a:rPr>
              <a:t>Path Selection Service</a:t>
            </a:r>
          </a:p>
        </p:txBody>
      </p:sp>
      <p:grpSp>
        <p:nvGrpSpPr>
          <p:cNvPr id="167" name="Group 166"/>
          <p:cNvGrpSpPr/>
          <p:nvPr/>
        </p:nvGrpSpPr>
        <p:grpSpPr>
          <a:xfrm>
            <a:off x="5190475" y="1825013"/>
            <a:ext cx="769563" cy="423615"/>
            <a:chOff x="6182613" y="2316882"/>
            <a:chExt cx="1284606" cy="423614"/>
          </a:xfrm>
        </p:grpSpPr>
        <p:sp>
          <p:nvSpPr>
            <p:cNvPr id="168" name="Rounded Rectangle 167"/>
            <p:cNvSpPr/>
            <p:nvPr/>
          </p:nvSpPr>
          <p:spPr>
            <a:xfrm>
              <a:off x="6182613" y="2316882"/>
              <a:ext cx="1264560" cy="423614"/>
            </a:xfrm>
            <a:prstGeom prst="roundRect">
              <a:avLst>
                <a:gd name="adj" fmla="val 10000"/>
              </a:avLst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69" name="Rounded Rectangle 4"/>
            <p:cNvSpPr/>
            <p:nvPr/>
          </p:nvSpPr>
          <p:spPr>
            <a:xfrm>
              <a:off x="6212592" y="2363932"/>
              <a:ext cx="1254627" cy="354940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08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dirty="0">
                  <a:solidFill>
                    <a:schemeClr val="tx1">
                      <a:lumMod val="75000"/>
                    </a:schemeClr>
                  </a:solidFill>
                  <a:latin typeface="Calibri"/>
                </a:rPr>
                <a:t>Overlay Service</a:t>
              </a:r>
            </a:p>
          </p:txBody>
        </p:sp>
      </p:grpSp>
      <p:cxnSp>
        <p:nvCxnSpPr>
          <p:cNvPr id="170" name="Straight Arrow Connector 169"/>
          <p:cNvCxnSpPr/>
          <p:nvPr/>
        </p:nvCxnSpPr>
        <p:spPr>
          <a:xfrm flipV="1">
            <a:off x="6033379" y="1924896"/>
            <a:ext cx="277345" cy="61555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 flipV="1">
            <a:off x="5938895" y="1568701"/>
            <a:ext cx="254555" cy="424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7" name="Group 176"/>
          <p:cNvGrpSpPr/>
          <p:nvPr/>
        </p:nvGrpSpPr>
        <p:grpSpPr>
          <a:xfrm>
            <a:off x="5429172" y="2319176"/>
            <a:ext cx="875427" cy="423615"/>
            <a:chOff x="6182613" y="2316882"/>
            <a:chExt cx="1284606" cy="423614"/>
          </a:xfrm>
        </p:grpSpPr>
        <p:sp>
          <p:nvSpPr>
            <p:cNvPr id="178" name="Rounded Rectangle 177"/>
            <p:cNvSpPr/>
            <p:nvPr/>
          </p:nvSpPr>
          <p:spPr>
            <a:xfrm>
              <a:off x="6182613" y="2316882"/>
              <a:ext cx="1264560" cy="423614"/>
            </a:xfrm>
            <a:prstGeom prst="roundRect">
              <a:avLst>
                <a:gd name="adj" fmla="val 10000"/>
              </a:avLst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198" name="Rounded Rectangle 4"/>
            <p:cNvSpPr/>
            <p:nvPr/>
          </p:nvSpPr>
          <p:spPr>
            <a:xfrm>
              <a:off x="6212592" y="2363932"/>
              <a:ext cx="1254627" cy="354940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08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>
                  <a:solidFill>
                    <a:schemeClr val="tx1">
                      <a:lumMod val="75000"/>
                    </a:schemeClr>
                  </a:solidFill>
                  <a:latin typeface="Calibri"/>
                </a:rPr>
                <a:t>Service X</a:t>
              </a:r>
            </a:p>
          </p:txBody>
        </p:sp>
      </p:grpSp>
      <p:cxnSp>
        <p:nvCxnSpPr>
          <p:cNvPr id="199" name="Straight Arrow Connector 198"/>
          <p:cNvCxnSpPr/>
          <p:nvPr/>
        </p:nvCxnSpPr>
        <p:spPr>
          <a:xfrm flipV="1">
            <a:off x="6182138" y="2251159"/>
            <a:ext cx="245161" cy="12982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ounded Rectangle 199"/>
          <p:cNvSpPr/>
          <p:nvPr/>
        </p:nvSpPr>
        <p:spPr>
          <a:xfrm>
            <a:off x="4398195" y="1581353"/>
            <a:ext cx="375218" cy="1076680"/>
          </a:xfrm>
          <a:prstGeom prst="roundRect">
            <a:avLst>
              <a:gd name="adj" fmla="val 10000"/>
            </a:avLst>
          </a:prstGeom>
          <a:ln w="19050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201" name="TextBox 200"/>
          <p:cNvSpPr txBox="1"/>
          <p:nvPr/>
        </p:nvSpPr>
        <p:spPr>
          <a:xfrm rot="16200000">
            <a:off x="4166763" y="2003658"/>
            <a:ext cx="818614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API GW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202" name="Straight Arrow Connector 201"/>
          <p:cNvCxnSpPr/>
          <p:nvPr/>
        </p:nvCxnSpPr>
        <p:spPr>
          <a:xfrm flipV="1">
            <a:off x="4839792" y="2118849"/>
            <a:ext cx="335083" cy="1497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 flipV="1">
            <a:off x="4773413" y="1819860"/>
            <a:ext cx="235192" cy="10503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/>
          <p:nvPr/>
        </p:nvCxnSpPr>
        <p:spPr>
          <a:xfrm>
            <a:off x="4889303" y="2439856"/>
            <a:ext cx="409511" cy="140881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 flipH="1">
            <a:off x="2870541" y="2624959"/>
            <a:ext cx="1409287" cy="139608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Box 206"/>
          <p:cNvSpPr txBox="1"/>
          <p:nvPr/>
        </p:nvSpPr>
        <p:spPr>
          <a:xfrm>
            <a:off x="3191770" y="1819860"/>
            <a:ext cx="802969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60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Voltron</a:t>
            </a:r>
            <a:endParaRPr lang="en-US" sz="1600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208" name="Group 207"/>
          <p:cNvGrpSpPr/>
          <p:nvPr/>
        </p:nvGrpSpPr>
        <p:grpSpPr>
          <a:xfrm>
            <a:off x="6568446" y="625653"/>
            <a:ext cx="725510" cy="372578"/>
            <a:chOff x="6192468" y="2316884"/>
            <a:chExt cx="2890002" cy="372578"/>
          </a:xfrm>
        </p:grpSpPr>
        <p:grpSp>
          <p:nvGrpSpPr>
            <p:cNvPr id="209" name="Group 208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211" name="Rounded Rectangle 210"/>
              <p:cNvSpPr/>
              <p:nvPr/>
            </p:nvSpPr>
            <p:spPr>
              <a:xfrm>
                <a:off x="1018798" y="2808804"/>
                <a:ext cx="3783729" cy="4680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rgbClr val="E67B09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212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E67B09"/>
                  </a:solidFill>
                  <a:latin typeface="Calibri"/>
                </a:endParaRPr>
              </a:p>
            </p:txBody>
          </p:sp>
        </p:grpSp>
        <p:sp>
          <p:nvSpPr>
            <p:cNvPr id="210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E67B09"/>
                  </a:solidFill>
                  <a:latin typeface="Calibri"/>
                </a:rPr>
                <a:t>WAE</a:t>
              </a:r>
              <a:endParaRPr lang="en-US" sz="1400" dirty="0">
                <a:solidFill>
                  <a:srgbClr val="E67B09"/>
                </a:solidFill>
                <a:latin typeface="Calibri"/>
              </a:endParaRPr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7305385" y="628812"/>
            <a:ext cx="993886" cy="372578"/>
            <a:chOff x="6192468" y="2316884"/>
            <a:chExt cx="2890002" cy="372578"/>
          </a:xfrm>
        </p:grpSpPr>
        <p:grpSp>
          <p:nvGrpSpPr>
            <p:cNvPr id="214" name="Group 213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216" name="Rounded Rectangle 215"/>
              <p:cNvSpPr/>
              <p:nvPr/>
            </p:nvSpPr>
            <p:spPr>
              <a:xfrm>
                <a:off x="1018798" y="2808804"/>
                <a:ext cx="3783729" cy="4680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rgbClr val="E67B09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217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E67B09"/>
                  </a:solidFill>
                  <a:latin typeface="Calibri"/>
                </a:endParaRPr>
              </a:p>
            </p:txBody>
          </p:sp>
        </p:grpSp>
        <p:sp>
          <p:nvSpPr>
            <p:cNvPr id="215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E67B09"/>
                  </a:solidFill>
                  <a:latin typeface="Calibri"/>
                </a:rPr>
                <a:t>GPS RTT*</a:t>
              </a:r>
              <a:endParaRPr lang="en-US" sz="1400" dirty="0">
                <a:solidFill>
                  <a:srgbClr val="E67B09"/>
                </a:solidFill>
                <a:latin typeface="Calibri"/>
              </a:endParaRPr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8297364" y="624403"/>
            <a:ext cx="1018544" cy="372578"/>
            <a:chOff x="6192468" y="2316884"/>
            <a:chExt cx="2890002" cy="372578"/>
          </a:xfrm>
        </p:grpSpPr>
        <p:grpSp>
          <p:nvGrpSpPr>
            <p:cNvPr id="220" name="Group 219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222" name="Rounded Rectangle 221"/>
              <p:cNvSpPr/>
              <p:nvPr/>
            </p:nvSpPr>
            <p:spPr>
              <a:xfrm>
                <a:off x="1018798" y="2808804"/>
                <a:ext cx="3783729" cy="468038"/>
              </a:xfrm>
              <a:prstGeom prst="roundRect">
                <a:avLst>
                  <a:gd name="adj" fmla="val 10000"/>
                </a:avLst>
              </a:prstGeom>
              <a:ln w="19050">
                <a:solidFill>
                  <a:srgbClr val="E67B09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223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E67B09"/>
                  </a:solidFill>
                  <a:latin typeface="Calibri"/>
                </a:endParaRPr>
              </a:p>
            </p:txBody>
          </p:sp>
        </p:grpSp>
        <p:sp>
          <p:nvSpPr>
            <p:cNvPr id="221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E67B09"/>
                  </a:solidFill>
                  <a:latin typeface="Calibri"/>
                </a:rPr>
                <a:t>$ per Gb*</a:t>
              </a:r>
              <a:endParaRPr lang="en-US" sz="1400" dirty="0">
                <a:solidFill>
                  <a:srgbClr val="E67B09"/>
                </a:solidFill>
                <a:latin typeface="Calibri"/>
              </a:endParaRPr>
            </a:p>
          </p:txBody>
        </p:sp>
      </p:grpSp>
      <p:sp>
        <p:nvSpPr>
          <p:cNvPr id="224" name="TextBox 223"/>
          <p:cNvSpPr txBox="1"/>
          <p:nvPr/>
        </p:nvSpPr>
        <p:spPr>
          <a:xfrm>
            <a:off x="9555892" y="621103"/>
            <a:ext cx="1548713" cy="600162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E67B09"/>
                </a:solidFill>
                <a:latin typeface="Calibri" charset="0"/>
                <a:ea typeface="Calibri" charset="0"/>
                <a:cs typeface="Calibri" charset="0"/>
              </a:rPr>
              <a:t>* I made these two up, but they sure sound like  cool analytics apps</a:t>
            </a:r>
            <a:endParaRPr lang="en-US" sz="1100" dirty="0">
              <a:solidFill>
                <a:srgbClr val="E67B09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225" name="Group 224"/>
          <p:cNvGrpSpPr/>
          <p:nvPr/>
        </p:nvGrpSpPr>
        <p:grpSpPr>
          <a:xfrm>
            <a:off x="5854211" y="2920120"/>
            <a:ext cx="725510" cy="372578"/>
            <a:chOff x="6192468" y="2316884"/>
            <a:chExt cx="2890002" cy="372578"/>
          </a:xfrm>
        </p:grpSpPr>
        <p:grpSp>
          <p:nvGrpSpPr>
            <p:cNvPr id="226" name="Group 225"/>
            <p:cNvGrpSpPr/>
            <p:nvPr/>
          </p:nvGrpSpPr>
          <p:grpSpPr>
            <a:xfrm>
              <a:off x="6192468" y="2316884"/>
              <a:ext cx="2890002" cy="360852"/>
              <a:chOff x="782472" y="2808804"/>
              <a:chExt cx="4020055" cy="468038"/>
            </a:xfrm>
          </p:grpSpPr>
          <p:sp>
            <p:nvSpPr>
              <p:cNvPr id="228" name="Rounded Rectangle 227"/>
              <p:cNvSpPr/>
              <p:nvPr/>
            </p:nvSpPr>
            <p:spPr>
              <a:xfrm>
                <a:off x="1018796" y="2808804"/>
                <a:ext cx="3783731" cy="468038"/>
              </a:xfrm>
              <a:prstGeom prst="roundRect">
                <a:avLst>
                  <a:gd name="adj" fmla="val 50000"/>
                </a:avLst>
              </a:prstGeom>
              <a:ln w="19050">
                <a:solidFill>
                  <a:srgbClr val="FF0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</p:sp>
          <p:sp>
            <p:nvSpPr>
              <p:cNvPr id="229" name="Rounded Rectangle 4"/>
              <p:cNvSpPr/>
              <p:nvPr/>
            </p:nvSpPr>
            <p:spPr>
              <a:xfrm>
                <a:off x="782472" y="2822512"/>
                <a:ext cx="1731614" cy="4406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400" dirty="0">
                  <a:solidFill>
                    <a:srgbClr val="FF0000"/>
                  </a:solidFill>
                  <a:latin typeface="Calibri"/>
                </a:endParaRPr>
              </a:p>
            </p:txBody>
          </p:sp>
        </p:grpSp>
        <p:sp>
          <p:nvSpPr>
            <p:cNvPr id="227" name="Rounded Rectangle 4"/>
            <p:cNvSpPr/>
            <p:nvPr/>
          </p:nvSpPr>
          <p:spPr>
            <a:xfrm>
              <a:off x="6419789" y="2334522"/>
              <a:ext cx="2560838" cy="3549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rgbClr val="FF0000"/>
                  </a:solidFill>
                  <a:latin typeface="Calibri"/>
                </a:rPr>
                <a:t>XTC</a:t>
              </a:r>
              <a:endParaRPr lang="en-US" sz="1400" dirty="0">
                <a:solidFill>
                  <a:srgbClr val="FF0000"/>
                </a:solidFill>
                <a:latin typeface="Calibri"/>
              </a:endParaRPr>
            </a:p>
          </p:txBody>
        </p:sp>
      </p:grpSp>
      <p:cxnSp>
        <p:nvCxnSpPr>
          <p:cNvPr id="230" name="Straight Arrow Connector 229"/>
          <p:cNvCxnSpPr/>
          <p:nvPr/>
        </p:nvCxnSpPr>
        <p:spPr>
          <a:xfrm flipV="1">
            <a:off x="6290938" y="906162"/>
            <a:ext cx="525207" cy="2150076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4410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The latest and greatestFY15">
  <a:themeElements>
    <a:clrScheme name="Cisco Blue">
      <a:dk1>
        <a:srgbClr val="676767"/>
      </a:dk1>
      <a:lt1>
        <a:srgbClr val="FFFFFF"/>
      </a:lt1>
      <a:dk2>
        <a:srgbClr val="2968AF"/>
      </a:dk2>
      <a:lt2>
        <a:srgbClr val="FFFFFF"/>
      </a:lt2>
      <a:accent1>
        <a:srgbClr val="214794"/>
      </a:accent1>
      <a:accent2>
        <a:srgbClr val="8EBCDC"/>
      </a:accent2>
      <a:accent3>
        <a:srgbClr val="676767"/>
      </a:accent3>
      <a:accent4>
        <a:srgbClr val="57B74E"/>
      </a:accent4>
      <a:accent5>
        <a:srgbClr val="32B2DF"/>
      </a:accent5>
      <a:accent6>
        <a:srgbClr val="0D868E"/>
      </a:accent6>
      <a:hlink>
        <a:srgbClr val="2BA2D7"/>
      </a:hlink>
      <a:folHlink>
        <a:srgbClr val="2968A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8100">
          <a:solidFill>
            <a:schemeClr val="accent2">
              <a:lumMod val="75000"/>
            </a:schemeClr>
          </a:solidFill>
          <a:headEnd type="none" w="med" len="med"/>
          <a:tailEnd type="triangle" w="med" len="med"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2_The latest and greatestFY15">
  <a:themeElements>
    <a:clrScheme name="Cisco Blue">
      <a:dk1>
        <a:srgbClr val="676767"/>
      </a:dk1>
      <a:lt1>
        <a:srgbClr val="FFFFFF"/>
      </a:lt1>
      <a:dk2>
        <a:srgbClr val="2968AF"/>
      </a:dk2>
      <a:lt2>
        <a:srgbClr val="FFFFFF"/>
      </a:lt2>
      <a:accent1>
        <a:srgbClr val="214794"/>
      </a:accent1>
      <a:accent2>
        <a:srgbClr val="8EBCDC"/>
      </a:accent2>
      <a:accent3>
        <a:srgbClr val="676767"/>
      </a:accent3>
      <a:accent4>
        <a:srgbClr val="57B74E"/>
      </a:accent4>
      <a:accent5>
        <a:srgbClr val="32B2DF"/>
      </a:accent5>
      <a:accent6>
        <a:srgbClr val="0D868E"/>
      </a:accent6>
      <a:hlink>
        <a:srgbClr val="2BA2D7"/>
      </a:hlink>
      <a:folHlink>
        <a:srgbClr val="2968A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8100">
          <a:solidFill>
            <a:schemeClr val="accent2">
              <a:lumMod val="75000"/>
            </a:schemeClr>
          </a:solidFill>
          <a:headEnd type="none" w="med" len="med"/>
          <a:tailEnd type="triangle" w="med" len="med"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146892</TotalTime>
  <Words>2356</Words>
  <Application>Microsoft Macintosh PowerPoint</Application>
  <PresentationFormat>Widescreen</PresentationFormat>
  <Paragraphs>1211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Broadway</vt:lpstr>
      <vt:lpstr>Calibri</vt:lpstr>
      <vt:lpstr>Ciscolight</vt:lpstr>
      <vt:lpstr>CiscoSans</vt:lpstr>
      <vt:lpstr>CiscoSans ExtraLight</vt:lpstr>
      <vt:lpstr>CiscoSans Thin</vt:lpstr>
      <vt:lpstr>Courier New</vt:lpstr>
      <vt:lpstr>ＭＳ Ｐゴシック</vt:lpstr>
      <vt:lpstr>Verdana</vt:lpstr>
      <vt:lpstr>Arial</vt:lpstr>
      <vt:lpstr>1_The latest and greatestFY15</vt:lpstr>
      <vt:lpstr>2_The latest and greatestFY15</vt:lpstr>
      <vt:lpstr>Voltron Segment Routing Architecture</vt:lpstr>
      <vt:lpstr>Why Does the Host/App Never Appear in our SDN Diagrams?</vt:lpstr>
      <vt:lpstr>Voltron Fundamentals</vt:lpstr>
      <vt:lpstr>SDN is a Big Data Problem</vt:lpstr>
      <vt:lpstr>SDN is a Big Data Problem</vt:lpstr>
      <vt:lpstr>Network Data Collection Infrastructure</vt:lpstr>
      <vt:lpstr>Analytics Applications</vt:lpstr>
      <vt:lpstr>Voltron  Microservices, API GW,  and Host Networking</vt:lpstr>
      <vt:lpstr>Voltron  Microservices, API GW,  and Host Networking</vt:lpstr>
      <vt:lpstr>Initial Use Case – BAF Balancer</vt:lpstr>
      <vt:lpstr>BAF Balancer</vt:lpstr>
      <vt:lpstr>BAF Balancer</vt:lpstr>
      <vt:lpstr>DC Planes Reference – and Anycast SID</vt:lpstr>
      <vt:lpstr>Voltron Microservices, API GW, and Host Networking</vt:lpstr>
      <vt:lpstr>SR and BGP Details</vt:lpstr>
      <vt:lpstr>Voltron SR Control Plane</vt:lpstr>
      <vt:lpstr>Voltron BGP Config</vt:lpstr>
      <vt:lpstr>Voltron SR Dataplane</vt:lpstr>
      <vt:lpstr>Voltron SR Dataplane</vt:lpstr>
      <vt:lpstr>Voltron Host Control and Dataplane</vt:lpstr>
      <vt:lpstr>Voltron Control Plane Scale</vt:lpstr>
      <vt:lpstr>Voltron Control Plane Scale</vt:lpstr>
      <vt:lpstr>Voltron Dataplane Scale</vt:lpstr>
      <vt:lpstr>Voltron Multi-Tenancy</vt:lpstr>
      <vt:lpstr>Voltron Dataplane Scale</vt:lpstr>
      <vt:lpstr>Voltron Traffic Engineering (Path Selection)</vt:lpstr>
      <vt:lpstr>Voltron Traffic Engineering (Path Selection)</vt:lpstr>
      <vt:lpstr>Voltron EPE Traffic Engineering (Peer Selection)</vt:lpstr>
      <vt:lpstr>Voltron EPE Traffic Engineering (Latency Peer Selection)</vt:lpstr>
      <vt:lpstr>Voltron EPE Traffic Engineering ($$ Peer Selection)</vt:lpstr>
      <vt:lpstr>Voltron EPE Traffic Engineering (BW Peer Selection)</vt:lpstr>
      <vt:lpstr>Voltron EPE Traffic Engineering (Peer Selection)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LINDT : Product Roadmap</dc:title>
  <dc:creator>Microsoft Office User</dc:creator>
  <cp:lastModifiedBy>jeff.byzek@gmail.com</cp:lastModifiedBy>
  <cp:revision>677</cp:revision>
  <dcterms:created xsi:type="dcterms:W3CDTF">2016-08-07T20:14:52Z</dcterms:created>
  <dcterms:modified xsi:type="dcterms:W3CDTF">2017-08-03T20:47:57Z</dcterms:modified>
</cp:coreProperties>
</file>